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22AAD8F-37C0-4FDA-BD00-07E617C18CC3}">
  <a:tblStyle styleId="{522AAD8F-37C0-4FDA-BD00-07E617C18C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rive.google.com/file/d/1pXS04eqI3DnPWCVfXGZavo3dZLNgr4We/view" TargetMode="External"/><Relationship Id="rId4" Type="http://schemas.openxmlformats.org/officeDocument/2006/relationships/image" Target="../media/image15.jpg"/><Relationship Id="rId5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Relationship Id="rId4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16.jpg"/><Relationship Id="rId5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rive.google.com/file/d/1aabEaHntR7XwSnTI9q3kaU8QXA_jQIxw/view" TargetMode="External"/><Relationship Id="rId4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jpg"/><Relationship Id="rId4" Type="http://schemas.openxmlformats.org/officeDocument/2006/relationships/image" Target="../media/image2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drive.google.com/file/d/1aabEaHntR7XwSnTI9q3kaU8QXA_jQIxw/view" TargetMode="External"/><Relationship Id="rId4" Type="http://schemas.openxmlformats.org/officeDocument/2006/relationships/image" Target="../media/image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drive.google.com/file/d/1SBw7V6h95Iv3UGZlAhSrr8-4M6pl3R3j/view" TargetMode="External"/><Relationship Id="rId4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drive.google.com/file/d/1TVONrm9dIQhgcZk0WXG1sxt1xYoDz-s9/view" TargetMode="External"/><Relationship Id="rId4" Type="http://schemas.openxmlformats.org/officeDocument/2006/relationships/image" Target="../media/image2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drive.google.com/file/d/1udfJHduxIYpqg9EEMLscCMB9tHxmA9_9/view" TargetMode="External"/><Relationship Id="rId4" Type="http://schemas.openxmlformats.org/officeDocument/2006/relationships/image" Target="../media/image2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drive.google.com/file/d/146Y7IqKmJZiaWIEGrvc-Zm2woEq76m1q/view" TargetMode="External"/><Relationship Id="rId4" Type="http://schemas.openxmlformats.org/officeDocument/2006/relationships/image" Target="../media/image29.jpg"/><Relationship Id="rId5" Type="http://schemas.openxmlformats.org/officeDocument/2006/relationships/hyperlink" Target="https://drive.google.com/file/d/1Y1dcBDXlC-VcNWjyQRysXyDYlrAEAu6w/view" TargetMode="External"/><Relationship Id="rId6" Type="http://schemas.openxmlformats.org/officeDocument/2006/relationships/image" Target="../media/image2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7.jpg"/><Relationship Id="rId4" Type="http://schemas.openxmlformats.org/officeDocument/2006/relationships/image" Target="../media/image38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drive.google.com/file/d/1lkGOio4gxTTK0-OJpx-XynkEbm2HjXEY/view" TargetMode="External"/><Relationship Id="rId4" Type="http://schemas.openxmlformats.org/officeDocument/2006/relationships/image" Target="../media/image3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Modular Analog Synthesizer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Group 29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Robert Olsen &amp; Joshua Stockton</a:t>
            </a:r>
          </a:p>
          <a:p>
            <a:pPr indent="0" lvl="0" mar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Keyboard Logic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R&amp;V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 title="IMG_5471.MOV">
            <a:hlinkClick r:id="rId3"/>
          </p:cNvPr>
          <p:cNvSpPr/>
          <p:nvPr/>
        </p:nvSpPr>
        <p:spPr>
          <a:xfrm>
            <a:off x="2286000" y="1146175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121" name="Shape 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9297" y="661550"/>
            <a:ext cx="890125" cy="391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System Logic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11-bit Word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</a:t>
            </a:r>
            <a:r>
              <a:rPr baseline="-25000" lang="en"/>
              <a:t>3 </a:t>
            </a:r>
            <a:r>
              <a:rPr lang="en"/>
              <a:t>- S</a:t>
            </a:r>
            <a:r>
              <a:rPr baseline="-25000" lang="en"/>
              <a:t>0</a:t>
            </a:r>
            <a:r>
              <a:rPr lang="en"/>
              <a:t> : Note Select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Oct</a:t>
            </a:r>
            <a:r>
              <a:rPr baseline="-25000" lang="en"/>
              <a:t>1</a:t>
            </a:r>
            <a:r>
              <a:rPr lang="en"/>
              <a:t> - Oct</a:t>
            </a:r>
            <a:r>
              <a:rPr baseline="-25000" lang="en"/>
              <a:t>0</a:t>
            </a:r>
            <a:r>
              <a:rPr lang="en"/>
              <a:t> : Octave Select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Wav</a:t>
            </a:r>
            <a:r>
              <a:rPr baseline="-25000" lang="en" sz="1400"/>
              <a:t>1</a:t>
            </a:r>
            <a:r>
              <a:rPr lang="en" sz="1400"/>
              <a:t> - </a:t>
            </a:r>
            <a:r>
              <a:rPr lang="en"/>
              <a:t>Wav</a:t>
            </a:r>
            <a:r>
              <a:rPr baseline="-25000" lang="en"/>
              <a:t>0</a:t>
            </a:r>
            <a:r>
              <a:rPr lang="en"/>
              <a:t> : Wave Select</a:t>
            </a:r>
          </a:p>
          <a:p>
            <a:pPr indent="-342900" lvl="0" marL="457200">
              <a:spcBef>
                <a:spcPts val="0"/>
              </a:spcBef>
              <a:buSzPts val="1800"/>
              <a:buChar char="●"/>
            </a:pPr>
            <a:r>
              <a:rPr lang="en"/>
              <a:t>Arp</a:t>
            </a:r>
            <a:r>
              <a:rPr baseline="-25000" lang="en"/>
              <a:t>1</a:t>
            </a:r>
            <a:r>
              <a:rPr lang="en"/>
              <a:t> - Arp</a:t>
            </a:r>
            <a:r>
              <a:rPr baseline="-25000" lang="en"/>
              <a:t>0</a:t>
            </a:r>
            <a:r>
              <a:rPr lang="en"/>
              <a:t> : Arpeggiator Rhythm Select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8291175" cy="5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Square Wave Generator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Texas Instruments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CD40106 : Schmitt Trigger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74HC393 : Binary Divider</a:t>
            </a:r>
          </a:p>
          <a:p>
            <a:pPr indent="-317500" lvl="1" marL="914400" rtl="0">
              <a:spcBef>
                <a:spcPts val="0"/>
              </a:spcBef>
              <a:buSzPts val="1400"/>
              <a:buChar char="○"/>
            </a:pPr>
            <a:r>
              <a:rPr lang="en"/>
              <a:t>CD4067, CD4052 : Muxs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5" y="2318625"/>
            <a:ext cx="3043450" cy="225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5301" y="445025"/>
            <a:ext cx="4057004" cy="456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Square Wave Generator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252875" y="112342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Modular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One per Wave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Houses Keyboard Logic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Texas Instruments SN7400 &amp; SN7430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Converts One-Hot Encoding to Binary Number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Accepts One-Hot Encoding from Keyboard Module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12 Variable Resistors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Adjustable Frequency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 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t/>
            </a:r>
            <a:endParaRPr/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45720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9175" y="1152475"/>
            <a:ext cx="3283125" cy="33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3396825" y="1363400"/>
            <a:ext cx="228300" cy="1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000"/>
          </a:p>
        </p:txBody>
      </p:sp>
      <p:pic>
        <p:nvPicPr>
          <p:cNvPr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3625" y="3388050"/>
            <a:ext cx="1309357" cy="29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9700" y="3733500"/>
            <a:ext cx="4297150" cy="5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6221425" y="1324150"/>
            <a:ext cx="811800" cy="28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C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C#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D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D#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E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F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F#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G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G#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A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A#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7538925" y="3945800"/>
            <a:ext cx="11778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Keyboard In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Square Wave Generator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R&amp;V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Buttons Play the Correct Notes</a:t>
            </a:r>
          </a:p>
          <a:p>
            <a:pPr indent="-317500" lvl="1" marL="914400">
              <a:spcBef>
                <a:spcPts val="0"/>
              </a:spcBef>
              <a:buSzPts val="1400"/>
              <a:buChar char="○"/>
            </a:pPr>
            <a:r>
              <a:rPr lang="en"/>
              <a:t>Demonstrate 4 Octaves</a:t>
            </a:r>
          </a:p>
        </p:txBody>
      </p:sp>
      <p:sp>
        <p:nvSpPr>
          <p:cNvPr id="155" name="Shape 155" title="IMG_5567.MOV">
            <a:hlinkClick r:id="rId3"/>
          </p:cNvPr>
          <p:cNvSpPr/>
          <p:nvPr/>
        </p:nvSpPr>
        <p:spPr>
          <a:xfrm>
            <a:off x="4260300" y="111290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Arpeggiation Logic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Texas Instruments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CD40106 : Schmitt Trigger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74HC393 : Binary Counter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CD4097, CD4052 : Muxs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TS5A3357 : Analog Switch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CD4072 : OR Gate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Tempo Control</a:t>
            </a:r>
          </a:p>
          <a:p>
            <a:pPr indent="-317500" lvl="1" marL="914400">
              <a:spcBef>
                <a:spcPts val="0"/>
              </a:spcBef>
              <a:buSzPts val="1400"/>
              <a:buChar char="○"/>
            </a:pPr>
            <a:r>
              <a:t/>
            </a:r>
            <a:endParaRPr/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4375" y="842588"/>
            <a:ext cx="5077926" cy="4036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7924" y="3212600"/>
            <a:ext cx="1456775" cy="166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Arpeggiation Module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R&amp;V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Change </a:t>
            </a:r>
            <a:r>
              <a:rPr lang="en"/>
              <a:t>Rhythms</a:t>
            </a:r>
          </a:p>
          <a:p>
            <a:pPr indent="-317500" lvl="1" marL="914400">
              <a:spcBef>
                <a:spcPts val="0"/>
              </a:spcBef>
              <a:buSzPts val="1400"/>
              <a:buChar char="○"/>
            </a:pPr>
            <a:r>
              <a:rPr lang="en"/>
              <a:t>Adjust Tempo</a:t>
            </a:r>
          </a:p>
        </p:txBody>
      </p:sp>
      <p:sp>
        <p:nvSpPr>
          <p:cNvPr id="170" name="Shape 170" title="IMG_5567.MOV">
            <a:hlinkClick r:id="rId3"/>
          </p:cNvPr>
          <p:cNvSpPr/>
          <p:nvPr/>
        </p:nvSpPr>
        <p:spPr>
          <a:xfrm>
            <a:off x="4260300" y="1146175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Power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24 VDC wall adapter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 +/-12 V and 5 V to power components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Tolerance set was +/- 5%  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0.25 V for 5</a:t>
            </a:r>
          </a:p>
          <a:p>
            <a:pPr indent="-317500" lvl="1" marL="914400" rtl="0">
              <a:spcBef>
                <a:spcPts val="0"/>
              </a:spcBef>
              <a:buSzPts val="1400"/>
              <a:buChar char="○"/>
            </a:pPr>
            <a:r>
              <a:rPr lang="en"/>
              <a:t>0.6 V for 12 V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8725" y="1817675"/>
            <a:ext cx="2022175" cy="269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Voltage Divider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3378" y="1460450"/>
            <a:ext cx="5368125" cy="297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Voltage Divider Video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 title="IMG_5481.MOV">
            <a:hlinkClick r:id="rId3"/>
          </p:cNvPr>
          <p:cNvSpPr/>
          <p:nvPr/>
        </p:nvSpPr>
        <p:spPr>
          <a:xfrm>
            <a:off x="2286000" y="1146175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Introduction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Musical synthesizers have been around since the 1920’s</a:t>
            </a:r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Char char="●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Typically consist of Voltage Controlled Oscillator (VCO), Voltage Controlled Amplifier (VCA), and Voltage Controlled Filters (VCF)</a:t>
            </a:r>
          </a:p>
          <a:p>
            <a:pPr indent="-304800" lvl="0" marL="457200" rtl="0">
              <a:spcBef>
                <a:spcPts val="0"/>
              </a:spcBef>
              <a:buClr>
                <a:srgbClr val="333333"/>
              </a:buClr>
              <a:buSzPts val="1200"/>
              <a:buChar char="●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Not necessary to have a piano-style user input, but commonly seen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Moog Minimoog (released 1970)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4225" y="2124625"/>
            <a:ext cx="5676900" cy="244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Voltage Controlled Oscillator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 rot="121">
            <a:off x="12" y="1017883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Char char="●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Schmitt triggers utilized to provide separate oscillators for each pitch within the 5th octave</a:t>
            </a:r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Char char="●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Produces nearly perfect square wave and is easily tunable 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and versatile thanks to the variable resistors used </a:t>
            </a:r>
          </a:p>
          <a:p>
            <a:pPr indent="-304800" lvl="0" marL="457200" rtl="0">
              <a:spcBef>
                <a:spcPts val="0"/>
              </a:spcBef>
              <a:buClr>
                <a:srgbClr val="333333"/>
              </a:buClr>
              <a:buSzPts val="1200"/>
              <a:buChar char="●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Frequency approximated with </a:t>
            </a:r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1475" y="1869525"/>
            <a:ext cx="2870600" cy="291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1075" y="1543075"/>
            <a:ext cx="799100" cy="18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Video of Waveform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 title="IMG_5483.MOV">
            <a:hlinkClick r:id="rId3"/>
          </p:cNvPr>
          <p:cNvSpPr/>
          <p:nvPr/>
        </p:nvSpPr>
        <p:spPr>
          <a:xfrm>
            <a:off x="2286000" y="1146175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Design Requirements and Verification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311700" y="1206263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213" name="Shape 213"/>
          <p:cNvGraphicFramePr/>
          <p:nvPr/>
        </p:nvGraphicFramePr>
        <p:xfrm>
          <a:off x="194575" y="1321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{522AAD8F-37C0-4FDA-BD00-07E617C18CC3}</a:tableStyleId>
              </a:tblPr>
              <a:tblGrid>
                <a:gridCol w="1176900"/>
                <a:gridCol w="667300"/>
                <a:gridCol w="643750"/>
                <a:gridCol w="597200"/>
                <a:gridCol w="641500"/>
                <a:gridCol w="615700"/>
                <a:gridCol w="597175"/>
                <a:gridCol w="697625"/>
                <a:gridCol w="596425"/>
                <a:gridCol w="602425"/>
                <a:gridCol w="683600"/>
                <a:gridCol w="683600"/>
                <a:gridCol w="683600"/>
              </a:tblGrid>
              <a:tr h="3684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Note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C#5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D#5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E5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F5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F#5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G5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G#5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A#5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B5</a:t>
                      </a:r>
                    </a:p>
                  </a:txBody>
                  <a:tcPr marT="91425" marB="91425" marR="91425" marL="91425"/>
                </a:tc>
              </a:tr>
              <a:tr h="75317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Desired Frequency</a:t>
                      </a: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(Hz)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523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554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587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622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659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698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740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784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830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880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932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987</a:t>
                      </a:r>
                    </a:p>
                  </a:txBody>
                  <a:tcPr marT="91425" marB="91425" marR="91425" marL="91425"/>
                </a:tc>
              </a:tr>
              <a:tr h="55992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Measured Frequency</a:t>
                      </a: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(Hz)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517- 531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540- 560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561-598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605- 635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642-660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676-710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710- 750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773-805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802- 843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853- 890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935- 961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960- 1021</a:t>
                      </a:r>
                    </a:p>
                  </a:txBody>
                  <a:tcPr marT="91425" marB="91425" marR="91425" marL="91425"/>
                </a:tc>
              </a:tr>
              <a:tr h="3684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Error (absolute value)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1.14-1.5%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1.08- 2.5%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1.8- 4.4%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2.09- 2.7%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0.1- 2.5%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1.7- 3.1%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1.35- 1.6%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1.4- 2.6%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1.5- 3.3%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1.4- 3.06%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0.3- 3.1%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2.7- 3.4%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Graph of Error</a:t>
            </a:r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4050" y="1152475"/>
            <a:ext cx="529590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VCF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938" y="960425"/>
            <a:ext cx="7752125" cy="3608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Video</a:t>
            </a:r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4" name="Shape 234" title="IMG_5465.MOV">
            <a:hlinkClick r:id="rId3"/>
          </p:cNvPr>
          <p:cNvSpPr/>
          <p:nvPr/>
        </p:nvSpPr>
        <p:spPr>
          <a:xfrm>
            <a:off x="2286000" y="1146175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Waveshapers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7838" y="1054550"/>
            <a:ext cx="6568325" cy="361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Waveshaper Video</a:t>
            </a:r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 title="IMG_5572.MOV">
            <a:hlinkClick r:id="rId3"/>
          </p:cNvPr>
          <p:cNvSpPr/>
          <p:nvPr/>
        </p:nvSpPr>
        <p:spPr>
          <a:xfrm>
            <a:off x="370350" y="1152475"/>
            <a:ext cx="3908774" cy="371162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49" name="Shape 249" title="IMG_5578.MOV">
            <a:hlinkClick r:id="rId5"/>
          </p:cNvPr>
          <p:cNvSpPr/>
          <p:nvPr/>
        </p:nvSpPr>
        <p:spPr>
          <a:xfrm>
            <a:off x="4366900" y="1293788"/>
            <a:ext cx="4572000" cy="3429000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R&amp;V</a:t>
            </a:r>
          </a:p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Triangle Error: 14.1%		Sine Error: 9.4% 			Goal: 10% error</a:t>
            </a:r>
          </a:p>
        </p:txBody>
      </p:sp>
      <p:pic>
        <p:nvPicPr>
          <p:cNvPr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3023" y="1631050"/>
            <a:ext cx="3311301" cy="341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631050"/>
            <a:ext cx="2817174" cy="3416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VCA</a:t>
            </a:r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225" y="977050"/>
            <a:ext cx="7052274" cy="376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Objective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68300" lvl="0" marL="4572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200"/>
              <a:buChar char="●"/>
            </a:pPr>
            <a:r>
              <a:rPr lang="en" sz="2200">
                <a:solidFill>
                  <a:srgbClr val="333333"/>
                </a:solidFill>
                <a:highlight>
                  <a:srgbClr val="FFFFFF"/>
                </a:highlight>
              </a:rPr>
              <a:t>Music education lacks timbre</a:t>
            </a:r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200"/>
              <a:buChar char="●"/>
            </a:pPr>
            <a:r>
              <a:rPr lang="en" sz="2200">
                <a:solidFill>
                  <a:srgbClr val="333333"/>
                </a:solidFill>
                <a:highlight>
                  <a:srgbClr val="FFFFFF"/>
                </a:highlight>
              </a:rPr>
              <a:t>Timbre is quality of a sound (smoothness or roughness)</a:t>
            </a:r>
          </a:p>
          <a:p>
            <a:pPr indent="-368300" lvl="0" marL="457200">
              <a:spcBef>
                <a:spcPts val="0"/>
              </a:spcBef>
              <a:buClr>
                <a:srgbClr val="333333"/>
              </a:buClr>
              <a:buSzPts val="2200"/>
              <a:buChar char="●"/>
            </a:pPr>
            <a:r>
              <a:rPr lang="en" sz="2200">
                <a:solidFill>
                  <a:srgbClr val="333333"/>
                </a:solidFill>
                <a:highlight>
                  <a:srgbClr val="FFFFFF"/>
                </a:highlight>
              </a:rPr>
              <a:t>Simple, easy method for all ages to access concept of timbre</a:t>
            </a:r>
          </a:p>
        </p:txBody>
      </p:sp>
      <p:pic>
        <p:nvPicPr>
          <p:cNvPr descr="Image result for waveforms"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475" y="2408075"/>
            <a:ext cx="4780350" cy="26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R&amp;V</a:t>
            </a:r>
          </a:p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Goal: 1 VPP - 20 VPP</a:t>
            </a:r>
          </a:p>
        </p:txBody>
      </p:sp>
      <p:sp>
        <p:nvSpPr>
          <p:cNvPr id="271" name="Shape 271" title="IMG_5463.MOV">
            <a:hlinkClick r:id="rId3"/>
          </p:cNvPr>
          <p:cNvSpPr/>
          <p:nvPr/>
        </p:nvSpPr>
        <p:spPr>
          <a:xfrm>
            <a:off x="3566525" y="1146175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Conclusion</a:t>
            </a:r>
          </a:p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product offers a fun and interactive way to learn about timbre.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Problem: difficult to tune precisely, attenuation led to distortion</a:t>
            </a:r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Solutions: different potentiometers, DC offset early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the future, a great thing to do would be to integrate a better and more user-friendly user interface</a:t>
            </a:r>
          </a:p>
          <a:p>
            <a:pPr indent="-317500" lvl="1" marL="914400" rtl="0">
              <a:spcBef>
                <a:spcPts val="0"/>
              </a:spcBef>
              <a:buSzPts val="1400"/>
              <a:buChar char="○"/>
            </a:pPr>
            <a:r>
              <a:rPr lang="en"/>
              <a:t>slimmer box, piano-style keys, etc.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 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8" name="Shape 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7875" y="2472275"/>
            <a:ext cx="3350875" cy="251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Block Diagram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0400" y="1186490"/>
            <a:ext cx="7157499" cy="3348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The Synthesizer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Amplified Speaker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 Rows of Keys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Arpeggiator Control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Octave Select</a:t>
            </a:r>
          </a:p>
          <a:p>
            <a:pPr indent="-342900" lvl="0" marL="457200">
              <a:spcBef>
                <a:spcPts val="0"/>
              </a:spcBef>
              <a:buSzPts val="1800"/>
              <a:buChar char="●"/>
            </a:pPr>
            <a:r>
              <a:rPr lang="en"/>
              <a:t>Tempo Control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7125" y="1703225"/>
            <a:ext cx="4470851" cy="259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User Inputs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5300" y="1216175"/>
            <a:ext cx="5960358" cy="33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User Inputs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0400" y="1212700"/>
            <a:ext cx="5563200" cy="312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Keyboard Module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Texas Instruments </a:t>
            </a:r>
          </a:p>
          <a:p>
            <a:pPr indent="-317500" lvl="1" marL="914400">
              <a:spcBef>
                <a:spcPts val="0"/>
              </a:spcBef>
              <a:buSzPts val="1400"/>
              <a:buChar char="○"/>
            </a:pPr>
            <a:r>
              <a:rPr lang="en"/>
              <a:t>SN7404 : Inverter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200" y="1152470"/>
            <a:ext cx="3970449" cy="260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3950" y="1195088"/>
            <a:ext cx="3842326" cy="265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Keyboard Logic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One-Hot Encoding </a:t>
            </a:r>
            <a:r>
              <a:rPr lang="en"/>
              <a:t>⇒ S</a:t>
            </a:r>
            <a:r>
              <a:rPr baseline="-25000" lang="en"/>
              <a:t>3</a:t>
            </a:r>
            <a:r>
              <a:rPr lang="en"/>
              <a:t>- S</a:t>
            </a:r>
            <a:r>
              <a:rPr baseline="-25000" lang="en"/>
              <a:t>0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Texas Instruments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SN7400</a:t>
            </a:r>
          </a:p>
          <a:p>
            <a:pPr indent="-317500" lvl="1" marL="914400" rtl="0">
              <a:spcBef>
                <a:spcPts val="0"/>
              </a:spcBef>
              <a:buSzPts val="1400"/>
              <a:buChar char="○"/>
            </a:pPr>
            <a:r>
              <a:rPr lang="en"/>
              <a:t>SN7430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7049" y="445025"/>
            <a:ext cx="3681525" cy="435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7675" y="2491650"/>
            <a:ext cx="1308597" cy="230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