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928B88-4DF3-43E5-B6A2-3B932130C34E}">
  <a:tblStyle styleId="{19928B88-4DF3-43E5-B6A2-3B932130C3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3f8d90bdf_1_2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4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gf3f8d90bdf_1_2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f3f8d90bdf_1_3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gf3f8d90bdf_1_3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279691594e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g1279691594e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f3f8d90bdf_1_3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gf3f8d90bdf_1_3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3f8d90bdf_1_4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f3f8d90bdf_1_4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f3f8d90bdf_1_3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gf3f8d90bdf_1_3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f3f8d90bdf_1_3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gf3f8d90bdf_1_3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3f8d90bd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gf3f8d90bd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3f8d90bdf_1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f3f8d90bdf_1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3f8d90bdf_1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f3f8d90bdf_1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3f8d90bdf_1_1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f3f8d90bdf_1_1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79691594e_2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1279691594e_2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3f8d90bdf_1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gf3f8d90bdf_1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3f8d90bdf_1_2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f3f8d90bdf_1_2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3f8d90bdf_1_2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f3f8d90bdf_1_2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6.jpg"/><Relationship Id="rId5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hyperlink" Target="http://www.youtube.com/watch?v=ZVJ2Rcn3uW8" TargetMode="External"/><Relationship Id="rId5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22.jpg"/><Relationship Id="rId10" Type="http://schemas.openxmlformats.org/officeDocument/2006/relationships/image" Target="../media/image25.png"/><Relationship Id="rId9" Type="http://schemas.openxmlformats.org/officeDocument/2006/relationships/image" Target="../media/image20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Relationship Id="rId7" Type="http://schemas.openxmlformats.org/officeDocument/2006/relationships/image" Target="../media/image19.png"/><Relationship Id="rId8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 flipH="1" rot="10800000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83" name="Google Shape;83;p12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2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/>
          <p:nvPr/>
        </p:nvSpPr>
        <p:spPr>
          <a:xfrm>
            <a:off x="1134035" y="2553964"/>
            <a:ext cx="9924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</a:rPr>
              <a:t>Smart Hybrid Drone Battery</a:t>
            </a:r>
            <a:endParaRPr b="0" i="0" sz="4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>
                <a:solidFill>
                  <a:schemeClr val="lt1"/>
                </a:solidFill>
              </a:rPr>
              <a:t>ECE 445: Senior Design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Namin Shah, Nicolas Nkiere, Raj Lulla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TA: Uma Lath | Team #15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85" name="Google Shape;8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007" y="852965"/>
            <a:ext cx="2909982" cy="75408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/>
          <p:nvPr/>
        </p:nvSpPr>
        <p:spPr>
          <a:xfrm>
            <a:off x="3922059" y="5413888"/>
            <a:ext cx="4347882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5/2/2022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1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ECE 445</a:t>
            </a:r>
            <a:endParaRPr/>
          </a:p>
        </p:txBody>
      </p:sp>
      <p:sp>
        <p:nvSpPr>
          <p:cNvPr id="271" name="Google Shape;271;p21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72" name="Google Shape;272;p21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73" name="Google Shape;27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1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Issues We Faced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1"/>
          <p:cNvSpPr/>
          <p:nvPr/>
        </p:nvSpPr>
        <p:spPr>
          <a:xfrm>
            <a:off x="676525" y="5065116"/>
            <a:ext cx="626400" cy="781200"/>
          </a:xfrm>
          <a:prstGeom prst="chevron">
            <a:avLst>
              <a:gd fmla="val 50000" name="adj"/>
            </a:avLst>
          </a:prstGeom>
          <a:solidFill>
            <a:srgbClr val="13294B"/>
          </a:solidFill>
          <a:ln>
            <a:noFill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1"/>
          <p:cNvSpPr/>
          <p:nvPr/>
        </p:nvSpPr>
        <p:spPr>
          <a:xfrm>
            <a:off x="676525" y="3303456"/>
            <a:ext cx="626400" cy="781200"/>
          </a:xfrm>
          <a:prstGeom prst="chevron">
            <a:avLst>
              <a:gd fmla="val 50000" name="adj"/>
            </a:avLst>
          </a:prstGeom>
          <a:solidFill>
            <a:srgbClr val="FF552E"/>
          </a:solidFill>
          <a:ln>
            <a:noFill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1"/>
          <p:cNvSpPr/>
          <p:nvPr/>
        </p:nvSpPr>
        <p:spPr>
          <a:xfrm>
            <a:off x="676525" y="1541805"/>
            <a:ext cx="626400" cy="781200"/>
          </a:xfrm>
          <a:prstGeom prst="chevron">
            <a:avLst>
              <a:gd fmla="val 50000" name="adj"/>
            </a:avLst>
          </a:prstGeom>
          <a:solidFill>
            <a:srgbClr val="13294B"/>
          </a:solidFill>
          <a:ln>
            <a:noFill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1"/>
          <p:cNvSpPr txBox="1"/>
          <p:nvPr/>
        </p:nvSpPr>
        <p:spPr>
          <a:xfrm>
            <a:off x="1654465" y="1104138"/>
            <a:ext cx="9332700" cy="16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Charge circuit didn’t work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79" name="Google Shape;279;p21"/>
          <p:cNvSpPr txBox="1"/>
          <p:nvPr/>
        </p:nvSpPr>
        <p:spPr>
          <a:xfrm>
            <a:off x="1654466" y="3460058"/>
            <a:ext cx="93327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Using Bluetooth instead of SD card - Bluetooth range</a:t>
            </a:r>
            <a:endParaRPr sz="1800"/>
          </a:p>
        </p:txBody>
      </p:sp>
      <p:sp>
        <p:nvSpPr>
          <p:cNvPr id="280" name="Google Shape;280;p21"/>
          <p:cNvSpPr txBox="1"/>
          <p:nvPr/>
        </p:nvSpPr>
        <p:spPr>
          <a:xfrm>
            <a:off x="1654466" y="5219477"/>
            <a:ext cx="93327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Unable to fly plane and collect real data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2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ECE 445</a:t>
            </a:r>
            <a:endParaRPr/>
          </a:p>
        </p:txBody>
      </p:sp>
      <p:sp>
        <p:nvSpPr>
          <p:cNvPr id="287" name="Google Shape;287;p22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88" name="Google Shape;288;p22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89" name="Google Shape;28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2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Project Evolution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871176" y="1760213"/>
            <a:ext cx="5046548" cy="37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7200" y="1125363"/>
            <a:ext cx="3790948" cy="50545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Google Shape;293;p22"/>
          <p:cNvCxnSpPr>
            <a:stCxn id="292" idx="3"/>
            <a:endCxn id="291" idx="0"/>
          </p:cNvCxnSpPr>
          <p:nvPr/>
        </p:nvCxnSpPr>
        <p:spPr>
          <a:xfrm>
            <a:off x="4638148" y="3652656"/>
            <a:ext cx="2863800" cy="0"/>
          </a:xfrm>
          <a:prstGeom prst="straightConnector1">
            <a:avLst/>
          </a:prstGeom>
          <a:noFill/>
          <a:ln cap="flat" cmpd="sng" w="38100">
            <a:solidFill>
              <a:srgbClr val="FF552E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3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ECE 445</a:t>
            </a:r>
            <a:endParaRPr/>
          </a:p>
        </p:txBody>
      </p:sp>
      <p:sp>
        <p:nvSpPr>
          <p:cNvPr id="300" name="Google Shape;300;p2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01" name="Google Shape;301;p23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02" name="Google Shape;30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3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Project Video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is RC plane is equipped with a Haylon prototype battery pack. Haylon is the first company to hybridize a high-capacity battery element with a high-energy battery element to make efficiency gains on a battery pack. The green LED signifies the Haylon battery's high-capacity element during a hover and the blue LED signifies the high-energy element during takeoff and acceleration." id="304" name="Google Shape;304;p23" title="Haylon Technologies proof-of-concept demonstration -- RC plan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9242" y="868234"/>
            <a:ext cx="7425215" cy="55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4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ECE 445</a:t>
            </a:r>
            <a:endParaRPr/>
          </a:p>
        </p:txBody>
      </p:sp>
      <p:sp>
        <p:nvSpPr>
          <p:cNvPr id="311" name="Google Shape;311;p2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12" name="Google Shape;312;p24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13" name="Google Shape;31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4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Analysis Platform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297" y="868225"/>
            <a:ext cx="11051418" cy="556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ECE 445</a:t>
            </a:r>
            <a:endParaRPr/>
          </a:p>
        </p:txBody>
      </p:sp>
      <p:sp>
        <p:nvSpPr>
          <p:cNvPr id="322" name="Google Shape;322;p2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23" name="Google Shape;323;p25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24" name="Google Shape;32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5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Our Results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5"/>
          <p:cNvSpPr txBox="1"/>
          <p:nvPr/>
        </p:nvSpPr>
        <p:spPr>
          <a:xfrm>
            <a:off x="1462151" y="1040075"/>
            <a:ext cx="2771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Venom Drone Battery</a:t>
            </a:r>
            <a:endParaRPr sz="1800"/>
          </a:p>
        </p:txBody>
      </p:sp>
      <p:cxnSp>
        <p:nvCxnSpPr>
          <p:cNvPr id="327" name="Google Shape;327;p25"/>
          <p:cNvCxnSpPr/>
          <p:nvPr/>
        </p:nvCxnSpPr>
        <p:spPr>
          <a:xfrm>
            <a:off x="547025" y="1421176"/>
            <a:ext cx="4723800" cy="0"/>
          </a:xfrm>
          <a:prstGeom prst="straightConnector1">
            <a:avLst/>
          </a:prstGeom>
          <a:noFill/>
          <a:ln cap="flat" cmpd="sng" w="19050">
            <a:solidFill>
              <a:srgbClr val="FF552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8" name="Google Shape;328;p25"/>
          <p:cNvSpPr txBox="1"/>
          <p:nvPr/>
        </p:nvSpPr>
        <p:spPr>
          <a:xfrm>
            <a:off x="6773647" y="1040075"/>
            <a:ext cx="3814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HAYLON Smart Drone Battery</a:t>
            </a:r>
            <a:endParaRPr sz="1800"/>
          </a:p>
        </p:txBody>
      </p:sp>
      <p:cxnSp>
        <p:nvCxnSpPr>
          <p:cNvPr id="329" name="Google Shape;329;p25"/>
          <p:cNvCxnSpPr/>
          <p:nvPr/>
        </p:nvCxnSpPr>
        <p:spPr>
          <a:xfrm>
            <a:off x="6293677" y="1421176"/>
            <a:ext cx="4723800" cy="0"/>
          </a:xfrm>
          <a:prstGeom prst="straightConnector1">
            <a:avLst/>
          </a:prstGeom>
          <a:noFill/>
          <a:ln cap="flat" cmpd="sng" w="19050">
            <a:solidFill>
              <a:srgbClr val="FF552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25"/>
          <p:cNvCxnSpPr/>
          <p:nvPr/>
        </p:nvCxnSpPr>
        <p:spPr>
          <a:xfrm>
            <a:off x="5779402" y="1391772"/>
            <a:ext cx="0" cy="4873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1" name="Google Shape;331;p25"/>
          <p:cNvSpPr txBox="1"/>
          <p:nvPr/>
        </p:nvSpPr>
        <p:spPr>
          <a:xfrm>
            <a:off x="1235050" y="2764550"/>
            <a:ext cx="32256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/>
              <a:t>2200 mAh</a:t>
            </a:r>
            <a:endParaRPr b="1"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</a:rPr>
              <a:t>175 g</a:t>
            </a:r>
            <a:endParaRPr b="1" sz="4800"/>
          </a:p>
        </p:txBody>
      </p:sp>
      <p:sp>
        <p:nvSpPr>
          <p:cNvPr id="332" name="Google Shape;332;p25"/>
          <p:cNvSpPr txBox="1"/>
          <p:nvPr/>
        </p:nvSpPr>
        <p:spPr>
          <a:xfrm>
            <a:off x="7098150" y="1620338"/>
            <a:ext cx="3225600" cy="45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3x Li-NCA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3450 mAh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144 g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+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1x LFP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380 mAh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32g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=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</a:rPr>
              <a:t>3830 mAh</a:t>
            </a:r>
            <a:endParaRPr b="1" sz="4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</a:rPr>
              <a:t>176 g</a:t>
            </a:r>
            <a:endParaRPr b="1" sz="4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6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6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ECE 445</a:t>
            </a:r>
            <a:endParaRPr/>
          </a:p>
        </p:txBody>
      </p:sp>
      <p:sp>
        <p:nvSpPr>
          <p:cNvPr id="339" name="Google Shape;339;p26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40" name="Google Shape;340;p26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41" name="Google Shape;34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6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Market Size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6"/>
          <p:cNvSpPr/>
          <p:nvPr/>
        </p:nvSpPr>
        <p:spPr>
          <a:xfrm>
            <a:off x="2604283" y="2554184"/>
            <a:ext cx="283079" cy="246669"/>
          </a:xfrm>
          <a:custGeom>
            <a:rect b="b" l="l" r="r" t="t"/>
            <a:pathLst>
              <a:path extrusionOk="0" h="349885" w="417829">
                <a:moveTo>
                  <a:pt x="417578" y="0"/>
                </a:moveTo>
                <a:lnTo>
                  <a:pt x="0" y="0"/>
                </a:lnTo>
                <a:lnTo>
                  <a:pt x="214140" y="349758"/>
                </a:lnTo>
                <a:lnTo>
                  <a:pt x="417578" y="0"/>
                </a:lnTo>
                <a:close/>
              </a:path>
            </a:pathLst>
          </a:custGeom>
          <a:solidFill>
            <a:srgbClr val="0D1F2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6"/>
          <p:cNvSpPr/>
          <p:nvPr/>
        </p:nvSpPr>
        <p:spPr>
          <a:xfrm>
            <a:off x="1655430" y="4248120"/>
            <a:ext cx="283079" cy="246668"/>
          </a:xfrm>
          <a:custGeom>
            <a:rect b="b" l="l" r="r" t="t"/>
            <a:pathLst>
              <a:path extrusionOk="0" h="349884" w="417829">
                <a:moveTo>
                  <a:pt x="417578" y="0"/>
                </a:moveTo>
                <a:lnTo>
                  <a:pt x="0" y="0"/>
                </a:lnTo>
                <a:lnTo>
                  <a:pt x="214140" y="349758"/>
                </a:lnTo>
                <a:lnTo>
                  <a:pt x="417578" y="0"/>
                </a:lnTo>
                <a:close/>
              </a:path>
            </a:pathLst>
          </a:custGeom>
          <a:solidFill>
            <a:srgbClr val="E84B3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6"/>
          <p:cNvSpPr/>
          <p:nvPr/>
        </p:nvSpPr>
        <p:spPr>
          <a:xfrm>
            <a:off x="5991542" y="6062694"/>
            <a:ext cx="283079" cy="246668"/>
          </a:xfrm>
          <a:custGeom>
            <a:rect b="b" l="l" r="r" t="t"/>
            <a:pathLst>
              <a:path extrusionOk="0" h="349884" w="417829">
                <a:moveTo>
                  <a:pt x="417578" y="0"/>
                </a:moveTo>
                <a:lnTo>
                  <a:pt x="0" y="0"/>
                </a:lnTo>
                <a:lnTo>
                  <a:pt x="214140" y="349758"/>
                </a:lnTo>
                <a:lnTo>
                  <a:pt x="417578" y="0"/>
                </a:lnTo>
                <a:close/>
              </a:path>
            </a:pathLst>
          </a:custGeom>
          <a:solidFill>
            <a:srgbClr val="0D1F2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6"/>
          <p:cNvSpPr/>
          <p:nvPr/>
        </p:nvSpPr>
        <p:spPr>
          <a:xfrm>
            <a:off x="4995812" y="4248120"/>
            <a:ext cx="283079" cy="246668"/>
          </a:xfrm>
          <a:custGeom>
            <a:rect b="b" l="l" r="r" t="t"/>
            <a:pathLst>
              <a:path extrusionOk="0" h="349884" w="417829">
                <a:moveTo>
                  <a:pt x="417578" y="0"/>
                </a:moveTo>
                <a:lnTo>
                  <a:pt x="0" y="0"/>
                </a:lnTo>
                <a:lnTo>
                  <a:pt x="214140" y="349758"/>
                </a:lnTo>
                <a:lnTo>
                  <a:pt x="417578" y="0"/>
                </a:lnTo>
                <a:close/>
              </a:path>
            </a:pathLst>
          </a:custGeom>
          <a:solidFill>
            <a:srgbClr val="E84B3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6"/>
          <p:cNvSpPr/>
          <p:nvPr/>
        </p:nvSpPr>
        <p:spPr>
          <a:xfrm>
            <a:off x="4042111" y="2554184"/>
            <a:ext cx="283079" cy="246669"/>
          </a:xfrm>
          <a:custGeom>
            <a:rect b="b" l="l" r="r" t="t"/>
            <a:pathLst>
              <a:path extrusionOk="0" h="349885" w="417829">
                <a:moveTo>
                  <a:pt x="417578" y="0"/>
                </a:moveTo>
                <a:lnTo>
                  <a:pt x="0" y="0"/>
                </a:lnTo>
                <a:lnTo>
                  <a:pt x="214140" y="349758"/>
                </a:lnTo>
                <a:lnTo>
                  <a:pt x="417578" y="0"/>
                </a:lnTo>
                <a:close/>
              </a:path>
            </a:pathLst>
          </a:custGeom>
          <a:solidFill>
            <a:srgbClr val="0D1F2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6"/>
          <p:cNvSpPr/>
          <p:nvPr/>
        </p:nvSpPr>
        <p:spPr>
          <a:xfrm>
            <a:off x="2604284" y="995963"/>
            <a:ext cx="1716977" cy="1560147"/>
          </a:xfrm>
          <a:custGeom>
            <a:rect b="b" l="l" r="r" t="t"/>
            <a:pathLst>
              <a:path extrusionOk="0" h="2212975" w="2534284">
                <a:moveTo>
                  <a:pt x="1266998" y="0"/>
                </a:moveTo>
                <a:lnTo>
                  <a:pt x="0" y="2212791"/>
                </a:lnTo>
                <a:lnTo>
                  <a:pt x="2533996" y="2212791"/>
                </a:lnTo>
                <a:lnTo>
                  <a:pt x="1266998" y="0"/>
                </a:lnTo>
                <a:close/>
              </a:path>
            </a:pathLst>
          </a:custGeom>
          <a:solidFill>
            <a:srgbClr val="17385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6"/>
          <p:cNvSpPr/>
          <p:nvPr/>
        </p:nvSpPr>
        <p:spPr>
          <a:xfrm>
            <a:off x="1655432" y="2800483"/>
            <a:ext cx="3614215" cy="1449571"/>
          </a:xfrm>
          <a:custGeom>
            <a:rect b="b" l="l" r="r" t="t"/>
            <a:pathLst>
              <a:path extrusionOk="0" h="2056129" w="5334634">
                <a:moveTo>
                  <a:pt x="4154334" y="0"/>
                </a:moveTo>
                <a:lnTo>
                  <a:pt x="1180152" y="0"/>
                </a:lnTo>
                <a:lnTo>
                  <a:pt x="0" y="2055748"/>
                </a:lnTo>
                <a:lnTo>
                  <a:pt x="5334486" y="2055748"/>
                </a:lnTo>
                <a:lnTo>
                  <a:pt x="4154334" y="0"/>
                </a:lnTo>
                <a:close/>
              </a:path>
            </a:pathLst>
          </a:custGeom>
          <a:solidFill>
            <a:srgbClr val="FF552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6"/>
          <p:cNvSpPr/>
          <p:nvPr/>
        </p:nvSpPr>
        <p:spPr>
          <a:xfrm>
            <a:off x="650002" y="4494420"/>
            <a:ext cx="5609971" cy="1570443"/>
          </a:xfrm>
          <a:custGeom>
            <a:rect b="b" l="l" r="r" t="t"/>
            <a:pathLst>
              <a:path extrusionOk="0" h="2227579" w="8280400">
                <a:moveTo>
                  <a:pt x="7016676" y="0"/>
                </a:moveTo>
                <a:lnTo>
                  <a:pt x="1270568" y="0"/>
                </a:lnTo>
                <a:lnTo>
                  <a:pt x="0" y="2227063"/>
                </a:lnTo>
                <a:lnTo>
                  <a:pt x="8280103" y="2227063"/>
                </a:lnTo>
                <a:lnTo>
                  <a:pt x="7016676" y="0"/>
                </a:lnTo>
                <a:close/>
              </a:path>
            </a:pathLst>
          </a:custGeom>
          <a:solidFill>
            <a:srgbClr val="17385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6"/>
          <p:cNvSpPr txBox="1"/>
          <p:nvPr/>
        </p:nvSpPr>
        <p:spPr>
          <a:xfrm>
            <a:off x="4325200" y="1382175"/>
            <a:ext cx="71508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73753"/>
                </a:solidFill>
              </a:rPr>
              <a:t>SOM: Drone batteries</a:t>
            </a:r>
            <a:endParaRPr b="1" sz="1800">
              <a:solidFill>
                <a:srgbClr val="173753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1200"/>
              </a:spcAft>
              <a:buNone/>
            </a:pPr>
            <a:r>
              <a:rPr b="1" lang="en-US" sz="1800">
                <a:solidFill>
                  <a:srgbClr val="FF552E"/>
                </a:solidFill>
              </a:rPr>
              <a:t>$2 Billion</a:t>
            </a:r>
            <a:r>
              <a:rPr b="1" lang="en-US" sz="1800">
                <a:solidFill>
                  <a:srgbClr val="54D669"/>
                </a:solidFill>
              </a:rPr>
              <a:t> </a:t>
            </a:r>
            <a:r>
              <a:rPr lang="en-US" sz="1800">
                <a:solidFill>
                  <a:srgbClr val="173753"/>
                </a:solidFill>
              </a:rPr>
              <a:t>&amp; 19% CAGR</a:t>
            </a:r>
            <a:endParaRPr b="1" sz="1800">
              <a:solidFill>
                <a:srgbClr val="173753"/>
              </a:solidFill>
            </a:endParaRPr>
          </a:p>
        </p:txBody>
      </p:sp>
      <p:sp>
        <p:nvSpPr>
          <p:cNvPr id="352" name="Google Shape;352;p26"/>
          <p:cNvSpPr/>
          <p:nvPr/>
        </p:nvSpPr>
        <p:spPr>
          <a:xfrm>
            <a:off x="3144368" y="1861018"/>
            <a:ext cx="639726" cy="435140"/>
          </a:xfrm>
          <a:custGeom>
            <a:rect b="b" l="l" r="r" t="t"/>
            <a:pathLst>
              <a:path extrusionOk="0" h="617220" w="944245">
                <a:moveTo>
                  <a:pt x="78207" y="28271"/>
                </a:moveTo>
                <a:lnTo>
                  <a:pt x="49265" y="28271"/>
                </a:lnTo>
                <a:lnTo>
                  <a:pt x="49265" y="54448"/>
                </a:lnTo>
                <a:lnTo>
                  <a:pt x="34976" y="61778"/>
                </a:lnTo>
                <a:lnTo>
                  <a:pt x="25436" y="72249"/>
                </a:lnTo>
                <a:lnTo>
                  <a:pt x="20101" y="83767"/>
                </a:lnTo>
                <a:lnTo>
                  <a:pt x="18428" y="99473"/>
                </a:lnTo>
                <a:lnTo>
                  <a:pt x="18418" y="103661"/>
                </a:lnTo>
                <a:lnTo>
                  <a:pt x="19098" y="106803"/>
                </a:lnTo>
                <a:lnTo>
                  <a:pt x="17266" y="114132"/>
                </a:lnTo>
                <a:lnTo>
                  <a:pt x="15790" y="118321"/>
                </a:lnTo>
                <a:lnTo>
                  <a:pt x="13067" y="120415"/>
                </a:lnTo>
                <a:lnTo>
                  <a:pt x="7281" y="126697"/>
                </a:lnTo>
                <a:lnTo>
                  <a:pt x="3150" y="132980"/>
                </a:lnTo>
                <a:lnTo>
                  <a:pt x="729" y="141356"/>
                </a:lnTo>
                <a:lnTo>
                  <a:pt x="73" y="148686"/>
                </a:lnTo>
                <a:lnTo>
                  <a:pt x="4298" y="168581"/>
                </a:lnTo>
                <a:lnTo>
                  <a:pt x="14834" y="184287"/>
                </a:lnTo>
                <a:lnTo>
                  <a:pt x="30141" y="195805"/>
                </a:lnTo>
                <a:lnTo>
                  <a:pt x="48679" y="199993"/>
                </a:lnTo>
                <a:lnTo>
                  <a:pt x="77035" y="199993"/>
                </a:lnTo>
                <a:lnTo>
                  <a:pt x="86437" y="201040"/>
                </a:lnTo>
                <a:lnTo>
                  <a:pt x="94197" y="201040"/>
                </a:lnTo>
                <a:lnTo>
                  <a:pt x="109516" y="205229"/>
                </a:lnTo>
                <a:lnTo>
                  <a:pt x="116499" y="207323"/>
                </a:lnTo>
                <a:lnTo>
                  <a:pt x="188990" y="247112"/>
                </a:lnTo>
                <a:lnTo>
                  <a:pt x="225077" y="268054"/>
                </a:lnTo>
                <a:lnTo>
                  <a:pt x="263332" y="288996"/>
                </a:lnTo>
                <a:lnTo>
                  <a:pt x="265478" y="291090"/>
                </a:lnTo>
                <a:lnTo>
                  <a:pt x="266484" y="294231"/>
                </a:lnTo>
                <a:lnTo>
                  <a:pt x="270727" y="303655"/>
                </a:lnTo>
                <a:lnTo>
                  <a:pt x="274923" y="314126"/>
                </a:lnTo>
                <a:lnTo>
                  <a:pt x="283520" y="334021"/>
                </a:lnTo>
                <a:lnTo>
                  <a:pt x="273663" y="346586"/>
                </a:lnTo>
                <a:lnTo>
                  <a:pt x="242704" y="386375"/>
                </a:lnTo>
                <a:lnTo>
                  <a:pt x="217121" y="430353"/>
                </a:lnTo>
                <a:lnTo>
                  <a:pt x="199487" y="476425"/>
                </a:lnTo>
                <a:lnTo>
                  <a:pt x="189605" y="524591"/>
                </a:lnTo>
                <a:lnTo>
                  <a:pt x="187282" y="574851"/>
                </a:lnTo>
                <a:lnTo>
                  <a:pt x="190283" y="590557"/>
                </a:lnTo>
                <a:lnTo>
                  <a:pt x="197912" y="603122"/>
                </a:lnTo>
                <a:lnTo>
                  <a:pt x="209495" y="612546"/>
                </a:lnTo>
                <a:lnTo>
                  <a:pt x="224359" y="616735"/>
                </a:lnTo>
                <a:lnTo>
                  <a:pt x="238412" y="615688"/>
                </a:lnTo>
                <a:lnTo>
                  <a:pt x="251309" y="610452"/>
                </a:lnTo>
                <a:lnTo>
                  <a:pt x="261657" y="599981"/>
                </a:lnTo>
                <a:lnTo>
                  <a:pt x="266997" y="589510"/>
                </a:lnTo>
                <a:lnTo>
                  <a:pt x="236683" y="589510"/>
                </a:lnTo>
                <a:lnTo>
                  <a:pt x="220328" y="588463"/>
                </a:lnTo>
                <a:lnTo>
                  <a:pt x="215176" y="582181"/>
                </a:lnTo>
                <a:lnTo>
                  <a:pt x="215000" y="573804"/>
                </a:lnTo>
                <a:lnTo>
                  <a:pt x="215025" y="565427"/>
                </a:lnTo>
                <a:lnTo>
                  <a:pt x="220325" y="507837"/>
                </a:lnTo>
                <a:lnTo>
                  <a:pt x="234386" y="459671"/>
                </a:lnTo>
                <a:lnTo>
                  <a:pt x="259277" y="411505"/>
                </a:lnTo>
                <a:lnTo>
                  <a:pt x="290258" y="370669"/>
                </a:lnTo>
                <a:lnTo>
                  <a:pt x="311990" y="349727"/>
                </a:lnTo>
                <a:lnTo>
                  <a:pt x="624223" y="349727"/>
                </a:lnTo>
                <a:lnTo>
                  <a:pt x="630630" y="348680"/>
                </a:lnTo>
                <a:lnTo>
                  <a:pt x="671760" y="348680"/>
                </a:lnTo>
                <a:lnTo>
                  <a:pt x="659843" y="334021"/>
                </a:lnTo>
                <a:lnTo>
                  <a:pt x="664626" y="323550"/>
                </a:lnTo>
                <a:lnTo>
                  <a:pt x="336764" y="323550"/>
                </a:lnTo>
                <a:lnTo>
                  <a:pt x="318782" y="320409"/>
                </a:lnTo>
                <a:lnTo>
                  <a:pt x="305062" y="312032"/>
                </a:lnTo>
                <a:lnTo>
                  <a:pt x="296296" y="297373"/>
                </a:lnTo>
                <a:lnTo>
                  <a:pt x="293174" y="278525"/>
                </a:lnTo>
                <a:lnTo>
                  <a:pt x="293177" y="257583"/>
                </a:lnTo>
                <a:lnTo>
                  <a:pt x="265426" y="257583"/>
                </a:lnTo>
                <a:lnTo>
                  <a:pt x="260934" y="255489"/>
                </a:lnTo>
                <a:lnTo>
                  <a:pt x="257950" y="253395"/>
                </a:lnTo>
                <a:lnTo>
                  <a:pt x="194050" y="218841"/>
                </a:lnTo>
                <a:lnTo>
                  <a:pt x="133137" y="184287"/>
                </a:lnTo>
                <a:lnTo>
                  <a:pt x="85515" y="171722"/>
                </a:lnTo>
                <a:lnTo>
                  <a:pt x="51412" y="171722"/>
                </a:lnTo>
                <a:lnTo>
                  <a:pt x="43874" y="170675"/>
                </a:lnTo>
                <a:lnTo>
                  <a:pt x="37657" y="167534"/>
                </a:lnTo>
                <a:lnTo>
                  <a:pt x="32780" y="162298"/>
                </a:lnTo>
                <a:lnTo>
                  <a:pt x="29266" y="154969"/>
                </a:lnTo>
                <a:lnTo>
                  <a:pt x="25611" y="145545"/>
                </a:lnTo>
                <a:lnTo>
                  <a:pt x="27664" y="142404"/>
                </a:lnTo>
                <a:lnTo>
                  <a:pt x="52165" y="142404"/>
                </a:lnTo>
                <a:lnTo>
                  <a:pt x="76638" y="141356"/>
                </a:lnTo>
                <a:lnTo>
                  <a:pt x="167813" y="141356"/>
                </a:lnTo>
                <a:lnTo>
                  <a:pt x="166852" y="138215"/>
                </a:lnTo>
                <a:lnTo>
                  <a:pt x="162798" y="134027"/>
                </a:lnTo>
                <a:lnTo>
                  <a:pt x="156372" y="130886"/>
                </a:lnTo>
                <a:lnTo>
                  <a:pt x="132834" y="122509"/>
                </a:lnTo>
                <a:lnTo>
                  <a:pt x="108583" y="114132"/>
                </a:lnTo>
                <a:lnTo>
                  <a:pt x="108603" y="113085"/>
                </a:lnTo>
                <a:lnTo>
                  <a:pt x="45810" y="113085"/>
                </a:lnTo>
                <a:lnTo>
                  <a:pt x="46081" y="106803"/>
                </a:lnTo>
                <a:lnTo>
                  <a:pt x="45995" y="103661"/>
                </a:lnTo>
                <a:lnTo>
                  <a:pt x="45603" y="97379"/>
                </a:lnTo>
                <a:lnTo>
                  <a:pt x="46787" y="90049"/>
                </a:lnTo>
                <a:lnTo>
                  <a:pt x="52228" y="84814"/>
                </a:lnTo>
                <a:lnTo>
                  <a:pt x="58333" y="81672"/>
                </a:lnTo>
                <a:lnTo>
                  <a:pt x="106001" y="81672"/>
                </a:lnTo>
                <a:lnTo>
                  <a:pt x="105320" y="78531"/>
                </a:lnTo>
                <a:lnTo>
                  <a:pt x="95724" y="64919"/>
                </a:lnTo>
                <a:lnTo>
                  <a:pt x="78207" y="55495"/>
                </a:lnTo>
                <a:lnTo>
                  <a:pt x="78207" y="28271"/>
                </a:lnTo>
                <a:close/>
              </a:path>
              <a:path extrusionOk="0" h="617220" w="944245">
                <a:moveTo>
                  <a:pt x="613230" y="351821"/>
                </a:moveTo>
                <a:lnTo>
                  <a:pt x="561930" y="351821"/>
                </a:lnTo>
                <a:lnTo>
                  <a:pt x="564967" y="352868"/>
                </a:lnTo>
                <a:lnTo>
                  <a:pt x="568652" y="354963"/>
                </a:lnTo>
                <a:lnTo>
                  <a:pt x="584863" y="374857"/>
                </a:lnTo>
                <a:lnTo>
                  <a:pt x="612849" y="408364"/>
                </a:lnTo>
                <a:lnTo>
                  <a:pt x="626703" y="426165"/>
                </a:lnTo>
                <a:lnTo>
                  <a:pt x="655440" y="474331"/>
                </a:lnTo>
                <a:lnTo>
                  <a:pt x="667963" y="512026"/>
                </a:lnTo>
                <a:lnTo>
                  <a:pt x="673392" y="553909"/>
                </a:lnTo>
                <a:lnTo>
                  <a:pt x="674105" y="574851"/>
                </a:lnTo>
                <a:lnTo>
                  <a:pt x="677532" y="591605"/>
                </a:lnTo>
                <a:lnTo>
                  <a:pt x="686447" y="605217"/>
                </a:lnTo>
                <a:lnTo>
                  <a:pt x="699575" y="614640"/>
                </a:lnTo>
                <a:lnTo>
                  <a:pt x="715643" y="616735"/>
                </a:lnTo>
                <a:lnTo>
                  <a:pt x="731418" y="613593"/>
                </a:lnTo>
                <a:lnTo>
                  <a:pt x="744277" y="605217"/>
                </a:lnTo>
                <a:lnTo>
                  <a:pt x="753077" y="591605"/>
                </a:lnTo>
                <a:lnTo>
                  <a:pt x="753527" y="589510"/>
                </a:lnTo>
                <a:lnTo>
                  <a:pt x="715161" y="589510"/>
                </a:lnTo>
                <a:lnTo>
                  <a:pt x="706051" y="588463"/>
                </a:lnTo>
                <a:lnTo>
                  <a:pt x="701633" y="582181"/>
                </a:lnTo>
                <a:lnTo>
                  <a:pt x="701585" y="566474"/>
                </a:lnTo>
                <a:lnTo>
                  <a:pt x="699136" y="528779"/>
                </a:lnTo>
                <a:lnTo>
                  <a:pt x="691278" y="491084"/>
                </a:lnTo>
                <a:lnTo>
                  <a:pt x="677736" y="455483"/>
                </a:lnTo>
                <a:lnTo>
                  <a:pt x="658168" y="421976"/>
                </a:lnTo>
                <a:lnTo>
                  <a:pt x="646877" y="407317"/>
                </a:lnTo>
                <a:lnTo>
                  <a:pt x="635031" y="391611"/>
                </a:lnTo>
                <a:lnTo>
                  <a:pt x="610944" y="362292"/>
                </a:lnTo>
                <a:lnTo>
                  <a:pt x="608588" y="359151"/>
                </a:lnTo>
                <a:lnTo>
                  <a:pt x="606316" y="356010"/>
                </a:lnTo>
                <a:lnTo>
                  <a:pt x="604054" y="353915"/>
                </a:lnTo>
                <a:lnTo>
                  <a:pt x="613230" y="351821"/>
                </a:lnTo>
                <a:close/>
              </a:path>
              <a:path extrusionOk="0" h="617220" w="944245">
                <a:moveTo>
                  <a:pt x="624223" y="349727"/>
                </a:moveTo>
                <a:lnTo>
                  <a:pt x="321158" y="349727"/>
                </a:lnTo>
                <a:lnTo>
                  <a:pt x="333647" y="351821"/>
                </a:lnTo>
                <a:lnTo>
                  <a:pt x="340544" y="352868"/>
                </a:lnTo>
                <a:lnTo>
                  <a:pt x="331787" y="364386"/>
                </a:lnTo>
                <a:lnTo>
                  <a:pt x="314691" y="385328"/>
                </a:lnTo>
                <a:lnTo>
                  <a:pt x="306063" y="395799"/>
                </a:lnTo>
                <a:lnTo>
                  <a:pt x="277855" y="434541"/>
                </a:lnTo>
                <a:lnTo>
                  <a:pt x="257769" y="476425"/>
                </a:lnTo>
                <a:lnTo>
                  <a:pt x="245925" y="521450"/>
                </a:lnTo>
                <a:lnTo>
                  <a:pt x="242442" y="569616"/>
                </a:lnTo>
                <a:lnTo>
                  <a:pt x="242396" y="572757"/>
                </a:lnTo>
                <a:lnTo>
                  <a:pt x="242076" y="582181"/>
                </a:lnTo>
                <a:lnTo>
                  <a:pt x="236683" y="589510"/>
                </a:lnTo>
                <a:lnTo>
                  <a:pt x="266997" y="589510"/>
                </a:lnTo>
                <a:lnTo>
                  <a:pt x="268065" y="587416"/>
                </a:lnTo>
                <a:lnTo>
                  <a:pt x="269908" y="580087"/>
                </a:lnTo>
                <a:lnTo>
                  <a:pt x="269997" y="574851"/>
                </a:lnTo>
                <a:lnTo>
                  <a:pt x="270044" y="565427"/>
                </a:lnTo>
                <a:lnTo>
                  <a:pt x="272831" y="528779"/>
                </a:lnTo>
                <a:lnTo>
                  <a:pt x="295354" y="459671"/>
                </a:lnTo>
                <a:lnTo>
                  <a:pt x="329711" y="410458"/>
                </a:lnTo>
                <a:lnTo>
                  <a:pt x="375433" y="354963"/>
                </a:lnTo>
                <a:lnTo>
                  <a:pt x="378386" y="351821"/>
                </a:lnTo>
                <a:lnTo>
                  <a:pt x="613230" y="351821"/>
                </a:lnTo>
                <a:lnTo>
                  <a:pt x="617817" y="350774"/>
                </a:lnTo>
                <a:lnTo>
                  <a:pt x="624223" y="349727"/>
                </a:lnTo>
                <a:close/>
              </a:path>
              <a:path extrusionOk="0" h="617220" w="944245">
                <a:moveTo>
                  <a:pt x="727757" y="453389"/>
                </a:moveTo>
                <a:lnTo>
                  <a:pt x="720375" y="455483"/>
                </a:lnTo>
                <a:lnTo>
                  <a:pt x="715035" y="461766"/>
                </a:lnTo>
                <a:lnTo>
                  <a:pt x="713643" y="469095"/>
                </a:lnTo>
                <a:lnTo>
                  <a:pt x="715109" y="474331"/>
                </a:lnTo>
                <a:lnTo>
                  <a:pt x="721270" y="497367"/>
                </a:lnTo>
                <a:lnTo>
                  <a:pt x="725695" y="520403"/>
                </a:lnTo>
                <a:lnTo>
                  <a:pt x="728328" y="543438"/>
                </a:lnTo>
                <a:lnTo>
                  <a:pt x="729119" y="567521"/>
                </a:lnTo>
                <a:lnTo>
                  <a:pt x="728220" y="576945"/>
                </a:lnTo>
                <a:lnTo>
                  <a:pt x="725638" y="584275"/>
                </a:lnTo>
                <a:lnTo>
                  <a:pt x="721307" y="587416"/>
                </a:lnTo>
                <a:lnTo>
                  <a:pt x="715161" y="589510"/>
                </a:lnTo>
                <a:lnTo>
                  <a:pt x="753527" y="589510"/>
                </a:lnTo>
                <a:lnTo>
                  <a:pt x="756678" y="574851"/>
                </a:lnTo>
                <a:lnTo>
                  <a:pt x="756475" y="547627"/>
                </a:lnTo>
                <a:lnTo>
                  <a:pt x="753864" y="519355"/>
                </a:lnTo>
                <a:lnTo>
                  <a:pt x="748712" y="492131"/>
                </a:lnTo>
                <a:lnTo>
                  <a:pt x="740888" y="465954"/>
                </a:lnTo>
                <a:lnTo>
                  <a:pt x="739412" y="461766"/>
                </a:lnTo>
                <a:lnTo>
                  <a:pt x="735663" y="456530"/>
                </a:lnTo>
                <a:lnTo>
                  <a:pt x="727757" y="453389"/>
                </a:lnTo>
                <a:close/>
              </a:path>
              <a:path extrusionOk="0" h="617220" w="944245">
                <a:moveTo>
                  <a:pt x="527188" y="387422"/>
                </a:moveTo>
                <a:lnTo>
                  <a:pt x="417400" y="387422"/>
                </a:lnTo>
                <a:lnTo>
                  <a:pt x="402244" y="391611"/>
                </a:lnTo>
                <a:lnTo>
                  <a:pt x="378197" y="426165"/>
                </a:lnTo>
                <a:lnTo>
                  <a:pt x="377864" y="507837"/>
                </a:lnTo>
                <a:lnTo>
                  <a:pt x="378021" y="524591"/>
                </a:lnTo>
                <a:lnTo>
                  <a:pt x="389516" y="566474"/>
                </a:lnTo>
                <a:lnTo>
                  <a:pt x="423597" y="579039"/>
                </a:lnTo>
                <a:lnTo>
                  <a:pt x="445714" y="579039"/>
                </a:lnTo>
                <a:lnTo>
                  <a:pt x="419589" y="550768"/>
                </a:lnTo>
                <a:lnTo>
                  <a:pt x="410343" y="549721"/>
                </a:lnTo>
                <a:lnTo>
                  <a:pt x="405799" y="545533"/>
                </a:lnTo>
                <a:lnTo>
                  <a:pt x="405652" y="420929"/>
                </a:lnTo>
                <a:lnTo>
                  <a:pt x="410175" y="415694"/>
                </a:lnTo>
                <a:lnTo>
                  <a:pt x="563708" y="415694"/>
                </a:lnTo>
                <a:lnTo>
                  <a:pt x="563317" y="413599"/>
                </a:lnTo>
                <a:lnTo>
                  <a:pt x="556511" y="402081"/>
                </a:lnTo>
                <a:lnTo>
                  <a:pt x="546187" y="393705"/>
                </a:lnTo>
                <a:lnTo>
                  <a:pt x="533093" y="388469"/>
                </a:lnTo>
                <a:lnTo>
                  <a:pt x="527188" y="387422"/>
                </a:lnTo>
                <a:close/>
              </a:path>
              <a:path extrusionOk="0" h="617220" w="944245">
                <a:moveTo>
                  <a:pt x="515544" y="549721"/>
                </a:moveTo>
                <a:lnTo>
                  <a:pt x="503157" y="551815"/>
                </a:lnTo>
                <a:lnTo>
                  <a:pt x="498686" y="557051"/>
                </a:lnTo>
                <a:lnTo>
                  <a:pt x="499471" y="573804"/>
                </a:lnTo>
                <a:lnTo>
                  <a:pt x="504016" y="577992"/>
                </a:lnTo>
                <a:lnTo>
                  <a:pt x="517146" y="579039"/>
                </a:lnTo>
                <a:lnTo>
                  <a:pt x="527606" y="579039"/>
                </a:lnTo>
                <a:lnTo>
                  <a:pt x="542461" y="574851"/>
                </a:lnTo>
                <a:lnTo>
                  <a:pt x="554578" y="566474"/>
                </a:lnTo>
                <a:lnTo>
                  <a:pt x="562782" y="554956"/>
                </a:lnTo>
                <a:lnTo>
                  <a:pt x="563613" y="550768"/>
                </a:lnTo>
                <a:lnTo>
                  <a:pt x="520560" y="550768"/>
                </a:lnTo>
                <a:lnTo>
                  <a:pt x="515544" y="549721"/>
                </a:lnTo>
                <a:close/>
              </a:path>
              <a:path extrusionOk="0" h="617220" w="944245">
                <a:moveTo>
                  <a:pt x="563708" y="415694"/>
                </a:moveTo>
                <a:lnTo>
                  <a:pt x="533187" y="415694"/>
                </a:lnTo>
                <a:lnTo>
                  <a:pt x="538182" y="420929"/>
                </a:lnTo>
                <a:lnTo>
                  <a:pt x="538213" y="428259"/>
                </a:lnTo>
                <a:lnTo>
                  <a:pt x="538315" y="519355"/>
                </a:lnTo>
                <a:lnTo>
                  <a:pt x="538213" y="545533"/>
                </a:lnTo>
                <a:lnTo>
                  <a:pt x="533554" y="549721"/>
                </a:lnTo>
                <a:lnTo>
                  <a:pt x="520560" y="550768"/>
                </a:lnTo>
                <a:lnTo>
                  <a:pt x="563613" y="550768"/>
                </a:lnTo>
                <a:lnTo>
                  <a:pt x="565898" y="539250"/>
                </a:lnTo>
                <a:lnTo>
                  <a:pt x="566062" y="519355"/>
                </a:lnTo>
                <a:lnTo>
                  <a:pt x="566078" y="453389"/>
                </a:lnTo>
                <a:lnTo>
                  <a:pt x="565857" y="427212"/>
                </a:lnTo>
                <a:lnTo>
                  <a:pt x="563708" y="415694"/>
                </a:lnTo>
                <a:close/>
              </a:path>
              <a:path extrusionOk="0" h="617220" w="944245">
                <a:moveTo>
                  <a:pt x="671760" y="348680"/>
                </a:moveTo>
                <a:lnTo>
                  <a:pt x="633006" y="348680"/>
                </a:lnTo>
                <a:lnTo>
                  <a:pt x="636556" y="349727"/>
                </a:lnTo>
                <a:lnTo>
                  <a:pt x="638064" y="351821"/>
                </a:lnTo>
                <a:lnTo>
                  <a:pt x="650137" y="367528"/>
                </a:lnTo>
                <a:lnTo>
                  <a:pt x="662142" y="382187"/>
                </a:lnTo>
                <a:lnTo>
                  <a:pt x="674060" y="397893"/>
                </a:lnTo>
                <a:lnTo>
                  <a:pt x="685874" y="413599"/>
                </a:lnTo>
                <a:lnTo>
                  <a:pt x="690907" y="418835"/>
                </a:lnTo>
                <a:lnTo>
                  <a:pt x="696130" y="421976"/>
                </a:lnTo>
                <a:lnTo>
                  <a:pt x="701479" y="421976"/>
                </a:lnTo>
                <a:lnTo>
                  <a:pt x="706889" y="419882"/>
                </a:lnTo>
                <a:lnTo>
                  <a:pt x="711072" y="415694"/>
                </a:lnTo>
                <a:lnTo>
                  <a:pt x="712899" y="410458"/>
                </a:lnTo>
                <a:lnTo>
                  <a:pt x="712237" y="404176"/>
                </a:lnTo>
                <a:lnTo>
                  <a:pt x="708952" y="397893"/>
                </a:lnTo>
                <a:lnTo>
                  <a:pt x="702664" y="389516"/>
                </a:lnTo>
                <a:lnTo>
                  <a:pt x="696231" y="380093"/>
                </a:lnTo>
                <a:lnTo>
                  <a:pt x="689682" y="371716"/>
                </a:lnTo>
                <a:lnTo>
                  <a:pt x="683047" y="362292"/>
                </a:lnTo>
                <a:lnTo>
                  <a:pt x="671760" y="348680"/>
                </a:lnTo>
                <a:close/>
              </a:path>
              <a:path extrusionOk="0" h="617220" w="944245">
                <a:moveTo>
                  <a:pt x="515167" y="351821"/>
                </a:moveTo>
                <a:lnTo>
                  <a:pt x="430824" y="351821"/>
                </a:lnTo>
                <a:lnTo>
                  <a:pt x="430824" y="387422"/>
                </a:lnTo>
                <a:lnTo>
                  <a:pt x="459755" y="387422"/>
                </a:lnTo>
                <a:lnTo>
                  <a:pt x="459755" y="352868"/>
                </a:lnTo>
                <a:lnTo>
                  <a:pt x="515167" y="352868"/>
                </a:lnTo>
                <a:lnTo>
                  <a:pt x="515167" y="351821"/>
                </a:lnTo>
                <a:close/>
              </a:path>
              <a:path extrusionOk="0" h="617220" w="944245">
                <a:moveTo>
                  <a:pt x="515167" y="352868"/>
                </a:moveTo>
                <a:lnTo>
                  <a:pt x="486299" y="352868"/>
                </a:lnTo>
                <a:lnTo>
                  <a:pt x="486299" y="387422"/>
                </a:lnTo>
                <a:lnTo>
                  <a:pt x="515167" y="387422"/>
                </a:lnTo>
                <a:lnTo>
                  <a:pt x="515167" y="352868"/>
                </a:lnTo>
                <a:close/>
              </a:path>
              <a:path extrusionOk="0" h="617220" w="944245">
                <a:moveTo>
                  <a:pt x="607918" y="130886"/>
                </a:moveTo>
                <a:lnTo>
                  <a:pt x="457410" y="130886"/>
                </a:lnTo>
                <a:lnTo>
                  <a:pt x="447232" y="132980"/>
                </a:lnTo>
                <a:lnTo>
                  <a:pt x="443127" y="138215"/>
                </a:lnTo>
                <a:lnTo>
                  <a:pt x="444436" y="153922"/>
                </a:lnTo>
                <a:lnTo>
                  <a:pt x="448844" y="158110"/>
                </a:lnTo>
                <a:lnTo>
                  <a:pt x="463975" y="159157"/>
                </a:lnTo>
                <a:lnTo>
                  <a:pt x="605615" y="159157"/>
                </a:lnTo>
                <a:lnTo>
                  <a:pt x="624624" y="162298"/>
                </a:lnTo>
                <a:lnTo>
                  <a:pt x="638822" y="171722"/>
                </a:lnTo>
                <a:lnTo>
                  <a:pt x="647717" y="186381"/>
                </a:lnTo>
                <a:lnTo>
                  <a:pt x="650817" y="205229"/>
                </a:lnTo>
                <a:lnTo>
                  <a:pt x="650807" y="277478"/>
                </a:lnTo>
                <a:lnTo>
                  <a:pt x="647733" y="297373"/>
                </a:lnTo>
                <a:lnTo>
                  <a:pt x="638951" y="312032"/>
                </a:lnTo>
                <a:lnTo>
                  <a:pt x="624865" y="320409"/>
                </a:lnTo>
                <a:lnTo>
                  <a:pt x="605876" y="323550"/>
                </a:lnTo>
                <a:lnTo>
                  <a:pt x="664626" y="323550"/>
                </a:lnTo>
                <a:lnTo>
                  <a:pt x="681665" y="288996"/>
                </a:lnTo>
                <a:lnTo>
                  <a:pt x="736766" y="257583"/>
                </a:lnTo>
                <a:lnTo>
                  <a:pt x="678492" y="257583"/>
                </a:lnTo>
                <a:lnTo>
                  <a:pt x="678539" y="214653"/>
                </a:lnTo>
                <a:lnTo>
                  <a:pt x="720553" y="183240"/>
                </a:lnTo>
                <a:lnTo>
                  <a:pt x="757746" y="170675"/>
                </a:lnTo>
                <a:lnTo>
                  <a:pt x="673665" y="170675"/>
                </a:lnTo>
                <a:lnTo>
                  <a:pt x="671110" y="169628"/>
                </a:lnTo>
                <a:lnTo>
                  <a:pt x="668011" y="164392"/>
                </a:lnTo>
                <a:lnTo>
                  <a:pt x="656435" y="149733"/>
                </a:lnTo>
                <a:lnTo>
                  <a:pt x="642492" y="139262"/>
                </a:lnTo>
                <a:lnTo>
                  <a:pt x="626285" y="132980"/>
                </a:lnTo>
                <a:lnTo>
                  <a:pt x="607918" y="130886"/>
                </a:lnTo>
                <a:close/>
              </a:path>
              <a:path extrusionOk="0" h="617220" w="944245">
                <a:moveTo>
                  <a:pt x="212380" y="150780"/>
                </a:moveTo>
                <a:lnTo>
                  <a:pt x="205323" y="153922"/>
                </a:lnTo>
                <a:lnTo>
                  <a:pt x="200465" y="168581"/>
                </a:lnTo>
                <a:lnTo>
                  <a:pt x="203721" y="175910"/>
                </a:lnTo>
                <a:lnTo>
                  <a:pt x="211899" y="179052"/>
                </a:lnTo>
                <a:lnTo>
                  <a:pt x="258756" y="195805"/>
                </a:lnTo>
                <a:lnTo>
                  <a:pt x="261259" y="196852"/>
                </a:lnTo>
                <a:lnTo>
                  <a:pt x="265091" y="198946"/>
                </a:lnTo>
                <a:lnTo>
                  <a:pt x="265377" y="214653"/>
                </a:lnTo>
                <a:lnTo>
                  <a:pt x="265426" y="257583"/>
                </a:lnTo>
                <a:lnTo>
                  <a:pt x="293177" y="257583"/>
                </a:lnTo>
                <a:lnTo>
                  <a:pt x="293184" y="204182"/>
                </a:lnTo>
                <a:lnTo>
                  <a:pt x="296366" y="185334"/>
                </a:lnTo>
                <a:lnTo>
                  <a:pt x="305320" y="171722"/>
                </a:lnTo>
                <a:lnTo>
                  <a:pt x="308437" y="169628"/>
                </a:lnTo>
                <a:lnTo>
                  <a:pt x="270326" y="169628"/>
                </a:lnTo>
                <a:lnTo>
                  <a:pt x="226244" y="154969"/>
                </a:lnTo>
                <a:lnTo>
                  <a:pt x="223647" y="153922"/>
                </a:lnTo>
                <a:lnTo>
                  <a:pt x="212380" y="150780"/>
                </a:lnTo>
                <a:close/>
              </a:path>
              <a:path extrusionOk="0" h="617220" w="944245">
                <a:moveTo>
                  <a:pt x="943971" y="142404"/>
                </a:moveTo>
                <a:lnTo>
                  <a:pt x="916055" y="142404"/>
                </a:lnTo>
                <a:lnTo>
                  <a:pt x="917919" y="145545"/>
                </a:lnTo>
                <a:lnTo>
                  <a:pt x="915029" y="153922"/>
                </a:lnTo>
                <a:lnTo>
                  <a:pt x="911688" y="161251"/>
                </a:lnTo>
                <a:lnTo>
                  <a:pt x="906726" y="166487"/>
                </a:lnTo>
                <a:lnTo>
                  <a:pt x="900310" y="170675"/>
                </a:lnTo>
                <a:lnTo>
                  <a:pt x="892611" y="171722"/>
                </a:lnTo>
                <a:lnTo>
                  <a:pt x="884556" y="171722"/>
                </a:lnTo>
                <a:lnTo>
                  <a:pt x="868432" y="172769"/>
                </a:lnTo>
                <a:lnTo>
                  <a:pt x="846939" y="172769"/>
                </a:lnTo>
                <a:lnTo>
                  <a:pt x="833973" y="174863"/>
                </a:lnTo>
                <a:lnTo>
                  <a:pt x="821429" y="179052"/>
                </a:lnTo>
                <a:lnTo>
                  <a:pt x="809263" y="185334"/>
                </a:lnTo>
                <a:lnTo>
                  <a:pt x="686115" y="253395"/>
                </a:lnTo>
                <a:lnTo>
                  <a:pt x="683141" y="255489"/>
                </a:lnTo>
                <a:lnTo>
                  <a:pt x="678492" y="257583"/>
                </a:lnTo>
                <a:lnTo>
                  <a:pt x="736766" y="257583"/>
                </a:lnTo>
                <a:lnTo>
                  <a:pt x="792017" y="227218"/>
                </a:lnTo>
                <a:lnTo>
                  <a:pt x="821715" y="210464"/>
                </a:lnTo>
                <a:lnTo>
                  <a:pt x="839155" y="203135"/>
                </a:lnTo>
                <a:lnTo>
                  <a:pt x="857760" y="199993"/>
                </a:lnTo>
                <a:lnTo>
                  <a:pt x="892800" y="199993"/>
                </a:lnTo>
                <a:lnTo>
                  <a:pt x="908647" y="197899"/>
                </a:lnTo>
                <a:lnTo>
                  <a:pt x="922401" y="190570"/>
                </a:lnTo>
                <a:lnTo>
                  <a:pt x="933398" y="179052"/>
                </a:lnTo>
                <a:lnTo>
                  <a:pt x="936646" y="172769"/>
                </a:lnTo>
                <a:lnTo>
                  <a:pt x="868432" y="172769"/>
                </a:lnTo>
                <a:lnTo>
                  <a:pt x="860371" y="171722"/>
                </a:lnTo>
                <a:lnTo>
                  <a:pt x="937187" y="171722"/>
                </a:lnTo>
                <a:lnTo>
                  <a:pt x="940976" y="164392"/>
                </a:lnTo>
                <a:lnTo>
                  <a:pt x="941887" y="162298"/>
                </a:lnTo>
                <a:lnTo>
                  <a:pt x="942966" y="159157"/>
                </a:lnTo>
                <a:lnTo>
                  <a:pt x="943971" y="157063"/>
                </a:lnTo>
                <a:lnTo>
                  <a:pt x="943971" y="142404"/>
                </a:lnTo>
                <a:close/>
              </a:path>
              <a:path extrusionOk="0" h="617220" w="944245">
                <a:moveTo>
                  <a:pt x="894674" y="28271"/>
                </a:moveTo>
                <a:lnTo>
                  <a:pt x="866151" y="28271"/>
                </a:lnTo>
                <a:lnTo>
                  <a:pt x="866151" y="55495"/>
                </a:lnTo>
                <a:lnTo>
                  <a:pt x="848171" y="64919"/>
                </a:lnTo>
                <a:lnTo>
                  <a:pt x="838567" y="78531"/>
                </a:lnTo>
                <a:lnTo>
                  <a:pt x="835004" y="95285"/>
                </a:lnTo>
                <a:lnTo>
                  <a:pt x="835147" y="114132"/>
                </a:lnTo>
                <a:lnTo>
                  <a:pt x="821841" y="118321"/>
                </a:lnTo>
                <a:lnTo>
                  <a:pt x="809462" y="122509"/>
                </a:lnTo>
                <a:lnTo>
                  <a:pt x="673665" y="170675"/>
                </a:lnTo>
                <a:lnTo>
                  <a:pt x="757746" y="170675"/>
                </a:lnTo>
                <a:lnTo>
                  <a:pt x="837597" y="143451"/>
                </a:lnTo>
                <a:lnTo>
                  <a:pt x="843639" y="142404"/>
                </a:lnTo>
                <a:lnTo>
                  <a:pt x="943971" y="142404"/>
                </a:lnTo>
                <a:lnTo>
                  <a:pt x="943971" y="140309"/>
                </a:lnTo>
                <a:lnTo>
                  <a:pt x="932107" y="124603"/>
                </a:lnTo>
                <a:lnTo>
                  <a:pt x="928233" y="119368"/>
                </a:lnTo>
                <a:lnTo>
                  <a:pt x="926924" y="117273"/>
                </a:lnTo>
                <a:lnTo>
                  <a:pt x="925877" y="115179"/>
                </a:lnTo>
                <a:lnTo>
                  <a:pt x="925771" y="114132"/>
                </a:lnTo>
                <a:lnTo>
                  <a:pt x="862727" y="114132"/>
                </a:lnTo>
                <a:lnTo>
                  <a:pt x="862814" y="108897"/>
                </a:lnTo>
                <a:lnTo>
                  <a:pt x="862784" y="104708"/>
                </a:lnTo>
                <a:lnTo>
                  <a:pt x="862290" y="98426"/>
                </a:lnTo>
                <a:lnTo>
                  <a:pt x="863399" y="91096"/>
                </a:lnTo>
                <a:lnTo>
                  <a:pt x="868591" y="84814"/>
                </a:lnTo>
                <a:lnTo>
                  <a:pt x="874716" y="81672"/>
                </a:lnTo>
                <a:lnTo>
                  <a:pt x="922572" y="81672"/>
                </a:lnTo>
                <a:lnTo>
                  <a:pt x="918608" y="72249"/>
                </a:lnTo>
                <a:lnTo>
                  <a:pt x="909069" y="62825"/>
                </a:lnTo>
                <a:lnTo>
                  <a:pt x="894674" y="54448"/>
                </a:lnTo>
                <a:lnTo>
                  <a:pt x="894674" y="28271"/>
                </a:lnTo>
                <a:close/>
              </a:path>
              <a:path extrusionOk="0" h="617220" w="944245">
                <a:moveTo>
                  <a:pt x="491323" y="48166"/>
                </a:moveTo>
                <a:lnTo>
                  <a:pt x="452113" y="48166"/>
                </a:lnTo>
                <a:lnTo>
                  <a:pt x="432604" y="49213"/>
                </a:lnTo>
                <a:lnTo>
                  <a:pt x="378292" y="73296"/>
                </a:lnTo>
                <a:lnTo>
                  <a:pt x="348764" y="124603"/>
                </a:lnTo>
                <a:lnTo>
                  <a:pt x="348293" y="126697"/>
                </a:lnTo>
                <a:lnTo>
                  <a:pt x="347675" y="128791"/>
                </a:lnTo>
                <a:lnTo>
                  <a:pt x="346973" y="130886"/>
                </a:lnTo>
                <a:lnTo>
                  <a:pt x="323637" y="131933"/>
                </a:lnTo>
                <a:lnTo>
                  <a:pt x="303302" y="138215"/>
                </a:lnTo>
                <a:lnTo>
                  <a:pt x="286151" y="150780"/>
                </a:lnTo>
                <a:lnTo>
                  <a:pt x="272368" y="169628"/>
                </a:lnTo>
                <a:lnTo>
                  <a:pt x="308437" y="169628"/>
                </a:lnTo>
                <a:lnTo>
                  <a:pt x="319347" y="162298"/>
                </a:lnTo>
                <a:lnTo>
                  <a:pt x="337748" y="159157"/>
                </a:lnTo>
                <a:lnTo>
                  <a:pt x="400396" y="159157"/>
                </a:lnTo>
                <a:lnTo>
                  <a:pt x="406312" y="153922"/>
                </a:lnTo>
                <a:lnTo>
                  <a:pt x="406291" y="136121"/>
                </a:lnTo>
                <a:lnTo>
                  <a:pt x="400113" y="130886"/>
                </a:lnTo>
                <a:lnTo>
                  <a:pt x="376512" y="130886"/>
                </a:lnTo>
                <a:lnTo>
                  <a:pt x="384078" y="109944"/>
                </a:lnTo>
                <a:lnTo>
                  <a:pt x="398360" y="93190"/>
                </a:lnTo>
                <a:lnTo>
                  <a:pt x="417686" y="81672"/>
                </a:lnTo>
                <a:lnTo>
                  <a:pt x="440384" y="76437"/>
                </a:lnTo>
                <a:lnTo>
                  <a:pt x="568758" y="76437"/>
                </a:lnTo>
                <a:lnTo>
                  <a:pt x="566450" y="73296"/>
                </a:lnTo>
                <a:lnTo>
                  <a:pt x="541621" y="57589"/>
                </a:lnTo>
                <a:lnTo>
                  <a:pt x="510832" y="49213"/>
                </a:lnTo>
                <a:lnTo>
                  <a:pt x="491323" y="48166"/>
                </a:lnTo>
                <a:close/>
              </a:path>
              <a:path extrusionOk="0" h="617220" w="944245">
                <a:moveTo>
                  <a:pt x="167813" y="141356"/>
                </a:moveTo>
                <a:lnTo>
                  <a:pt x="76638" y="141356"/>
                </a:lnTo>
                <a:lnTo>
                  <a:pt x="100746" y="143451"/>
                </a:lnTo>
                <a:lnTo>
                  <a:pt x="124433" y="148686"/>
                </a:lnTo>
                <a:lnTo>
                  <a:pt x="147639" y="157063"/>
                </a:lnTo>
                <a:lnTo>
                  <a:pt x="156843" y="161251"/>
                </a:lnTo>
                <a:lnTo>
                  <a:pt x="164822" y="157063"/>
                </a:lnTo>
                <a:lnTo>
                  <a:pt x="167523" y="149733"/>
                </a:lnTo>
                <a:lnTo>
                  <a:pt x="168453" y="143451"/>
                </a:lnTo>
                <a:lnTo>
                  <a:pt x="167813" y="141356"/>
                </a:lnTo>
                <a:close/>
              </a:path>
              <a:path extrusionOk="0" h="617220" w="944245">
                <a:moveTo>
                  <a:pt x="568758" y="76437"/>
                </a:moveTo>
                <a:lnTo>
                  <a:pt x="503963" y="76437"/>
                </a:lnTo>
                <a:lnTo>
                  <a:pt x="526207" y="81672"/>
                </a:lnTo>
                <a:lnTo>
                  <a:pt x="545072" y="92143"/>
                </a:lnTo>
                <a:lnTo>
                  <a:pt x="559319" y="108897"/>
                </a:lnTo>
                <a:lnTo>
                  <a:pt x="567710" y="130886"/>
                </a:lnTo>
                <a:lnTo>
                  <a:pt x="596631" y="130886"/>
                </a:lnTo>
                <a:lnTo>
                  <a:pt x="584919" y="98426"/>
                </a:lnTo>
                <a:lnTo>
                  <a:pt x="568758" y="76437"/>
                </a:lnTo>
                <a:close/>
              </a:path>
              <a:path extrusionOk="0" h="617220" w="944245">
                <a:moveTo>
                  <a:pt x="922572" y="81672"/>
                </a:moveTo>
                <a:lnTo>
                  <a:pt x="885617" y="81672"/>
                </a:lnTo>
                <a:lnTo>
                  <a:pt x="891889" y="84814"/>
                </a:lnTo>
                <a:lnTo>
                  <a:pt x="897263" y="90049"/>
                </a:lnTo>
                <a:lnTo>
                  <a:pt x="898391" y="97379"/>
                </a:lnTo>
                <a:lnTo>
                  <a:pt x="898053" y="103661"/>
                </a:lnTo>
                <a:lnTo>
                  <a:pt x="898020" y="106803"/>
                </a:lnTo>
                <a:lnTo>
                  <a:pt x="898579" y="114132"/>
                </a:lnTo>
                <a:lnTo>
                  <a:pt x="925771" y="114132"/>
                </a:lnTo>
                <a:lnTo>
                  <a:pt x="925238" y="108897"/>
                </a:lnTo>
                <a:lnTo>
                  <a:pt x="925466" y="105755"/>
                </a:lnTo>
                <a:lnTo>
                  <a:pt x="925532" y="100520"/>
                </a:lnTo>
                <a:lnTo>
                  <a:pt x="923893" y="84814"/>
                </a:lnTo>
                <a:lnTo>
                  <a:pt x="922572" y="81672"/>
                </a:lnTo>
                <a:close/>
              </a:path>
              <a:path extrusionOk="0" h="617220" w="944245">
                <a:moveTo>
                  <a:pt x="106001" y="81672"/>
                </a:moveTo>
                <a:lnTo>
                  <a:pt x="68657" y="81672"/>
                </a:lnTo>
                <a:lnTo>
                  <a:pt x="74845" y="84814"/>
                </a:lnTo>
                <a:lnTo>
                  <a:pt x="80402" y="90049"/>
                </a:lnTo>
                <a:lnTo>
                  <a:pt x="81631" y="97379"/>
                </a:lnTo>
                <a:lnTo>
                  <a:pt x="81262" y="103661"/>
                </a:lnTo>
                <a:lnTo>
                  <a:pt x="81196" y="106803"/>
                </a:lnTo>
                <a:lnTo>
                  <a:pt x="81536" y="113085"/>
                </a:lnTo>
                <a:lnTo>
                  <a:pt x="108603" y="113085"/>
                </a:lnTo>
                <a:lnTo>
                  <a:pt x="108953" y="95285"/>
                </a:lnTo>
                <a:lnTo>
                  <a:pt x="106001" y="81672"/>
                </a:lnTo>
                <a:close/>
              </a:path>
              <a:path extrusionOk="0" h="617220" w="944245">
                <a:moveTo>
                  <a:pt x="120834" y="0"/>
                </a:moveTo>
                <a:lnTo>
                  <a:pt x="6303" y="0"/>
                </a:lnTo>
                <a:lnTo>
                  <a:pt x="0" y="5235"/>
                </a:lnTo>
                <a:lnTo>
                  <a:pt x="188" y="23035"/>
                </a:lnTo>
                <a:lnTo>
                  <a:pt x="6418" y="28271"/>
                </a:lnTo>
                <a:lnTo>
                  <a:pt x="120928" y="28271"/>
                </a:lnTo>
                <a:lnTo>
                  <a:pt x="127200" y="23035"/>
                </a:lnTo>
                <a:lnTo>
                  <a:pt x="127116" y="5235"/>
                </a:lnTo>
                <a:lnTo>
                  <a:pt x="120834" y="0"/>
                </a:lnTo>
                <a:close/>
              </a:path>
              <a:path extrusionOk="0" h="617220" w="944245">
                <a:moveTo>
                  <a:pt x="934631" y="0"/>
                </a:moveTo>
                <a:lnTo>
                  <a:pt x="823179" y="0"/>
                </a:lnTo>
                <a:lnTo>
                  <a:pt x="816875" y="5235"/>
                </a:lnTo>
                <a:lnTo>
                  <a:pt x="816781" y="23035"/>
                </a:lnTo>
                <a:lnTo>
                  <a:pt x="823001" y="28271"/>
                </a:lnTo>
                <a:lnTo>
                  <a:pt x="933322" y="28271"/>
                </a:lnTo>
                <a:lnTo>
                  <a:pt x="939887" y="26177"/>
                </a:lnTo>
                <a:lnTo>
                  <a:pt x="943971" y="17800"/>
                </a:lnTo>
                <a:lnTo>
                  <a:pt x="943971" y="9423"/>
                </a:lnTo>
                <a:lnTo>
                  <a:pt x="939699" y="3141"/>
                </a:lnTo>
                <a:lnTo>
                  <a:pt x="9346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6"/>
          <p:cNvSpPr/>
          <p:nvPr/>
        </p:nvSpPr>
        <p:spPr>
          <a:xfrm>
            <a:off x="3436931" y="2171427"/>
            <a:ext cx="56358" cy="59540"/>
          </a:xfrm>
          <a:custGeom>
            <a:rect b="b" l="l" r="r" t="t"/>
            <a:pathLst>
              <a:path extrusionOk="0" h="84454" w="83185">
                <a:moveTo>
                  <a:pt x="41119" y="0"/>
                </a:moveTo>
                <a:lnTo>
                  <a:pt x="24900" y="3367"/>
                </a:lnTo>
                <a:lnTo>
                  <a:pt x="11775" y="12451"/>
                </a:lnTo>
                <a:lnTo>
                  <a:pt x="3042" y="25911"/>
                </a:lnTo>
                <a:lnTo>
                  <a:pt x="0" y="42407"/>
                </a:lnTo>
                <a:lnTo>
                  <a:pt x="3385" y="58633"/>
                </a:lnTo>
                <a:lnTo>
                  <a:pt x="12220" y="71864"/>
                </a:lnTo>
                <a:lnTo>
                  <a:pt x="25227" y="80803"/>
                </a:lnTo>
                <a:lnTo>
                  <a:pt x="41129" y="84154"/>
                </a:lnTo>
                <a:lnTo>
                  <a:pt x="57215" y="80901"/>
                </a:lnTo>
                <a:lnTo>
                  <a:pt x="70438" y="71825"/>
                </a:lnTo>
                <a:lnTo>
                  <a:pt x="79400" y="58350"/>
                </a:lnTo>
                <a:lnTo>
                  <a:pt x="79880" y="55956"/>
                </a:lnTo>
                <a:lnTo>
                  <a:pt x="33841" y="55956"/>
                </a:lnTo>
                <a:lnTo>
                  <a:pt x="27569" y="49223"/>
                </a:lnTo>
                <a:lnTo>
                  <a:pt x="28177" y="33580"/>
                </a:lnTo>
                <a:lnTo>
                  <a:pt x="34040" y="28009"/>
                </a:lnTo>
                <a:lnTo>
                  <a:pt x="79986" y="28009"/>
                </a:lnTo>
                <a:lnTo>
                  <a:pt x="79475" y="25392"/>
                </a:lnTo>
                <a:lnTo>
                  <a:pt x="70645" y="12074"/>
                </a:lnTo>
                <a:lnTo>
                  <a:pt x="57447" y="3194"/>
                </a:lnTo>
                <a:lnTo>
                  <a:pt x="41119" y="0"/>
                </a:lnTo>
                <a:close/>
              </a:path>
              <a:path extrusionOk="0" h="84454" w="83185">
                <a:moveTo>
                  <a:pt x="79986" y="28009"/>
                </a:moveTo>
                <a:lnTo>
                  <a:pt x="34040" y="28009"/>
                </a:lnTo>
                <a:lnTo>
                  <a:pt x="49317" y="28397"/>
                </a:lnTo>
                <a:lnTo>
                  <a:pt x="54940" y="34323"/>
                </a:lnTo>
                <a:lnTo>
                  <a:pt x="54877" y="49558"/>
                </a:lnTo>
                <a:lnTo>
                  <a:pt x="48710" y="55914"/>
                </a:lnTo>
                <a:lnTo>
                  <a:pt x="33841" y="55956"/>
                </a:lnTo>
                <a:lnTo>
                  <a:pt x="79880" y="55956"/>
                </a:lnTo>
                <a:lnTo>
                  <a:pt x="82699" y="41904"/>
                </a:lnTo>
                <a:lnTo>
                  <a:pt x="79986" y="280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6"/>
          <p:cNvSpPr/>
          <p:nvPr/>
        </p:nvSpPr>
        <p:spPr>
          <a:xfrm>
            <a:off x="3091123" y="4883876"/>
            <a:ext cx="741255" cy="797308"/>
          </a:xfrm>
          <a:custGeom>
            <a:rect b="b" l="l" r="r" t="t"/>
            <a:pathLst>
              <a:path extrusionOk="0" h="1130934" w="1094104">
                <a:moveTo>
                  <a:pt x="303299" y="942379"/>
                </a:moveTo>
                <a:lnTo>
                  <a:pt x="259992" y="942379"/>
                </a:lnTo>
                <a:lnTo>
                  <a:pt x="260013" y="1005204"/>
                </a:lnTo>
                <a:lnTo>
                  <a:pt x="267042" y="1047088"/>
                </a:lnTo>
                <a:lnTo>
                  <a:pt x="288734" y="1088972"/>
                </a:lnTo>
                <a:lnTo>
                  <a:pt x="332815" y="1120384"/>
                </a:lnTo>
                <a:lnTo>
                  <a:pt x="359093" y="1130855"/>
                </a:lnTo>
                <a:lnTo>
                  <a:pt x="839452" y="1130855"/>
                </a:lnTo>
                <a:lnTo>
                  <a:pt x="879816" y="1099442"/>
                </a:lnTo>
                <a:lnTo>
                  <a:pt x="886726" y="1088972"/>
                </a:lnTo>
                <a:lnTo>
                  <a:pt x="361080" y="1088972"/>
                </a:lnTo>
                <a:lnTo>
                  <a:pt x="336628" y="1068030"/>
                </a:lnTo>
                <a:lnTo>
                  <a:pt x="308074" y="1026146"/>
                </a:lnTo>
                <a:lnTo>
                  <a:pt x="304363" y="984263"/>
                </a:lnTo>
                <a:lnTo>
                  <a:pt x="303941" y="963321"/>
                </a:lnTo>
                <a:lnTo>
                  <a:pt x="303299" y="942379"/>
                </a:lnTo>
                <a:close/>
              </a:path>
              <a:path extrusionOk="0" h="1130934" w="1094104">
                <a:moveTo>
                  <a:pt x="919291" y="513073"/>
                </a:moveTo>
                <a:lnTo>
                  <a:pt x="873701" y="513073"/>
                </a:lnTo>
                <a:lnTo>
                  <a:pt x="873986" y="534015"/>
                </a:lnTo>
                <a:lnTo>
                  <a:pt x="874057" y="596840"/>
                </a:lnTo>
                <a:lnTo>
                  <a:pt x="863115" y="596840"/>
                </a:lnTo>
                <a:lnTo>
                  <a:pt x="817132" y="607311"/>
                </a:lnTo>
                <a:lnTo>
                  <a:pt x="777020" y="638724"/>
                </a:lnTo>
                <a:lnTo>
                  <a:pt x="743931" y="670136"/>
                </a:lnTo>
                <a:lnTo>
                  <a:pt x="719021" y="701549"/>
                </a:lnTo>
                <a:lnTo>
                  <a:pt x="703443" y="743432"/>
                </a:lnTo>
                <a:lnTo>
                  <a:pt x="698351" y="795787"/>
                </a:lnTo>
                <a:lnTo>
                  <a:pt x="704900" y="837670"/>
                </a:lnTo>
                <a:lnTo>
                  <a:pt x="722085" y="890025"/>
                </a:lnTo>
                <a:lnTo>
                  <a:pt x="746976" y="921437"/>
                </a:lnTo>
                <a:lnTo>
                  <a:pt x="779363" y="952850"/>
                </a:lnTo>
                <a:lnTo>
                  <a:pt x="819036" y="973792"/>
                </a:lnTo>
                <a:lnTo>
                  <a:pt x="865785" y="984263"/>
                </a:lnTo>
                <a:lnTo>
                  <a:pt x="868915" y="984263"/>
                </a:lnTo>
                <a:lnTo>
                  <a:pt x="873481" y="994734"/>
                </a:lnTo>
                <a:lnTo>
                  <a:pt x="873753" y="994734"/>
                </a:lnTo>
                <a:lnTo>
                  <a:pt x="869810" y="1036617"/>
                </a:lnTo>
                <a:lnTo>
                  <a:pt x="852505" y="1057559"/>
                </a:lnTo>
                <a:lnTo>
                  <a:pt x="824673" y="1078501"/>
                </a:lnTo>
                <a:lnTo>
                  <a:pt x="789148" y="1088972"/>
                </a:lnTo>
                <a:lnTo>
                  <a:pt x="886726" y="1088972"/>
                </a:lnTo>
                <a:lnTo>
                  <a:pt x="907457" y="1057559"/>
                </a:lnTo>
                <a:lnTo>
                  <a:pt x="918547" y="1005204"/>
                </a:lnTo>
                <a:lnTo>
                  <a:pt x="918736" y="1005204"/>
                </a:lnTo>
                <a:lnTo>
                  <a:pt x="918579" y="994734"/>
                </a:lnTo>
                <a:lnTo>
                  <a:pt x="918579" y="984263"/>
                </a:lnTo>
                <a:lnTo>
                  <a:pt x="960045" y="973792"/>
                </a:lnTo>
                <a:lnTo>
                  <a:pt x="997076" y="963321"/>
                </a:lnTo>
                <a:lnTo>
                  <a:pt x="1029565" y="942379"/>
                </a:lnTo>
                <a:lnTo>
                  <a:pt x="893103" y="942379"/>
                </a:lnTo>
                <a:lnTo>
                  <a:pt x="845271" y="931908"/>
                </a:lnTo>
                <a:lnTo>
                  <a:pt x="803866" y="910967"/>
                </a:lnTo>
                <a:lnTo>
                  <a:pt x="771373" y="879554"/>
                </a:lnTo>
                <a:lnTo>
                  <a:pt x="750277" y="837670"/>
                </a:lnTo>
                <a:lnTo>
                  <a:pt x="743066" y="785316"/>
                </a:lnTo>
                <a:lnTo>
                  <a:pt x="751441" y="743432"/>
                </a:lnTo>
                <a:lnTo>
                  <a:pt x="773708" y="701549"/>
                </a:lnTo>
                <a:lnTo>
                  <a:pt x="807238" y="670136"/>
                </a:lnTo>
                <a:lnTo>
                  <a:pt x="849403" y="649194"/>
                </a:lnTo>
                <a:lnTo>
                  <a:pt x="897574" y="638724"/>
                </a:lnTo>
                <a:lnTo>
                  <a:pt x="1017052" y="638724"/>
                </a:lnTo>
                <a:lnTo>
                  <a:pt x="987413" y="617782"/>
                </a:lnTo>
                <a:lnTo>
                  <a:pt x="954772" y="607311"/>
                </a:lnTo>
                <a:lnTo>
                  <a:pt x="919291" y="596840"/>
                </a:lnTo>
                <a:lnTo>
                  <a:pt x="919291" y="513073"/>
                </a:lnTo>
                <a:close/>
              </a:path>
              <a:path extrusionOk="0" h="1130934" w="1094104">
                <a:moveTo>
                  <a:pt x="526628" y="94237"/>
                </a:moveTo>
                <a:lnTo>
                  <a:pt x="38464" y="94237"/>
                </a:lnTo>
                <a:lnTo>
                  <a:pt x="17805" y="115179"/>
                </a:lnTo>
                <a:lnTo>
                  <a:pt x="4647" y="136121"/>
                </a:lnTo>
                <a:lnTo>
                  <a:pt x="20" y="157063"/>
                </a:lnTo>
                <a:lnTo>
                  <a:pt x="0" y="879554"/>
                </a:lnTo>
                <a:lnTo>
                  <a:pt x="4563" y="900496"/>
                </a:lnTo>
                <a:lnTo>
                  <a:pt x="17656" y="921437"/>
                </a:lnTo>
                <a:lnTo>
                  <a:pt x="38425" y="942379"/>
                </a:lnTo>
                <a:lnTo>
                  <a:pt x="526073" y="942379"/>
                </a:lnTo>
                <a:lnTo>
                  <a:pt x="547285" y="921437"/>
                </a:lnTo>
                <a:lnTo>
                  <a:pt x="560406" y="900496"/>
                </a:lnTo>
                <a:lnTo>
                  <a:pt x="56284" y="900496"/>
                </a:lnTo>
                <a:lnTo>
                  <a:pt x="49247" y="890025"/>
                </a:lnTo>
                <a:lnTo>
                  <a:pt x="45590" y="890025"/>
                </a:lnTo>
                <a:lnTo>
                  <a:pt x="44543" y="879554"/>
                </a:lnTo>
                <a:lnTo>
                  <a:pt x="44543" y="157063"/>
                </a:lnTo>
                <a:lnTo>
                  <a:pt x="45653" y="146592"/>
                </a:lnTo>
                <a:lnTo>
                  <a:pt x="49425" y="146592"/>
                </a:lnTo>
                <a:lnTo>
                  <a:pt x="56546" y="136121"/>
                </a:lnTo>
                <a:lnTo>
                  <a:pt x="560292" y="136121"/>
                </a:lnTo>
                <a:lnTo>
                  <a:pt x="547209" y="115179"/>
                </a:lnTo>
                <a:lnTo>
                  <a:pt x="526628" y="94237"/>
                </a:lnTo>
                <a:close/>
              </a:path>
              <a:path extrusionOk="0" h="1130934" w="1094104">
                <a:moveTo>
                  <a:pt x="1017052" y="638724"/>
                </a:moveTo>
                <a:lnTo>
                  <a:pt x="897574" y="638724"/>
                </a:lnTo>
                <a:lnTo>
                  <a:pt x="945942" y="649194"/>
                </a:lnTo>
                <a:lnTo>
                  <a:pt x="987797" y="670136"/>
                </a:lnTo>
                <a:lnTo>
                  <a:pt x="1020633" y="701549"/>
                </a:lnTo>
                <a:lnTo>
                  <a:pt x="1041944" y="743432"/>
                </a:lnTo>
                <a:lnTo>
                  <a:pt x="1049224" y="795787"/>
                </a:lnTo>
                <a:lnTo>
                  <a:pt x="1040876" y="837670"/>
                </a:lnTo>
                <a:lnTo>
                  <a:pt x="1018637" y="879554"/>
                </a:lnTo>
                <a:lnTo>
                  <a:pt x="984960" y="921437"/>
                </a:lnTo>
                <a:lnTo>
                  <a:pt x="942297" y="942379"/>
                </a:lnTo>
                <a:lnTo>
                  <a:pt x="1029565" y="942379"/>
                </a:lnTo>
                <a:lnTo>
                  <a:pt x="1057402" y="900496"/>
                </a:lnTo>
                <a:lnTo>
                  <a:pt x="1073439" y="879554"/>
                </a:lnTo>
                <a:lnTo>
                  <a:pt x="1084828" y="848141"/>
                </a:lnTo>
                <a:lnTo>
                  <a:pt x="1091587" y="816729"/>
                </a:lnTo>
                <a:lnTo>
                  <a:pt x="1093736" y="795787"/>
                </a:lnTo>
                <a:lnTo>
                  <a:pt x="1090453" y="753903"/>
                </a:lnTo>
                <a:lnTo>
                  <a:pt x="1080977" y="722491"/>
                </a:lnTo>
                <a:lnTo>
                  <a:pt x="1065329" y="691078"/>
                </a:lnTo>
                <a:lnTo>
                  <a:pt x="1043528" y="659665"/>
                </a:lnTo>
                <a:lnTo>
                  <a:pt x="1017052" y="638724"/>
                </a:lnTo>
                <a:close/>
              </a:path>
              <a:path extrusionOk="0" h="1130934" w="1094104">
                <a:moveTo>
                  <a:pt x="557175" y="596840"/>
                </a:moveTo>
                <a:lnTo>
                  <a:pt x="532369" y="596840"/>
                </a:lnTo>
                <a:lnTo>
                  <a:pt x="525847" y="607311"/>
                </a:lnTo>
                <a:lnTo>
                  <a:pt x="521792" y="607311"/>
                </a:lnTo>
                <a:lnTo>
                  <a:pt x="520392" y="628253"/>
                </a:lnTo>
                <a:lnTo>
                  <a:pt x="520350" y="879554"/>
                </a:lnTo>
                <a:lnTo>
                  <a:pt x="519311" y="890025"/>
                </a:lnTo>
                <a:lnTo>
                  <a:pt x="515674" y="890025"/>
                </a:lnTo>
                <a:lnTo>
                  <a:pt x="508634" y="900496"/>
                </a:lnTo>
                <a:lnTo>
                  <a:pt x="560406" y="900496"/>
                </a:lnTo>
                <a:lnTo>
                  <a:pt x="564904" y="879554"/>
                </a:lnTo>
                <a:lnTo>
                  <a:pt x="564914" y="628253"/>
                </a:lnTo>
                <a:lnTo>
                  <a:pt x="565050" y="617782"/>
                </a:lnTo>
                <a:lnTo>
                  <a:pt x="564726" y="617782"/>
                </a:lnTo>
                <a:lnTo>
                  <a:pt x="562286" y="607311"/>
                </a:lnTo>
                <a:lnTo>
                  <a:pt x="557175" y="596840"/>
                </a:lnTo>
                <a:close/>
              </a:path>
              <a:path extrusionOk="0" h="1130934" w="1094104">
                <a:moveTo>
                  <a:pt x="805252" y="324597"/>
                </a:moveTo>
                <a:lnTo>
                  <a:pt x="760605" y="324597"/>
                </a:lnTo>
                <a:lnTo>
                  <a:pt x="760592" y="376951"/>
                </a:lnTo>
                <a:lnTo>
                  <a:pt x="760487" y="387422"/>
                </a:lnTo>
                <a:lnTo>
                  <a:pt x="773758" y="450248"/>
                </a:lnTo>
                <a:lnTo>
                  <a:pt x="827367" y="492131"/>
                </a:lnTo>
                <a:lnTo>
                  <a:pt x="865774" y="513073"/>
                </a:lnTo>
                <a:lnTo>
                  <a:pt x="931645" y="513073"/>
                </a:lnTo>
                <a:lnTo>
                  <a:pt x="943751" y="502602"/>
                </a:lnTo>
                <a:lnTo>
                  <a:pt x="955425" y="502602"/>
                </a:lnTo>
                <a:lnTo>
                  <a:pt x="966483" y="492131"/>
                </a:lnTo>
                <a:lnTo>
                  <a:pt x="995175" y="481660"/>
                </a:lnTo>
                <a:lnTo>
                  <a:pt x="1008700" y="460718"/>
                </a:lnTo>
                <a:lnTo>
                  <a:pt x="845561" y="460718"/>
                </a:lnTo>
                <a:lnTo>
                  <a:pt x="824851" y="439777"/>
                </a:lnTo>
                <a:lnTo>
                  <a:pt x="810828" y="418835"/>
                </a:lnTo>
                <a:lnTo>
                  <a:pt x="805357" y="397893"/>
                </a:lnTo>
                <a:lnTo>
                  <a:pt x="805120" y="376951"/>
                </a:lnTo>
                <a:lnTo>
                  <a:pt x="805108" y="356010"/>
                </a:lnTo>
                <a:lnTo>
                  <a:pt x="805252" y="324597"/>
                </a:lnTo>
                <a:close/>
              </a:path>
              <a:path extrusionOk="0" h="1130934" w="1094104">
                <a:moveTo>
                  <a:pt x="1032062" y="324597"/>
                </a:moveTo>
                <a:lnTo>
                  <a:pt x="987477" y="324597"/>
                </a:lnTo>
                <a:lnTo>
                  <a:pt x="987455" y="366480"/>
                </a:lnTo>
                <a:lnTo>
                  <a:pt x="987109" y="387422"/>
                </a:lnTo>
                <a:lnTo>
                  <a:pt x="985886" y="397893"/>
                </a:lnTo>
                <a:lnTo>
                  <a:pt x="979098" y="429306"/>
                </a:lnTo>
                <a:lnTo>
                  <a:pt x="964868" y="439777"/>
                </a:lnTo>
                <a:lnTo>
                  <a:pt x="944948" y="460718"/>
                </a:lnTo>
                <a:lnTo>
                  <a:pt x="1008700" y="460718"/>
                </a:lnTo>
                <a:lnTo>
                  <a:pt x="1015462" y="450248"/>
                </a:lnTo>
                <a:lnTo>
                  <a:pt x="1027639" y="418835"/>
                </a:lnTo>
                <a:lnTo>
                  <a:pt x="1031999" y="387422"/>
                </a:lnTo>
                <a:lnTo>
                  <a:pt x="1032075" y="376951"/>
                </a:lnTo>
                <a:lnTo>
                  <a:pt x="1032062" y="324597"/>
                </a:lnTo>
                <a:close/>
              </a:path>
              <a:path extrusionOk="0" h="1130934" w="1094104">
                <a:moveTo>
                  <a:pt x="560292" y="136121"/>
                </a:moveTo>
                <a:lnTo>
                  <a:pt x="508491" y="136121"/>
                </a:lnTo>
                <a:lnTo>
                  <a:pt x="515485" y="146592"/>
                </a:lnTo>
                <a:lnTo>
                  <a:pt x="519226" y="146592"/>
                </a:lnTo>
                <a:lnTo>
                  <a:pt x="520340" y="157063"/>
                </a:lnTo>
                <a:lnTo>
                  <a:pt x="520319" y="418835"/>
                </a:lnTo>
                <a:lnTo>
                  <a:pt x="520954" y="418835"/>
                </a:lnTo>
                <a:lnTo>
                  <a:pt x="523092" y="429306"/>
                </a:lnTo>
                <a:lnTo>
                  <a:pt x="526964" y="429306"/>
                </a:lnTo>
                <a:lnTo>
                  <a:pt x="532800" y="439777"/>
                </a:lnTo>
                <a:lnTo>
                  <a:pt x="554771" y="439777"/>
                </a:lnTo>
                <a:lnTo>
                  <a:pt x="562087" y="429306"/>
                </a:lnTo>
                <a:lnTo>
                  <a:pt x="564883" y="418835"/>
                </a:lnTo>
                <a:lnTo>
                  <a:pt x="564893" y="157063"/>
                </a:lnTo>
                <a:lnTo>
                  <a:pt x="560292" y="136121"/>
                </a:lnTo>
                <a:close/>
              </a:path>
              <a:path extrusionOk="0" h="1130934" w="1094104">
                <a:moveTo>
                  <a:pt x="1038114" y="314126"/>
                </a:moveTo>
                <a:lnTo>
                  <a:pt x="753725" y="314126"/>
                </a:lnTo>
                <a:lnTo>
                  <a:pt x="755851" y="324597"/>
                </a:lnTo>
                <a:lnTo>
                  <a:pt x="1035371" y="324597"/>
                </a:lnTo>
                <a:lnTo>
                  <a:pt x="1038114" y="314126"/>
                </a:lnTo>
                <a:close/>
              </a:path>
              <a:path extrusionOk="0" h="1130934" w="1094104">
                <a:moveTo>
                  <a:pt x="1057440" y="167534"/>
                </a:moveTo>
                <a:lnTo>
                  <a:pt x="735007" y="167534"/>
                </a:lnTo>
                <a:lnTo>
                  <a:pt x="727254" y="178005"/>
                </a:lnTo>
                <a:lnTo>
                  <a:pt x="724344" y="198946"/>
                </a:lnTo>
                <a:lnTo>
                  <a:pt x="724092" y="219888"/>
                </a:lnTo>
                <a:lnTo>
                  <a:pt x="724102" y="261772"/>
                </a:lnTo>
                <a:lnTo>
                  <a:pt x="724333" y="282713"/>
                </a:lnTo>
                <a:lnTo>
                  <a:pt x="726364" y="293184"/>
                </a:lnTo>
                <a:lnTo>
                  <a:pt x="731993" y="303655"/>
                </a:lnTo>
                <a:lnTo>
                  <a:pt x="741140" y="314126"/>
                </a:lnTo>
                <a:lnTo>
                  <a:pt x="1052051" y="314126"/>
                </a:lnTo>
                <a:lnTo>
                  <a:pt x="1060605" y="303655"/>
                </a:lnTo>
                <a:lnTo>
                  <a:pt x="1066110" y="293184"/>
                </a:lnTo>
                <a:lnTo>
                  <a:pt x="1068135" y="282713"/>
                </a:lnTo>
                <a:lnTo>
                  <a:pt x="1068233" y="272243"/>
                </a:lnTo>
                <a:lnTo>
                  <a:pt x="769442" y="272243"/>
                </a:lnTo>
                <a:lnTo>
                  <a:pt x="769442" y="209417"/>
                </a:lnTo>
                <a:lnTo>
                  <a:pt x="1068235" y="209417"/>
                </a:lnTo>
                <a:lnTo>
                  <a:pt x="1068124" y="198946"/>
                </a:lnTo>
                <a:lnTo>
                  <a:pt x="1065191" y="178005"/>
                </a:lnTo>
                <a:lnTo>
                  <a:pt x="1057440" y="167534"/>
                </a:lnTo>
                <a:close/>
              </a:path>
              <a:path extrusionOk="0" h="1130934" w="1094104">
                <a:moveTo>
                  <a:pt x="1068235" y="209417"/>
                </a:moveTo>
                <a:lnTo>
                  <a:pt x="1022932" y="209417"/>
                </a:lnTo>
                <a:lnTo>
                  <a:pt x="1022932" y="272243"/>
                </a:lnTo>
                <a:lnTo>
                  <a:pt x="1068233" y="272243"/>
                </a:lnTo>
                <a:lnTo>
                  <a:pt x="1068332" y="261772"/>
                </a:lnTo>
                <a:lnTo>
                  <a:pt x="1068345" y="219888"/>
                </a:lnTo>
                <a:lnTo>
                  <a:pt x="1068235" y="209417"/>
                </a:lnTo>
                <a:close/>
              </a:path>
              <a:path extrusionOk="0" h="1130934" w="1094104">
                <a:moveTo>
                  <a:pt x="1031026" y="157063"/>
                </a:moveTo>
                <a:lnTo>
                  <a:pt x="762468" y="157063"/>
                </a:lnTo>
                <a:lnTo>
                  <a:pt x="746960" y="167534"/>
                </a:lnTo>
                <a:lnTo>
                  <a:pt x="1045756" y="167534"/>
                </a:lnTo>
                <a:lnTo>
                  <a:pt x="1031026" y="157063"/>
                </a:lnTo>
                <a:close/>
              </a:path>
              <a:path extrusionOk="0" h="1130934" w="1094104">
                <a:moveTo>
                  <a:pt x="831072" y="0"/>
                </a:moveTo>
                <a:lnTo>
                  <a:pt x="802436" y="0"/>
                </a:lnTo>
                <a:lnTo>
                  <a:pt x="797827" y="10470"/>
                </a:lnTo>
                <a:lnTo>
                  <a:pt x="795494" y="20941"/>
                </a:lnTo>
                <a:lnTo>
                  <a:pt x="794928" y="31412"/>
                </a:lnTo>
                <a:lnTo>
                  <a:pt x="795205" y="52354"/>
                </a:lnTo>
                <a:lnTo>
                  <a:pt x="795172" y="115179"/>
                </a:lnTo>
                <a:lnTo>
                  <a:pt x="795096" y="146592"/>
                </a:lnTo>
                <a:lnTo>
                  <a:pt x="794740" y="157063"/>
                </a:lnTo>
                <a:lnTo>
                  <a:pt x="839691" y="157063"/>
                </a:lnTo>
                <a:lnTo>
                  <a:pt x="839780" y="31412"/>
                </a:lnTo>
                <a:lnTo>
                  <a:pt x="839848" y="20941"/>
                </a:lnTo>
                <a:lnTo>
                  <a:pt x="839055" y="10470"/>
                </a:lnTo>
                <a:lnTo>
                  <a:pt x="836244" y="10470"/>
                </a:lnTo>
                <a:lnTo>
                  <a:pt x="831072" y="0"/>
                </a:lnTo>
                <a:close/>
              </a:path>
              <a:path extrusionOk="0" h="1130934" w="1094104">
                <a:moveTo>
                  <a:pt x="997299" y="20941"/>
                </a:moveTo>
                <a:lnTo>
                  <a:pt x="952264" y="20941"/>
                </a:lnTo>
                <a:lnTo>
                  <a:pt x="952477" y="41883"/>
                </a:lnTo>
                <a:lnTo>
                  <a:pt x="952579" y="115179"/>
                </a:lnTo>
                <a:lnTo>
                  <a:pt x="952505" y="157063"/>
                </a:lnTo>
                <a:lnTo>
                  <a:pt x="997058" y="157063"/>
                </a:lnTo>
                <a:lnTo>
                  <a:pt x="996979" y="52354"/>
                </a:lnTo>
                <a:lnTo>
                  <a:pt x="997299" y="20941"/>
                </a:lnTo>
                <a:close/>
              </a:path>
              <a:path extrusionOk="0" h="1130934" w="1094104">
                <a:moveTo>
                  <a:pt x="423610" y="0"/>
                </a:moveTo>
                <a:lnTo>
                  <a:pt x="151409" y="0"/>
                </a:lnTo>
                <a:lnTo>
                  <a:pt x="131965" y="10470"/>
                </a:lnTo>
                <a:lnTo>
                  <a:pt x="116963" y="20941"/>
                </a:lnTo>
                <a:lnTo>
                  <a:pt x="107174" y="41883"/>
                </a:lnTo>
                <a:lnTo>
                  <a:pt x="103368" y="62825"/>
                </a:lnTo>
                <a:lnTo>
                  <a:pt x="103337" y="94237"/>
                </a:lnTo>
                <a:lnTo>
                  <a:pt x="148361" y="94237"/>
                </a:lnTo>
                <a:lnTo>
                  <a:pt x="148215" y="83767"/>
                </a:lnTo>
                <a:lnTo>
                  <a:pt x="147994" y="73296"/>
                </a:lnTo>
                <a:lnTo>
                  <a:pt x="148623" y="62825"/>
                </a:lnTo>
                <a:lnTo>
                  <a:pt x="151722" y="52354"/>
                </a:lnTo>
                <a:lnTo>
                  <a:pt x="158088" y="41883"/>
                </a:lnTo>
                <a:lnTo>
                  <a:pt x="458778" y="41883"/>
                </a:lnTo>
                <a:lnTo>
                  <a:pt x="451449" y="31412"/>
                </a:lnTo>
                <a:lnTo>
                  <a:pt x="439766" y="10470"/>
                </a:lnTo>
                <a:lnTo>
                  <a:pt x="423610" y="0"/>
                </a:lnTo>
                <a:close/>
              </a:path>
              <a:path extrusionOk="0" h="1130934" w="1094104">
                <a:moveTo>
                  <a:pt x="458778" y="41883"/>
                </a:moveTo>
                <a:lnTo>
                  <a:pt x="399873" y="41883"/>
                </a:lnTo>
                <a:lnTo>
                  <a:pt x="409102" y="52354"/>
                </a:lnTo>
                <a:lnTo>
                  <a:pt x="415017" y="52354"/>
                </a:lnTo>
                <a:lnTo>
                  <a:pt x="417369" y="73296"/>
                </a:lnTo>
                <a:lnTo>
                  <a:pt x="417652" y="73296"/>
                </a:lnTo>
                <a:lnTo>
                  <a:pt x="417421" y="83767"/>
                </a:lnTo>
                <a:lnTo>
                  <a:pt x="417421" y="94237"/>
                </a:lnTo>
                <a:lnTo>
                  <a:pt x="461933" y="94237"/>
                </a:lnTo>
                <a:lnTo>
                  <a:pt x="462061" y="73296"/>
                </a:lnTo>
                <a:lnTo>
                  <a:pt x="461870" y="62825"/>
                </a:lnTo>
                <a:lnTo>
                  <a:pt x="458778" y="41883"/>
                </a:lnTo>
                <a:close/>
              </a:path>
              <a:path extrusionOk="0" h="1130934" w="1094104">
                <a:moveTo>
                  <a:pt x="989084" y="0"/>
                </a:moveTo>
                <a:lnTo>
                  <a:pt x="960510" y="0"/>
                </a:lnTo>
                <a:lnTo>
                  <a:pt x="955596" y="10470"/>
                </a:lnTo>
                <a:lnTo>
                  <a:pt x="952956" y="20941"/>
                </a:lnTo>
                <a:lnTo>
                  <a:pt x="996637" y="20941"/>
                </a:lnTo>
                <a:lnTo>
                  <a:pt x="994033" y="10470"/>
                </a:lnTo>
                <a:lnTo>
                  <a:pt x="9890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6"/>
          <p:cNvSpPr/>
          <p:nvPr/>
        </p:nvSpPr>
        <p:spPr>
          <a:xfrm>
            <a:off x="3154603" y="5012176"/>
            <a:ext cx="256407" cy="466477"/>
          </a:xfrm>
          <a:custGeom>
            <a:rect b="b" l="l" r="r" t="t"/>
            <a:pathLst>
              <a:path extrusionOk="0" h="661670" w="378460">
                <a:moveTo>
                  <a:pt x="348491" y="0"/>
                </a:moveTo>
                <a:lnTo>
                  <a:pt x="30029" y="0"/>
                </a:lnTo>
                <a:lnTo>
                  <a:pt x="15824" y="1527"/>
                </a:lnTo>
                <a:lnTo>
                  <a:pt x="6543" y="6566"/>
                </a:lnTo>
                <a:lnTo>
                  <a:pt x="1487" y="15824"/>
                </a:lnTo>
                <a:lnTo>
                  <a:pt x="30" y="29328"/>
                </a:lnTo>
                <a:lnTo>
                  <a:pt x="0" y="631729"/>
                </a:lnTo>
                <a:lnTo>
                  <a:pt x="1392" y="645767"/>
                </a:lnTo>
                <a:lnTo>
                  <a:pt x="6256" y="655035"/>
                </a:lnTo>
                <a:lnTo>
                  <a:pt x="15387" y="659963"/>
                </a:lnTo>
                <a:lnTo>
                  <a:pt x="29621" y="661414"/>
                </a:lnTo>
                <a:lnTo>
                  <a:pt x="348082" y="661424"/>
                </a:lnTo>
                <a:lnTo>
                  <a:pt x="362542" y="660025"/>
                </a:lnTo>
                <a:lnTo>
                  <a:pt x="371719" y="655227"/>
                </a:lnTo>
                <a:lnTo>
                  <a:pt x="376544" y="646103"/>
                </a:lnTo>
                <a:lnTo>
                  <a:pt x="377945" y="631729"/>
                </a:lnTo>
                <a:lnTo>
                  <a:pt x="377946" y="616085"/>
                </a:lnTo>
                <a:lnTo>
                  <a:pt x="45181" y="616085"/>
                </a:lnTo>
                <a:lnTo>
                  <a:pt x="45181" y="510528"/>
                </a:lnTo>
                <a:lnTo>
                  <a:pt x="377950" y="510528"/>
                </a:lnTo>
                <a:lnTo>
                  <a:pt x="377951" y="464593"/>
                </a:lnTo>
                <a:lnTo>
                  <a:pt x="45223" y="464593"/>
                </a:lnTo>
                <a:lnTo>
                  <a:pt x="45223" y="367318"/>
                </a:lnTo>
                <a:lnTo>
                  <a:pt x="377955" y="367318"/>
                </a:lnTo>
                <a:lnTo>
                  <a:pt x="377956" y="321225"/>
                </a:lnTo>
                <a:lnTo>
                  <a:pt x="45296" y="321225"/>
                </a:lnTo>
                <a:lnTo>
                  <a:pt x="45296" y="209574"/>
                </a:lnTo>
                <a:lnTo>
                  <a:pt x="377952" y="209574"/>
                </a:lnTo>
                <a:lnTo>
                  <a:pt x="377950" y="163733"/>
                </a:lnTo>
                <a:lnTo>
                  <a:pt x="45359" y="163733"/>
                </a:lnTo>
                <a:lnTo>
                  <a:pt x="45359" y="45516"/>
                </a:lnTo>
                <a:lnTo>
                  <a:pt x="377946" y="45516"/>
                </a:lnTo>
                <a:lnTo>
                  <a:pt x="377945" y="29328"/>
                </a:lnTo>
                <a:lnTo>
                  <a:pt x="376466" y="15440"/>
                </a:lnTo>
                <a:lnTo>
                  <a:pt x="371546" y="6395"/>
                </a:lnTo>
                <a:lnTo>
                  <a:pt x="362462" y="1484"/>
                </a:lnTo>
                <a:lnTo>
                  <a:pt x="348491" y="0"/>
                </a:lnTo>
                <a:close/>
              </a:path>
              <a:path extrusionOk="0" h="661670" w="378460">
                <a:moveTo>
                  <a:pt x="377950" y="510528"/>
                </a:moveTo>
                <a:lnTo>
                  <a:pt x="332397" y="510528"/>
                </a:lnTo>
                <a:lnTo>
                  <a:pt x="332397" y="616085"/>
                </a:lnTo>
                <a:lnTo>
                  <a:pt x="377946" y="616085"/>
                </a:lnTo>
                <a:lnTo>
                  <a:pt x="377950" y="510528"/>
                </a:lnTo>
                <a:close/>
              </a:path>
              <a:path extrusionOk="0" h="661670" w="378460">
                <a:moveTo>
                  <a:pt x="377955" y="367318"/>
                </a:moveTo>
                <a:lnTo>
                  <a:pt x="332711" y="367318"/>
                </a:lnTo>
                <a:lnTo>
                  <a:pt x="332711" y="464593"/>
                </a:lnTo>
                <a:lnTo>
                  <a:pt x="377951" y="464593"/>
                </a:lnTo>
                <a:lnTo>
                  <a:pt x="377955" y="367318"/>
                </a:lnTo>
                <a:close/>
              </a:path>
              <a:path extrusionOk="0" h="661670" w="378460">
                <a:moveTo>
                  <a:pt x="377952" y="209574"/>
                </a:moveTo>
                <a:lnTo>
                  <a:pt x="332879" y="209574"/>
                </a:lnTo>
                <a:lnTo>
                  <a:pt x="332879" y="321225"/>
                </a:lnTo>
                <a:lnTo>
                  <a:pt x="377956" y="321225"/>
                </a:lnTo>
                <a:lnTo>
                  <a:pt x="377952" y="209574"/>
                </a:lnTo>
                <a:close/>
              </a:path>
              <a:path extrusionOk="0" h="661670" w="378460">
                <a:moveTo>
                  <a:pt x="377946" y="45516"/>
                </a:moveTo>
                <a:lnTo>
                  <a:pt x="333025" y="45516"/>
                </a:lnTo>
                <a:lnTo>
                  <a:pt x="333025" y="163733"/>
                </a:lnTo>
                <a:lnTo>
                  <a:pt x="377950" y="163733"/>
                </a:lnTo>
                <a:lnTo>
                  <a:pt x="377946" y="455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6"/>
          <p:cNvSpPr/>
          <p:nvPr/>
        </p:nvSpPr>
        <p:spPr>
          <a:xfrm>
            <a:off x="3444704" y="5229718"/>
            <a:ext cx="30115" cy="31337"/>
          </a:xfrm>
          <a:custGeom>
            <a:rect b="b" l="l" r="r" t="t"/>
            <a:pathLst>
              <a:path extrusionOk="0" h="44450" w="44450">
                <a:moveTo>
                  <a:pt x="22323" y="0"/>
                </a:moveTo>
                <a:lnTo>
                  <a:pt x="13795" y="1660"/>
                </a:lnTo>
                <a:lnTo>
                  <a:pt x="6772" y="6227"/>
                </a:lnTo>
                <a:lnTo>
                  <a:pt x="1942" y="13037"/>
                </a:lnTo>
                <a:lnTo>
                  <a:pt x="0" y="21423"/>
                </a:lnTo>
                <a:lnTo>
                  <a:pt x="1625" y="30084"/>
                </a:lnTo>
                <a:lnTo>
                  <a:pt x="6456" y="37388"/>
                </a:lnTo>
                <a:lnTo>
                  <a:pt x="13621" y="42435"/>
                </a:lnTo>
                <a:lnTo>
                  <a:pt x="22250" y="44323"/>
                </a:lnTo>
                <a:lnTo>
                  <a:pt x="30915" y="42510"/>
                </a:lnTo>
                <a:lnTo>
                  <a:pt x="38005" y="37569"/>
                </a:lnTo>
                <a:lnTo>
                  <a:pt x="42748" y="30296"/>
                </a:lnTo>
                <a:lnTo>
                  <a:pt x="44375" y="21486"/>
                </a:lnTo>
                <a:lnTo>
                  <a:pt x="42546" y="13016"/>
                </a:lnTo>
                <a:lnTo>
                  <a:pt x="37841" y="6203"/>
                </a:lnTo>
                <a:lnTo>
                  <a:pt x="30885" y="1659"/>
                </a:lnTo>
                <a:lnTo>
                  <a:pt x="223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6"/>
          <p:cNvSpPr/>
          <p:nvPr/>
        </p:nvSpPr>
        <p:spPr>
          <a:xfrm>
            <a:off x="3660048" y="5357075"/>
            <a:ext cx="79589" cy="161163"/>
          </a:xfrm>
          <a:custGeom>
            <a:rect b="b" l="l" r="r" t="t"/>
            <a:pathLst>
              <a:path extrusionOk="0" h="228600" w="117475">
                <a:moveTo>
                  <a:pt x="109390" y="136260"/>
                </a:moveTo>
                <a:lnTo>
                  <a:pt x="59594" y="136260"/>
                </a:lnTo>
                <a:lnTo>
                  <a:pt x="38756" y="178451"/>
                </a:lnTo>
                <a:lnTo>
                  <a:pt x="32161" y="191902"/>
                </a:lnTo>
                <a:lnTo>
                  <a:pt x="28496" y="202934"/>
                </a:lnTo>
                <a:lnTo>
                  <a:pt x="28714" y="212620"/>
                </a:lnTo>
                <a:lnTo>
                  <a:pt x="32692" y="220526"/>
                </a:lnTo>
                <a:lnTo>
                  <a:pt x="40307" y="226215"/>
                </a:lnTo>
                <a:lnTo>
                  <a:pt x="49353" y="228503"/>
                </a:lnTo>
                <a:lnTo>
                  <a:pt x="57897" y="226813"/>
                </a:lnTo>
                <a:lnTo>
                  <a:pt x="65520" y="221302"/>
                </a:lnTo>
                <a:lnTo>
                  <a:pt x="71803" y="212121"/>
                </a:lnTo>
                <a:lnTo>
                  <a:pt x="92601" y="170294"/>
                </a:lnTo>
                <a:lnTo>
                  <a:pt x="109390" y="136260"/>
                </a:lnTo>
                <a:close/>
              </a:path>
              <a:path extrusionOk="0" h="228600" w="117475">
                <a:moveTo>
                  <a:pt x="69160" y="0"/>
                </a:moveTo>
                <a:lnTo>
                  <a:pt x="36027" y="35853"/>
                </a:lnTo>
                <a:lnTo>
                  <a:pt x="13978" y="80162"/>
                </a:lnTo>
                <a:lnTo>
                  <a:pt x="0" y="115066"/>
                </a:lnTo>
                <a:lnTo>
                  <a:pt x="2972" y="125759"/>
                </a:lnTo>
                <a:lnTo>
                  <a:pt x="11212" y="133226"/>
                </a:lnTo>
                <a:lnTo>
                  <a:pt x="23899" y="136218"/>
                </a:lnTo>
                <a:lnTo>
                  <a:pt x="32270" y="136331"/>
                </a:lnTo>
                <a:lnTo>
                  <a:pt x="109390" y="136260"/>
                </a:lnTo>
                <a:lnTo>
                  <a:pt x="113258" y="128396"/>
                </a:lnTo>
                <a:lnTo>
                  <a:pt x="117251" y="113971"/>
                </a:lnTo>
                <a:lnTo>
                  <a:pt x="114398" y="102414"/>
                </a:lnTo>
                <a:lnTo>
                  <a:pt x="105299" y="94684"/>
                </a:lnTo>
                <a:lnTo>
                  <a:pt x="90557" y="91738"/>
                </a:lnTo>
                <a:lnTo>
                  <a:pt x="58160" y="91717"/>
                </a:lnTo>
                <a:lnTo>
                  <a:pt x="73064" y="61784"/>
                </a:lnTo>
                <a:lnTo>
                  <a:pt x="80151" y="47429"/>
                </a:lnTo>
                <a:lnTo>
                  <a:pt x="87018" y="33195"/>
                </a:lnTo>
                <a:lnTo>
                  <a:pt x="89614" y="23976"/>
                </a:lnTo>
                <a:lnTo>
                  <a:pt x="88765" y="15376"/>
                </a:lnTo>
                <a:lnTo>
                  <a:pt x="84757" y="8036"/>
                </a:lnTo>
                <a:lnTo>
                  <a:pt x="77877" y="2599"/>
                </a:lnTo>
                <a:lnTo>
                  <a:pt x="6916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6"/>
          <p:cNvSpPr/>
          <p:nvPr/>
        </p:nvSpPr>
        <p:spPr>
          <a:xfrm>
            <a:off x="3096141" y="3158581"/>
            <a:ext cx="743400" cy="731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6"/>
          <p:cNvSpPr txBox="1"/>
          <p:nvPr/>
        </p:nvSpPr>
        <p:spPr>
          <a:xfrm>
            <a:off x="5278900" y="3155125"/>
            <a:ext cx="61269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>
                <a:solidFill>
                  <a:srgbClr val="173753"/>
                </a:solidFill>
              </a:rPr>
              <a:t>SAM: Drone, scooter &amp; power tool batteries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1800">
                <a:solidFill>
                  <a:srgbClr val="FF552E"/>
                </a:solidFill>
              </a:rPr>
              <a:t>$8 Billion</a:t>
            </a:r>
            <a:r>
              <a:rPr b="1" i="0" lang="en-US" sz="1800">
                <a:solidFill>
                  <a:srgbClr val="54D669"/>
                </a:solidFill>
              </a:rPr>
              <a:t> </a:t>
            </a:r>
            <a:r>
              <a:rPr i="0" lang="en-US" sz="1800">
                <a:solidFill>
                  <a:srgbClr val="173753"/>
                </a:solidFill>
              </a:rPr>
              <a:t>&amp; 10% CAGR</a:t>
            </a:r>
            <a:endParaRPr b="1" i="0" sz="1800">
              <a:solidFill>
                <a:srgbClr val="173753"/>
              </a:solidFill>
            </a:endParaRPr>
          </a:p>
        </p:txBody>
      </p:sp>
      <p:sp>
        <p:nvSpPr>
          <p:cNvPr id="360" name="Google Shape;360;p26"/>
          <p:cNvSpPr txBox="1"/>
          <p:nvPr/>
        </p:nvSpPr>
        <p:spPr>
          <a:xfrm>
            <a:off x="6274627" y="4905488"/>
            <a:ext cx="52764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>
                <a:solidFill>
                  <a:srgbClr val="173753"/>
                </a:solidFill>
              </a:rPr>
              <a:t>TAM: All rechargeable batteries &amp; BMS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i="0" lang="en-US" sz="1800">
                <a:solidFill>
                  <a:srgbClr val="FF552E"/>
                </a:solidFill>
              </a:rPr>
              <a:t>$100 Billion</a:t>
            </a:r>
            <a:r>
              <a:rPr b="1" i="0" lang="en-US" sz="1800">
                <a:solidFill>
                  <a:srgbClr val="54D669"/>
                </a:solidFill>
              </a:rPr>
              <a:t> </a:t>
            </a:r>
            <a:r>
              <a:rPr i="0" lang="en-US" sz="1800">
                <a:solidFill>
                  <a:srgbClr val="173753"/>
                </a:solidFill>
              </a:rPr>
              <a:t>&amp; 7% CAGR</a:t>
            </a:r>
            <a:endParaRPr b="1" i="0" sz="1800">
              <a:solidFill>
                <a:srgbClr val="173753"/>
              </a:solidFill>
            </a:endParaRPr>
          </a:p>
        </p:txBody>
      </p:sp>
      <p:sp>
        <p:nvSpPr>
          <p:cNvPr id="361" name="Google Shape;361;p26"/>
          <p:cNvSpPr/>
          <p:nvPr/>
        </p:nvSpPr>
        <p:spPr>
          <a:xfrm>
            <a:off x="649992" y="6062694"/>
            <a:ext cx="283079" cy="246668"/>
          </a:xfrm>
          <a:custGeom>
            <a:rect b="b" l="l" r="r" t="t"/>
            <a:pathLst>
              <a:path extrusionOk="0" h="349884" w="417829">
                <a:moveTo>
                  <a:pt x="417578" y="0"/>
                </a:moveTo>
                <a:lnTo>
                  <a:pt x="0" y="0"/>
                </a:lnTo>
                <a:lnTo>
                  <a:pt x="214140" y="349758"/>
                </a:lnTo>
                <a:lnTo>
                  <a:pt x="417578" y="0"/>
                </a:lnTo>
                <a:close/>
              </a:path>
            </a:pathLst>
          </a:custGeom>
          <a:solidFill>
            <a:srgbClr val="0D1F2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ECE 445</a:t>
            </a:r>
            <a:endParaRPr/>
          </a:p>
        </p:txBody>
      </p:sp>
      <p:sp>
        <p:nvSpPr>
          <p:cNvPr id="368" name="Google Shape;368;p2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69" name="Google Shape;369;p27"/>
          <p:cNvSpPr/>
          <p:nvPr/>
        </p:nvSpPr>
        <p:spPr>
          <a:xfrm flipH="1" rot="10800000">
            <a:off x="0" y="795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70" name="Google Shape;37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7"/>
          <p:cNvSpPr txBox="1"/>
          <p:nvPr/>
        </p:nvSpPr>
        <p:spPr>
          <a:xfrm>
            <a:off x="3896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Traction and Future Plans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27"/>
          <p:cNvPicPr preferRelativeResize="0"/>
          <p:nvPr/>
        </p:nvPicPr>
        <p:blipFill rotWithShape="1">
          <a:blip r:embed="rId4">
            <a:alphaModFix/>
          </a:blip>
          <a:srcRect b="50147" l="0" r="49959" t="0"/>
          <a:stretch/>
        </p:blipFill>
        <p:spPr>
          <a:xfrm>
            <a:off x="389612" y="1182193"/>
            <a:ext cx="3921489" cy="390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8070" y="2519622"/>
            <a:ext cx="3921521" cy="385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26586" y="929037"/>
            <a:ext cx="2831959" cy="2285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80751" y="3863852"/>
            <a:ext cx="2923638" cy="116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02850" y="1182191"/>
            <a:ext cx="2831961" cy="99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243576" y="5270208"/>
            <a:ext cx="1797982" cy="81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9713" y="5139639"/>
            <a:ext cx="3821274" cy="10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/>
          <p:nvPr/>
        </p:nvSpPr>
        <p:spPr>
          <a:xfrm flipH="1" rot="10800000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384" name="Google Shape;384;p28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385" name="Google Shape;38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0021" y="2252985"/>
            <a:ext cx="7131957" cy="2352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ECE 445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95" name="Google Shape;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Battery Life: A Mission Critical Problem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364676" y="1563188"/>
            <a:ext cx="1503300" cy="342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1332042" y="2097546"/>
            <a:ext cx="156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73753"/>
                </a:solidFill>
              </a:rPr>
              <a:t>Energy density is  the biggest limiting factor for us.</a:t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1401160" y="3244971"/>
            <a:ext cx="151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279400" lvl="0" marL="0" marR="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73753"/>
                </a:solidFill>
              </a:rPr>
              <a:t>-Chris Beckman,  Director of Operations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898799" y="1126304"/>
            <a:ext cx="483465" cy="361688"/>
          </a:xfrm>
          <a:custGeom>
            <a:rect b="b" l="l" r="r" t="t"/>
            <a:pathLst>
              <a:path extrusionOk="0" h="581025" w="752475">
                <a:moveTo>
                  <a:pt x="752039" y="0"/>
                </a:moveTo>
                <a:lnTo>
                  <a:pt x="423243" y="0"/>
                </a:lnTo>
                <a:lnTo>
                  <a:pt x="423243" y="337424"/>
                </a:lnTo>
                <a:lnTo>
                  <a:pt x="531680" y="337424"/>
                </a:lnTo>
                <a:lnTo>
                  <a:pt x="473378" y="580526"/>
                </a:lnTo>
                <a:lnTo>
                  <a:pt x="637781" y="580526"/>
                </a:lnTo>
                <a:lnTo>
                  <a:pt x="752039" y="337424"/>
                </a:lnTo>
                <a:lnTo>
                  <a:pt x="752039" y="0"/>
                </a:lnTo>
                <a:close/>
              </a:path>
              <a:path extrusionOk="0" h="581025" w="752475">
                <a:moveTo>
                  <a:pt x="328796" y="0"/>
                </a:moveTo>
                <a:lnTo>
                  <a:pt x="0" y="0"/>
                </a:lnTo>
                <a:lnTo>
                  <a:pt x="0" y="337424"/>
                </a:lnTo>
                <a:lnTo>
                  <a:pt x="108436" y="337424"/>
                </a:lnTo>
                <a:lnTo>
                  <a:pt x="51307" y="580526"/>
                </a:lnTo>
                <a:lnTo>
                  <a:pt x="214537" y="580526"/>
                </a:lnTo>
                <a:lnTo>
                  <a:pt x="328796" y="337424"/>
                </a:lnTo>
                <a:lnTo>
                  <a:pt x="328796" y="0"/>
                </a:lnTo>
                <a:close/>
              </a:path>
            </a:pathLst>
          </a:custGeom>
          <a:solidFill>
            <a:srgbClr val="FF552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2850154" y="3659437"/>
            <a:ext cx="483465" cy="361688"/>
          </a:xfrm>
          <a:custGeom>
            <a:rect b="b" l="l" r="r" t="t"/>
            <a:pathLst>
              <a:path extrusionOk="0" h="581025" w="752475">
                <a:moveTo>
                  <a:pt x="752039" y="0"/>
                </a:moveTo>
                <a:lnTo>
                  <a:pt x="423243" y="0"/>
                </a:lnTo>
                <a:lnTo>
                  <a:pt x="423243" y="337413"/>
                </a:lnTo>
                <a:lnTo>
                  <a:pt x="531680" y="337413"/>
                </a:lnTo>
                <a:lnTo>
                  <a:pt x="473378" y="580526"/>
                </a:lnTo>
                <a:lnTo>
                  <a:pt x="637781" y="580526"/>
                </a:lnTo>
                <a:lnTo>
                  <a:pt x="752039" y="337413"/>
                </a:lnTo>
                <a:lnTo>
                  <a:pt x="752039" y="0"/>
                </a:lnTo>
                <a:close/>
              </a:path>
              <a:path extrusionOk="0" h="581025" w="752475">
                <a:moveTo>
                  <a:pt x="328796" y="0"/>
                </a:moveTo>
                <a:lnTo>
                  <a:pt x="0" y="0"/>
                </a:lnTo>
                <a:lnTo>
                  <a:pt x="0" y="337413"/>
                </a:lnTo>
                <a:lnTo>
                  <a:pt x="108436" y="337413"/>
                </a:lnTo>
                <a:lnTo>
                  <a:pt x="51307" y="580526"/>
                </a:lnTo>
                <a:lnTo>
                  <a:pt x="214537" y="580526"/>
                </a:lnTo>
                <a:lnTo>
                  <a:pt x="328796" y="337413"/>
                </a:lnTo>
                <a:lnTo>
                  <a:pt x="328796" y="0"/>
                </a:lnTo>
                <a:close/>
              </a:path>
            </a:pathLst>
          </a:custGeom>
          <a:solidFill>
            <a:srgbClr val="FF552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945420" y="1575417"/>
            <a:ext cx="1812280" cy="2317175"/>
          </a:xfrm>
          <a:custGeom>
            <a:rect b="b" l="l" r="r" t="t"/>
            <a:pathLst>
              <a:path extrusionOk="0" h="3722370" w="2820670">
                <a:moveTo>
                  <a:pt x="0" y="0"/>
                </a:moveTo>
                <a:lnTo>
                  <a:pt x="0" y="3272329"/>
                </a:lnTo>
                <a:lnTo>
                  <a:pt x="7548" y="3532478"/>
                </a:lnTo>
                <a:lnTo>
                  <a:pt x="60384" y="3666067"/>
                </a:lnTo>
                <a:lnTo>
                  <a:pt x="203796" y="3715284"/>
                </a:lnTo>
                <a:lnTo>
                  <a:pt x="483074" y="3722315"/>
                </a:lnTo>
                <a:lnTo>
                  <a:pt x="2820626" y="3722315"/>
                </a:lnTo>
              </a:path>
            </a:pathLst>
          </a:custGeom>
          <a:noFill/>
          <a:ln cap="flat" cmpd="sng" w="49975">
            <a:solidFill>
              <a:srgbClr val="1329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1475088" y="1273982"/>
            <a:ext cx="1818808" cy="2312037"/>
          </a:xfrm>
          <a:custGeom>
            <a:rect b="b" l="l" r="r" t="t"/>
            <a:pathLst>
              <a:path extrusionOk="0" h="3714115" w="2830829">
                <a:moveTo>
                  <a:pt x="2830280" y="3713656"/>
                </a:moveTo>
                <a:lnTo>
                  <a:pt x="2830280" y="449986"/>
                </a:lnTo>
                <a:lnTo>
                  <a:pt x="2822732" y="189837"/>
                </a:lnTo>
                <a:lnTo>
                  <a:pt x="2769896" y="56248"/>
                </a:lnTo>
                <a:lnTo>
                  <a:pt x="2626483" y="7031"/>
                </a:lnTo>
                <a:lnTo>
                  <a:pt x="2347206" y="0"/>
                </a:lnTo>
                <a:lnTo>
                  <a:pt x="0" y="0"/>
                </a:lnTo>
              </a:path>
            </a:pathLst>
          </a:custGeom>
          <a:noFill/>
          <a:ln cap="flat" cmpd="sng" w="49975">
            <a:solidFill>
              <a:srgbClr val="1329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1324021" y="2020724"/>
            <a:ext cx="1583399" cy="0"/>
          </a:xfrm>
          <a:custGeom>
            <a:rect b="b" l="l" r="r" t="t"/>
            <a:pathLst>
              <a:path extrusionOk="0" h="120000" w="2464435">
                <a:moveTo>
                  <a:pt x="0" y="0"/>
                </a:moveTo>
                <a:lnTo>
                  <a:pt x="2463862" y="0"/>
                </a:lnTo>
              </a:path>
            </a:pathLst>
          </a:custGeom>
          <a:noFill/>
          <a:ln cap="flat" cmpd="sng" w="13075">
            <a:solidFill>
              <a:srgbClr val="1D3A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5557414" y="1536716"/>
            <a:ext cx="1070100" cy="395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5325361" y="2131155"/>
            <a:ext cx="15348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143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73753"/>
                </a:solidFill>
              </a:rPr>
              <a:t>We’d pay 25%</a:t>
            </a:r>
            <a:endParaRPr sz="1300">
              <a:solidFill>
                <a:srgbClr val="000000"/>
              </a:solidFill>
            </a:endParaRPr>
          </a:p>
          <a:p>
            <a:pPr indent="13970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73753"/>
                </a:solidFill>
              </a:rPr>
              <a:t>more for 25% more battery life.</a:t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5557422" y="3270925"/>
            <a:ext cx="13359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73753"/>
                </a:solidFill>
              </a:rPr>
              <a:t>-Omar Eleryan,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73753"/>
                </a:solidFill>
              </a:rPr>
              <a:t>CEO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4875115" y="1126304"/>
            <a:ext cx="483465" cy="361688"/>
          </a:xfrm>
          <a:custGeom>
            <a:rect b="b" l="l" r="r" t="t"/>
            <a:pathLst>
              <a:path extrusionOk="0" h="581025" w="752475">
                <a:moveTo>
                  <a:pt x="752039" y="0"/>
                </a:moveTo>
                <a:lnTo>
                  <a:pt x="423243" y="0"/>
                </a:lnTo>
                <a:lnTo>
                  <a:pt x="423243" y="337424"/>
                </a:lnTo>
                <a:lnTo>
                  <a:pt x="531680" y="337424"/>
                </a:lnTo>
                <a:lnTo>
                  <a:pt x="473378" y="580526"/>
                </a:lnTo>
                <a:lnTo>
                  <a:pt x="637781" y="580526"/>
                </a:lnTo>
                <a:lnTo>
                  <a:pt x="752039" y="337424"/>
                </a:lnTo>
                <a:lnTo>
                  <a:pt x="752039" y="0"/>
                </a:lnTo>
                <a:close/>
              </a:path>
              <a:path extrusionOk="0" h="581025" w="752475">
                <a:moveTo>
                  <a:pt x="328796" y="0"/>
                </a:moveTo>
                <a:lnTo>
                  <a:pt x="0" y="0"/>
                </a:lnTo>
                <a:lnTo>
                  <a:pt x="0" y="337424"/>
                </a:lnTo>
                <a:lnTo>
                  <a:pt x="108436" y="337424"/>
                </a:lnTo>
                <a:lnTo>
                  <a:pt x="51307" y="580526"/>
                </a:lnTo>
                <a:lnTo>
                  <a:pt x="214537" y="580526"/>
                </a:lnTo>
                <a:lnTo>
                  <a:pt x="328796" y="337424"/>
                </a:lnTo>
                <a:lnTo>
                  <a:pt x="328796" y="0"/>
                </a:lnTo>
                <a:close/>
              </a:path>
            </a:pathLst>
          </a:custGeom>
          <a:solidFill>
            <a:srgbClr val="FF552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6826470" y="3659437"/>
            <a:ext cx="483465" cy="361688"/>
          </a:xfrm>
          <a:custGeom>
            <a:rect b="b" l="l" r="r" t="t"/>
            <a:pathLst>
              <a:path extrusionOk="0" h="581025" w="752475">
                <a:moveTo>
                  <a:pt x="752039" y="0"/>
                </a:moveTo>
                <a:lnTo>
                  <a:pt x="423243" y="0"/>
                </a:lnTo>
                <a:lnTo>
                  <a:pt x="423243" y="337413"/>
                </a:lnTo>
                <a:lnTo>
                  <a:pt x="531680" y="337413"/>
                </a:lnTo>
                <a:lnTo>
                  <a:pt x="473378" y="580526"/>
                </a:lnTo>
                <a:lnTo>
                  <a:pt x="637781" y="580526"/>
                </a:lnTo>
                <a:lnTo>
                  <a:pt x="752039" y="337413"/>
                </a:lnTo>
                <a:lnTo>
                  <a:pt x="752039" y="0"/>
                </a:lnTo>
                <a:close/>
              </a:path>
              <a:path extrusionOk="0" h="581025" w="752475">
                <a:moveTo>
                  <a:pt x="328796" y="0"/>
                </a:moveTo>
                <a:lnTo>
                  <a:pt x="0" y="0"/>
                </a:lnTo>
                <a:lnTo>
                  <a:pt x="0" y="337413"/>
                </a:lnTo>
                <a:lnTo>
                  <a:pt x="108436" y="337413"/>
                </a:lnTo>
                <a:lnTo>
                  <a:pt x="51307" y="580526"/>
                </a:lnTo>
                <a:lnTo>
                  <a:pt x="214537" y="580526"/>
                </a:lnTo>
                <a:lnTo>
                  <a:pt x="328796" y="337413"/>
                </a:lnTo>
                <a:lnTo>
                  <a:pt x="328796" y="0"/>
                </a:lnTo>
                <a:close/>
              </a:path>
            </a:pathLst>
          </a:custGeom>
          <a:solidFill>
            <a:srgbClr val="FF552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4921738" y="1575418"/>
            <a:ext cx="1812280" cy="2317175"/>
          </a:xfrm>
          <a:custGeom>
            <a:rect b="b" l="l" r="r" t="t"/>
            <a:pathLst>
              <a:path extrusionOk="0" h="3722370" w="2820670">
                <a:moveTo>
                  <a:pt x="0" y="0"/>
                </a:moveTo>
                <a:lnTo>
                  <a:pt x="0" y="3272329"/>
                </a:lnTo>
                <a:lnTo>
                  <a:pt x="7548" y="3532478"/>
                </a:lnTo>
                <a:lnTo>
                  <a:pt x="60384" y="3666067"/>
                </a:lnTo>
                <a:lnTo>
                  <a:pt x="203796" y="3715284"/>
                </a:lnTo>
                <a:lnTo>
                  <a:pt x="483074" y="3722315"/>
                </a:lnTo>
                <a:lnTo>
                  <a:pt x="2820626" y="3722315"/>
                </a:lnTo>
              </a:path>
            </a:pathLst>
          </a:custGeom>
          <a:noFill/>
          <a:ln cap="flat" cmpd="sng" w="49975">
            <a:solidFill>
              <a:srgbClr val="1329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5473828" y="1273982"/>
            <a:ext cx="1818808" cy="2312037"/>
          </a:xfrm>
          <a:custGeom>
            <a:rect b="b" l="l" r="r" t="t"/>
            <a:pathLst>
              <a:path extrusionOk="0" h="3714115" w="2830829">
                <a:moveTo>
                  <a:pt x="2830280" y="3713656"/>
                </a:moveTo>
                <a:lnTo>
                  <a:pt x="2830280" y="449986"/>
                </a:lnTo>
                <a:lnTo>
                  <a:pt x="2822732" y="189837"/>
                </a:lnTo>
                <a:lnTo>
                  <a:pt x="2769896" y="56248"/>
                </a:lnTo>
                <a:lnTo>
                  <a:pt x="2626483" y="7031"/>
                </a:lnTo>
                <a:lnTo>
                  <a:pt x="2347206" y="0"/>
                </a:lnTo>
                <a:lnTo>
                  <a:pt x="0" y="0"/>
                </a:lnTo>
              </a:path>
            </a:pathLst>
          </a:custGeom>
          <a:noFill/>
          <a:ln cap="flat" cmpd="sng" w="49975">
            <a:solidFill>
              <a:srgbClr val="1329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5300339" y="2020724"/>
            <a:ext cx="1583399" cy="0"/>
          </a:xfrm>
          <a:custGeom>
            <a:rect b="b" l="l" r="r" t="t"/>
            <a:pathLst>
              <a:path extrusionOk="0" h="120000" w="2464434">
                <a:moveTo>
                  <a:pt x="0" y="0"/>
                </a:moveTo>
                <a:lnTo>
                  <a:pt x="2463862" y="0"/>
                </a:lnTo>
              </a:path>
            </a:pathLst>
          </a:custGeom>
          <a:noFill/>
          <a:ln cap="flat" cmpd="sng" w="13075">
            <a:solidFill>
              <a:srgbClr val="1D3A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8851432" y="1126304"/>
            <a:ext cx="483465" cy="361688"/>
          </a:xfrm>
          <a:custGeom>
            <a:rect b="b" l="l" r="r" t="t"/>
            <a:pathLst>
              <a:path extrusionOk="0" h="581025" w="752475">
                <a:moveTo>
                  <a:pt x="752039" y="0"/>
                </a:moveTo>
                <a:lnTo>
                  <a:pt x="423243" y="0"/>
                </a:lnTo>
                <a:lnTo>
                  <a:pt x="423243" y="337424"/>
                </a:lnTo>
                <a:lnTo>
                  <a:pt x="531669" y="337424"/>
                </a:lnTo>
                <a:lnTo>
                  <a:pt x="473378" y="580526"/>
                </a:lnTo>
                <a:lnTo>
                  <a:pt x="637771" y="580526"/>
                </a:lnTo>
                <a:lnTo>
                  <a:pt x="752039" y="337424"/>
                </a:lnTo>
                <a:lnTo>
                  <a:pt x="752039" y="0"/>
                </a:lnTo>
                <a:close/>
              </a:path>
              <a:path extrusionOk="0" h="581025" w="752475">
                <a:moveTo>
                  <a:pt x="328796" y="0"/>
                </a:moveTo>
                <a:lnTo>
                  <a:pt x="0" y="0"/>
                </a:lnTo>
                <a:lnTo>
                  <a:pt x="0" y="337424"/>
                </a:lnTo>
                <a:lnTo>
                  <a:pt x="108436" y="337424"/>
                </a:lnTo>
                <a:lnTo>
                  <a:pt x="51307" y="580526"/>
                </a:lnTo>
                <a:lnTo>
                  <a:pt x="214537" y="580526"/>
                </a:lnTo>
                <a:lnTo>
                  <a:pt x="328796" y="337424"/>
                </a:lnTo>
                <a:lnTo>
                  <a:pt x="328796" y="0"/>
                </a:lnTo>
                <a:close/>
              </a:path>
            </a:pathLst>
          </a:custGeom>
          <a:solidFill>
            <a:srgbClr val="FF552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10802787" y="3659437"/>
            <a:ext cx="483465" cy="361688"/>
          </a:xfrm>
          <a:custGeom>
            <a:rect b="b" l="l" r="r" t="t"/>
            <a:pathLst>
              <a:path extrusionOk="0" h="581025" w="752475">
                <a:moveTo>
                  <a:pt x="752039" y="0"/>
                </a:moveTo>
                <a:lnTo>
                  <a:pt x="423243" y="0"/>
                </a:lnTo>
                <a:lnTo>
                  <a:pt x="423243" y="337413"/>
                </a:lnTo>
                <a:lnTo>
                  <a:pt x="531680" y="337413"/>
                </a:lnTo>
                <a:lnTo>
                  <a:pt x="473378" y="580526"/>
                </a:lnTo>
                <a:lnTo>
                  <a:pt x="637781" y="580526"/>
                </a:lnTo>
                <a:lnTo>
                  <a:pt x="752039" y="337413"/>
                </a:lnTo>
                <a:lnTo>
                  <a:pt x="752039" y="0"/>
                </a:lnTo>
                <a:close/>
              </a:path>
              <a:path extrusionOk="0" h="581025" w="752475">
                <a:moveTo>
                  <a:pt x="328796" y="0"/>
                </a:moveTo>
                <a:lnTo>
                  <a:pt x="0" y="0"/>
                </a:lnTo>
                <a:lnTo>
                  <a:pt x="0" y="337413"/>
                </a:lnTo>
                <a:lnTo>
                  <a:pt x="108436" y="337413"/>
                </a:lnTo>
                <a:lnTo>
                  <a:pt x="51307" y="580526"/>
                </a:lnTo>
                <a:lnTo>
                  <a:pt x="214537" y="580526"/>
                </a:lnTo>
                <a:lnTo>
                  <a:pt x="328796" y="337413"/>
                </a:lnTo>
                <a:lnTo>
                  <a:pt x="328796" y="0"/>
                </a:lnTo>
                <a:close/>
              </a:path>
            </a:pathLst>
          </a:custGeom>
          <a:solidFill>
            <a:srgbClr val="FF552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8898054" y="1575418"/>
            <a:ext cx="1812280" cy="2317175"/>
          </a:xfrm>
          <a:custGeom>
            <a:rect b="b" l="l" r="r" t="t"/>
            <a:pathLst>
              <a:path extrusionOk="0" h="3722370" w="2820669">
                <a:moveTo>
                  <a:pt x="0" y="0"/>
                </a:moveTo>
                <a:lnTo>
                  <a:pt x="0" y="3272329"/>
                </a:lnTo>
                <a:lnTo>
                  <a:pt x="7548" y="3532478"/>
                </a:lnTo>
                <a:lnTo>
                  <a:pt x="60384" y="3666067"/>
                </a:lnTo>
                <a:lnTo>
                  <a:pt x="203796" y="3715284"/>
                </a:lnTo>
                <a:lnTo>
                  <a:pt x="483074" y="3722315"/>
                </a:lnTo>
                <a:lnTo>
                  <a:pt x="2820626" y="3722315"/>
                </a:lnTo>
              </a:path>
            </a:pathLst>
          </a:custGeom>
          <a:noFill/>
          <a:ln cap="flat" cmpd="sng" w="49975">
            <a:solidFill>
              <a:srgbClr val="1329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9427722" y="1273982"/>
            <a:ext cx="1818808" cy="2312037"/>
          </a:xfrm>
          <a:custGeom>
            <a:rect b="b" l="l" r="r" t="t"/>
            <a:pathLst>
              <a:path extrusionOk="0" h="3714115" w="2830830">
                <a:moveTo>
                  <a:pt x="2830280" y="3713656"/>
                </a:moveTo>
                <a:lnTo>
                  <a:pt x="2830280" y="449986"/>
                </a:lnTo>
                <a:lnTo>
                  <a:pt x="2822732" y="189837"/>
                </a:lnTo>
                <a:lnTo>
                  <a:pt x="2769896" y="56248"/>
                </a:lnTo>
                <a:lnTo>
                  <a:pt x="2626483" y="7031"/>
                </a:lnTo>
                <a:lnTo>
                  <a:pt x="2347206" y="0"/>
                </a:lnTo>
                <a:lnTo>
                  <a:pt x="0" y="0"/>
                </a:lnTo>
              </a:path>
            </a:pathLst>
          </a:custGeom>
          <a:noFill/>
          <a:ln cap="flat" cmpd="sng" w="49975">
            <a:solidFill>
              <a:srgbClr val="1329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9368343" y="2097546"/>
            <a:ext cx="15012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76200" rtl="0" algn="ctr">
              <a:lnSpc>
                <a:spcPct val="117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73753"/>
                </a:solidFill>
              </a:rPr>
              <a:t>Achievable flight time is an  absolutely key  factor for any  kind of UAS.</a:t>
            </a:r>
            <a:endParaRPr sz="1300">
              <a:solidFill>
                <a:srgbClr val="000000"/>
              </a:solidFill>
            </a:endParaRPr>
          </a:p>
          <a:p>
            <a:pPr indent="114300" lvl="0" marL="215900" marR="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73753"/>
                </a:solidFill>
              </a:rPr>
              <a:t>-Travis Roberts,  Support Manager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9276654" y="2020724"/>
            <a:ext cx="1583399" cy="0"/>
          </a:xfrm>
          <a:custGeom>
            <a:rect b="b" l="l" r="r" t="t"/>
            <a:pathLst>
              <a:path extrusionOk="0" h="120000" w="2464434">
                <a:moveTo>
                  <a:pt x="0" y="0"/>
                </a:moveTo>
                <a:lnTo>
                  <a:pt x="2463862" y="0"/>
                </a:lnTo>
              </a:path>
            </a:pathLst>
          </a:custGeom>
          <a:noFill/>
          <a:ln cap="flat" cmpd="sng" w="13075">
            <a:solidFill>
              <a:srgbClr val="1D3A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9439349" y="1563184"/>
            <a:ext cx="1259100" cy="3429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1378769" y="4288806"/>
            <a:ext cx="468777" cy="376314"/>
          </a:xfrm>
          <a:custGeom>
            <a:rect b="b" l="l" r="r" t="t"/>
            <a:pathLst>
              <a:path extrusionOk="0" h="604520" w="729614">
                <a:moveTo>
                  <a:pt x="729422" y="0"/>
                </a:moveTo>
                <a:lnTo>
                  <a:pt x="410511" y="0"/>
                </a:lnTo>
                <a:lnTo>
                  <a:pt x="410511" y="351109"/>
                </a:lnTo>
                <a:lnTo>
                  <a:pt x="515680" y="351109"/>
                </a:lnTo>
                <a:lnTo>
                  <a:pt x="459137" y="604086"/>
                </a:lnTo>
                <a:lnTo>
                  <a:pt x="618598" y="604086"/>
                </a:lnTo>
                <a:lnTo>
                  <a:pt x="729422" y="351109"/>
                </a:lnTo>
                <a:lnTo>
                  <a:pt x="729422" y="0"/>
                </a:lnTo>
                <a:close/>
              </a:path>
              <a:path extrusionOk="0" h="604520" w="729614">
                <a:moveTo>
                  <a:pt x="318911" y="0"/>
                </a:moveTo>
                <a:lnTo>
                  <a:pt x="0" y="0"/>
                </a:lnTo>
                <a:lnTo>
                  <a:pt x="0" y="351109"/>
                </a:lnTo>
                <a:lnTo>
                  <a:pt x="105169" y="351109"/>
                </a:lnTo>
                <a:lnTo>
                  <a:pt x="49757" y="604086"/>
                </a:lnTo>
                <a:lnTo>
                  <a:pt x="208087" y="604086"/>
                </a:lnTo>
                <a:lnTo>
                  <a:pt x="318911" y="351109"/>
                </a:lnTo>
                <a:lnTo>
                  <a:pt x="318911" y="0"/>
                </a:lnTo>
                <a:close/>
              </a:path>
            </a:pathLst>
          </a:custGeom>
          <a:solidFill>
            <a:srgbClr val="FF552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21" name="Google Shape;121;p13"/>
          <p:cNvSpPr/>
          <p:nvPr/>
        </p:nvSpPr>
        <p:spPr>
          <a:xfrm>
            <a:off x="4819738" y="5771069"/>
            <a:ext cx="468778" cy="376314"/>
          </a:xfrm>
          <a:custGeom>
            <a:rect b="b" l="l" r="r" t="t"/>
            <a:pathLst>
              <a:path extrusionOk="0" h="604520" w="729615">
                <a:moveTo>
                  <a:pt x="729422" y="0"/>
                </a:moveTo>
                <a:lnTo>
                  <a:pt x="410511" y="0"/>
                </a:lnTo>
                <a:lnTo>
                  <a:pt x="410511" y="351109"/>
                </a:lnTo>
                <a:lnTo>
                  <a:pt x="515680" y="351109"/>
                </a:lnTo>
                <a:lnTo>
                  <a:pt x="459137" y="604086"/>
                </a:lnTo>
                <a:lnTo>
                  <a:pt x="618598" y="604086"/>
                </a:lnTo>
                <a:lnTo>
                  <a:pt x="729422" y="351109"/>
                </a:lnTo>
                <a:lnTo>
                  <a:pt x="729422" y="0"/>
                </a:lnTo>
                <a:close/>
              </a:path>
              <a:path extrusionOk="0" h="604520" w="729615">
                <a:moveTo>
                  <a:pt x="318911" y="0"/>
                </a:moveTo>
                <a:lnTo>
                  <a:pt x="0" y="0"/>
                </a:lnTo>
                <a:lnTo>
                  <a:pt x="0" y="351109"/>
                </a:lnTo>
                <a:lnTo>
                  <a:pt x="105169" y="351109"/>
                </a:lnTo>
                <a:lnTo>
                  <a:pt x="49757" y="604086"/>
                </a:lnTo>
                <a:lnTo>
                  <a:pt x="208087" y="604086"/>
                </a:lnTo>
                <a:lnTo>
                  <a:pt x="318911" y="351109"/>
                </a:lnTo>
                <a:lnTo>
                  <a:pt x="318911" y="0"/>
                </a:lnTo>
                <a:close/>
              </a:path>
            </a:pathLst>
          </a:custGeom>
          <a:solidFill>
            <a:srgbClr val="FF552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1424471" y="4756143"/>
            <a:ext cx="3304291" cy="1257014"/>
          </a:xfrm>
          <a:custGeom>
            <a:rect b="b" l="l" r="r" t="t"/>
            <a:pathLst>
              <a:path extrusionOk="0" h="2019300" w="5142865">
                <a:moveTo>
                  <a:pt x="0" y="0"/>
                </a:moveTo>
                <a:lnTo>
                  <a:pt x="0" y="1550612"/>
                </a:lnTo>
                <a:lnTo>
                  <a:pt x="7317" y="1821457"/>
                </a:lnTo>
                <a:lnTo>
                  <a:pt x="58542" y="1960539"/>
                </a:lnTo>
                <a:lnTo>
                  <a:pt x="197581" y="2011780"/>
                </a:lnTo>
                <a:lnTo>
                  <a:pt x="468341" y="2019100"/>
                </a:lnTo>
                <a:lnTo>
                  <a:pt x="5142513" y="2019100"/>
                </a:lnTo>
              </a:path>
            </a:pathLst>
          </a:custGeom>
          <a:noFill/>
          <a:ln cap="flat" cmpd="sng" w="49975">
            <a:solidFill>
              <a:srgbClr val="1329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1937730" y="4441848"/>
            <a:ext cx="3310411" cy="1251480"/>
          </a:xfrm>
          <a:custGeom>
            <a:rect b="b" l="l" r="r" t="t"/>
            <a:pathLst>
              <a:path extrusionOk="0" h="2010409" w="5152390">
                <a:moveTo>
                  <a:pt x="5151874" y="2010085"/>
                </a:moveTo>
                <a:lnTo>
                  <a:pt x="5151874" y="468477"/>
                </a:lnTo>
                <a:lnTo>
                  <a:pt x="5144556" y="197639"/>
                </a:lnTo>
                <a:lnTo>
                  <a:pt x="5093331" y="58559"/>
                </a:lnTo>
                <a:lnTo>
                  <a:pt x="4954292" y="7319"/>
                </a:lnTo>
                <a:lnTo>
                  <a:pt x="4683532" y="0"/>
                </a:lnTo>
                <a:lnTo>
                  <a:pt x="0" y="0"/>
                </a:lnTo>
              </a:path>
            </a:pathLst>
          </a:custGeom>
          <a:noFill/>
          <a:ln cap="flat" cmpd="sng" w="49975">
            <a:solidFill>
              <a:srgbClr val="1329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24" name="Google Shape;124;p13"/>
          <p:cNvSpPr txBox="1"/>
          <p:nvPr/>
        </p:nvSpPr>
        <p:spPr>
          <a:xfrm>
            <a:off x="2038271" y="5244594"/>
            <a:ext cx="26733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73753"/>
                </a:solidFill>
              </a:rPr>
              <a:t>Battery life is a critical factor.</a:t>
            </a:r>
            <a:endParaRPr sz="1300">
              <a:solidFill>
                <a:srgbClr val="000000"/>
              </a:solidFill>
            </a:endParaRPr>
          </a:p>
          <a:p>
            <a:pPr indent="0" lvl="0" marL="292100" marR="0" rtl="0" algn="l">
              <a:lnSpc>
                <a:spcPct val="116599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73753"/>
                </a:solidFill>
              </a:rPr>
              <a:t>-Rick Reeser,  Technical Lead, Airborne Systems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2403199" y="5146239"/>
            <a:ext cx="1859606" cy="0"/>
          </a:xfrm>
          <a:custGeom>
            <a:rect b="b" l="l" r="r" t="t"/>
            <a:pathLst>
              <a:path extrusionOk="0" h="120000" w="2894329">
                <a:moveTo>
                  <a:pt x="0" y="0"/>
                </a:moveTo>
                <a:lnTo>
                  <a:pt x="2894027" y="0"/>
                </a:lnTo>
              </a:path>
            </a:pathLst>
          </a:custGeom>
          <a:noFill/>
          <a:ln cap="flat" cmpd="sng" w="13075">
            <a:solidFill>
              <a:srgbClr val="1D3A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2403198" y="4676627"/>
            <a:ext cx="1861500" cy="3426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6896396" y="4325028"/>
            <a:ext cx="468778" cy="361688"/>
          </a:xfrm>
          <a:custGeom>
            <a:rect b="b" l="l" r="r" t="t"/>
            <a:pathLst>
              <a:path extrusionOk="0" h="581025" w="729615">
                <a:moveTo>
                  <a:pt x="729422" y="0"/>
                </a:moveTo>
                <a:lnTo>
                  <a:pt x="410511" y="0"/>
                </a:lnTo>
                <a:lnTo>
                  <a:pt x="410511" y="337424"/>
                </a:lnTo>
                <a:lnTo>
                  <a:pt x="515680" y="337424"/>
                </a:lnTo>
                <a:lnTo>
                  <a:pt x="459137" y="580526"/>
                </a:lnTo>
                <a:lnTo>
                  <a:pt x="618598" y="580526"/>
                </a:lnTo>
                <a:lnTo>
                  <a:pt x="729422" y="337424"/>
                </a:lnTo>
                <a:lnTo>
                  <a:pt x="729422" y="0"/>
                </a:lnTo>
                <a:close/>
              </a:path>
              <a:path extrusionOk="0" h="581025" w="729615">
                <a:moveTo>
                  <a:pt x="318911" y="0"/>
                </a:moveTo>
                <a:lnTo>
                  <a:pt x="0" y="0"/>
                </a:lnTo>
                <a:lnTo>
                  <a:pt x="0" y="337424"/>
                </a:lnTo>
                <a:lnTo>
                  <a:pt x="105169" y="337424"/>
                </a:lnTo>
                <a:lnTo>
                  <a:pt x="49757" y="580526"/>
                </a:lnTo>
                <a:lnTo>
                  <a:pt x="208087" y="580526"/>
                </a:lnTo>
                <a:lnTo>
                  <a:pt x="318911" y="337424"/>
                </a:lnTo>
                <a:lnTo>
                  <a:pt x="318911" y="0"/>
                </a:lnTo>
                <a:close/>
              </a:path>
            </a:pathLst>
          </a:custGeom>
          <a:solidFill>
            <a:srgbClr val="FF552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28" name="Google Shape;128;p13"/>
          <p:cNvSpPr/>
          <p:nvPr/>
        </p:nvSpPr>
        <p:spPr>
          <a:xfrm>
            <a:off x="10337362" y="5749493"/>
            <a:ext cx="468778" cy="361688"/>
          </a:xfrm>
          <a:custGeom>
            <a:rect b="b" l="l" r="r" t="t"/>
            <a:pathLst>
              <a:path extrusionOk="0" h="581025" w="729615">
                <a:moveTo>
                  <a:pt x="729422" y="0"/>
                </a:moveTo>
                <a:lnTo>
                  <a:pt x="410511" y="0"/>
                </a:lnTo>
                <a:lnTo>
                  <a:pt x="410511" y="337413"/>
                </a:lnTo>
                <a:lnTo>
                  <a:pt x="515680" y="337413"/>
                </a:lnTo>
                <a:lnTo>
                  <a:pt x="459137" y="580526"/>
                </a:lnTo>
                <a:lnTo>
                  <a:pt x="618598" y="580526"/>
                </a:lnTo>
                <a:lnTo>
                  <a:pt x="729422" y="337413"/>
                </a:lnTo>
                <a:lnTo>
                  <a:pt x="729422" y="0"/>
                </a:lnTo>
                <a:close/>
              </a:path>
              <a:path extrusionOk="0" h="581025" w="729615">
                <a:moveTo>
                  <a:pt x="318911" y="0"/>
                </a:moveTo>
                <a:lnTo>
                  <a:pt x="0" y="0"/>
                </a:lnTo>
                <a:lnTo>
                  <a:pt x="0" y="337413"/>
                </a:lnTo>
                <a:lnTo>
                  <a:pt x="105169" y="337413"/>
                </a:lnTo>
                <a:lnTo>
                  <a:pt x="49757" y="580526"/>
                </a:lnTo>
                <a:lnTo>
                  <a:pt x="208087" y="580526"/>
                </a:lnTo>
                <a:lnTo>
                  <a:pt x="318911" y="337413"/>
                </a:lnTo>
                <a:lnTo>
                  <a:pt x="318911" y="0"/>
                </a:lnTo>
                <a:close/>
              </a:path>
            </a:pathLst>
          </a:custGeom>
          <a:solidFill>
            <a:srgbClr val="FF552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29" name="Google Shape;129;p13"/>
          <p:cNvSpPr/>
          <p:nvPr/>
        </p:nvSpPr>
        <p:spPr>
          <a:xfrm>
            <a:off x="6942098" y="4774143"/>
            <a:ext cx="3304291" cy="1207603"/>
          </a:xfrm>
          <a:custGeom>
            <a:rect b="b" l="l" r="r" t="t"/>
            <a:pathLst>
              <a:path extrusionOk="0" h="1939925" w="5142865">
                <a:moveTo>
                  <a:pt x="0" y="0"/>
                </a:moveTo>
                <a:lnTo>
                  <a:pt x="0" y="1489399"/>
                </a:lnTo>
                <a:lnTo>
                  <a:pt x="7317" y="1749548"/>
                </a:lnTo>
                <a:lnTo>
                  <a:pt x="58542" y="1883137"/>
                </a:lnTo>
                <a:lnTo>
                  <a:pt x="197581" y="1932354"/>
                </a:lnTo>
                <a:lnTo>
                  <a:pt x="468341" y="1939385"/>
                </a:lnTo>
                <a:lnTo>
                  <a:pt x="5142513" y="1939385"/>
                </a:lnTo>
              </a:path>
            </a:pathLst>
          </a:custGeom>
          <a:noFill/>
          <a:ln cap="flat" cmpd="sng" w="49975">
            <a:solidFill>
              <a:srgbClr val="1329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7455354" y="4472705"/>
            <a:ext cx="3310411" cy="1202069"/>
          </a:xfrm>
          <a:custGeom>
            <a:rect b="b" l="l" r="r" t="t"/>
            <a:pathLst>
              <a:path extrusionOk="0" h="1931034" w="5152390">
                <a:moveTo>
                  <a:pt x="5151874" y="1930737"/>
                </a:moveTo>
                <a:lnTo>
                  <a:pt x="5151874" y="449986"/>
                </a:lnTo>
                <a:lnTo>
                  <a:pt x="5144556" y="189837"/>
                </a:lnTo>
                <a:lnTo>
                  <a:pt x="5093331" y="56248"/>
                </a:lnTo>
                <a:lnTo>
                  <a:pt x="4954292" y="7031"/>
                </a:lnTo>
                <a:lnTo>
                  <a:pt x="4683532" y="0"/>
                </a:lnTo>
                <a:lnTo>
                  <a:pt x="0" y="0"/>
                </a:lnTo>
              </a:path>
            </a:pathLst>
          </a:custGeom>
          <a:noFill/>
          <a:ln cap="flat" cmpd="sng" w="49975">
            <a:solidFill>
              <a:srgbClr val="1329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31" name="Google Shape;131;p13"/>
          <p:cNvSpPr/>
          <p:nvPr/>
        </p:nvSpPr>
        <p:spPr>
          <a:xfrm>
            <a:off x="8440332" y="4724363"/>
            <a:ext cx="0" cy="1036444"/>
          </a:xfrm>
          <a:custGeom>
            <a:rect b="b" l="l" r="r" t="t"/>
            <a:pathLst>
              <a:path extrusionOk="0" h="1664970" w="120000">
                <a:moveTo>
                  <a:pt x="0" y="0"/>
                </a:moveTo>
                <a:lnTo>
                  <a:pt x="0" y="1664399"/>
                </a:lnTo>
              </a:path>
            </a:pathLst>
          </a:custGeom>
          <a:noFill/>
          <a:ln cap="flat" cmpd="sng" w="13075">
            <a:solidFill>
              <a:srgbClr val="1D3A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32" name="Google Shape;132;p13"/>
          <p:cNvSpPr txBox="1"/>
          <p:nvPr/>
        </p:nvSpPr>
        <p:spPr>
          <a:xfrm>
            <a:off x="8647226" y="4601710"/>
            <a:ext cx="1859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73753"/>
                </a:solidFill>
              </a:rPr>
              <a:t>The biggest problem  with drones is their  endurance.</a:t>
            </a:r>
            <a:endParaRPr sz="1300">
              <a:solidFill>
                <a:srgbClr val="000000"/>
              </a:solidFill>
            </a:endParaRPr>
          </a:p>
          <a:p>
            <a:pPr indent="0" lvl="0" marL="203200" marR="0" rtl="0" algn="l">
              <a:lnSpc>
                <a:spcPct val="116599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73753"/>
                </a:solidFill>
              </a:rPr>
              <a:t>-Lucian Banitz,  </a:t>
            </a:r>
            <a:endParaRPr sz="1200">
              <a:solidFill>
                <a:srgbClr val="173753"/>
              </a:solidFill>
            </a:endParaRPr>
          </a:p>
          <a:p>
            <a:pPr indent="0" lvl="0" marL="368300" marR="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73753"/>
                </a:solidFill>
              </a:rPr>
              <a:t>Senior Staff Engineer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33" name="Google Shape;133;p13"/>
          <p:cNvSpPr/>
          <p:nvPr/>
        </p:nvSpPr>
        <p:spPr>
          <a:xfrm>
            <a:off x="7194550" y="4850197"/>
            <a:ext cx="1103700" cy="7350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ECE 445</a:t>
            </a:r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41" name="Google Shape;141;p14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42" name="Google Shape;14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Our Solution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117" y="3586738"/>
            <a:ext cx="2161562" cy="183473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4"/>
          <p:cNvSpPr/>
          <p:nvPr/>
        </p:nvSpPr>
        <p:spPr>
          <a:xfrm rot="-447201">
            <a:off x="1871928" y="3675053"/>
            <a:ext cx="2363570" cy="1685428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6" name="Google Shape;146;p14"/>
          <p:cNvCxnSpPr/>
          <p:nvPr/>
        </p:nvCxnSpPr>
        <p:spPr>
          <a:xfrm>
            <a:off x="2523619" y="2690890"/>
            <a:ext cx="798900" cy="985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14"/>
          <p:cNvCxnSpPr/>
          <p:nvPr/>
        </p:nvCxnSpPr>
        <p:spPr>
          <a:xfrm rot="10800000">
            <a:off x="2346354" y="2725229"/>
            <a:ext cx="17100" cy="1120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148" name="Google Shape;14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12191">
            <a:off x="1477638" y="1901021"/>
            <a:ext cx="1526963" cy="16995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14"/>
          <p:cNvCxnSpPr/>
          <p:nvPr/>
        </p:nvCxnSpPr>
        <p:spPr>
          <a:xfrm rot="10800000">
            <a:off x="3068128" y="4860258"/>
            <a:ext cx="57000" cy="920700"/>
          </a:xfrm>
          <a:prstGeom prst="straightConnector1">
            <a:avLst/>
          </a:prstGeom>
          <a:noFill/>
          <a:ln cap="flat" cmpd="sng" w="28575">
            <a:solidFill>
              <a:srgbClr val="181F22"/>
            </a:solidFill>
            <a:prstDash val="solid"/>
            <a:round/>
            <a:headEnd len="med" w="med" type="none"/>
            <a:tailEnd len="med" w="med" type="oval"/>
          </a:ln>
        </p:spPr>
      </p:cxnSp>
      <p:pic>
        <p:nvPicPr>
          <p:cNvPr id="150" name="Google Shape;15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7220" y="1367902"/>
            <a:ext cx="1377418" cy="15589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14"/>
          <p:cNvCxnSpPr/>
          <p:nvPr/>
        </p:nvCxnSpPr>
        <p:spPr>
          <a:xfrm flipH="1">
            <a:off x="3238840" y="3365350"/>
            <a:ext cx="836700" cy="594000"/>
          </a:xfrm>
          <a:prstGeom prst="straightConnector1">
            <a:avLst/>
          </a:prstGeom>
          <a:noFill/>
          <a:ln cap="flat" cmpd="sng" w="28575">
            <a:solidFill>
              <a:srgbClr val="181F2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52" name="Google Shape;152;p14"/>
          <p:cNvSpPr txBox="1"/>
          <p:nvPr/>
        </p:nvSpPr>
        <p:spPr>
          <a:xfrm>
            <a:off x="3941206" y="2850181"/>
            <a:ext cx="1475400" cy="644700"/>
          </a:xfrm>
          <a:prstGeom prst="rect">
            <a:avLst/>
          </a:prstGeom>
          <a:noFill/>
          <a:ln>
            <a:noFill/>
          </a:ln>
          <a:effectLst>
            <a:outerShdw rotWithShape="0" algn="bl" dir="16200000" dist="9525">
              <a:srgbClr val="FFFFFF">
                <a:alpha val="35000"/>
              </a:srgbClr>
            </a:outerShdw>
          </a:effectLst>
        </p:spPr>
        <p:txBody>
          <a:bodyPr anchorCtr="0" anchor="b" bIns="15600" lIns="31200" spcFirstLastPara="1" rIns="31200" wrap="square" tIns="156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1" lang="en-US" sz="1200">
                <a:solidFill>
                  <a:srgbClr val="181F22"/>
                </a:solidFill>
              </a:rPr>
              <a:t>ASIC uses same cell type for each task</a:t>
            </a:r>
            <a:endParaRPr b="1" sz="1200">
              <a:solidFill>
                <a:srgbClr val="181F22"/>
              </a:solidFill>
            </a:endParaRPr>
          </a:p>
        </p:txBody>
      </p:sp>
      <p:sp>
        <p:nvSpPr>
          <p:cNvPr id="153" name="Google Shape;153;p14"/>
          <p:cNvSpPr txBox="1"/>
          <p:nvPr/>
        </p:nvSpPr>
        <p:spPr>
          <a:xfrm>
            <a:off x="2323612" y="1040050"/>
            <a:ext cx="1545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DUMB</a:t>
            </a:r>
            <a:endParaRPr sz="1800"/>
          </a:p>
        </p:txBody>
      </p:sp>
      <p:cxnSp>
        <p:nvCxnSpPr>
          <p:cNvPr id="154" name="Google Shape;154;p14"/>
          <p:cNvCxnSpPr/>
          <p:nvPr/>
        </p:nvCxnSpPr>
        <p:spPr>
          <a:xfrm>
            <a:off x="811175" y="1421163"/>
            <a:ext cx="4723800" cy="0"/>
          </a:xfrm>
          <a:prstGeom prst="straightConnector1">
            <a:avLst/>
          </a:prstGeom>
          <a:noFill/>
          <a:ln cap="flat" cmpd="sng" w="19050">
            <a:solidFill>
              <a:srgbClr val="FF552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" name="Google Shape;155;p14"/>
          <p:cNvSpPr txBox="1"/>
          <p:nvPr/>
        </p:nvSpPr>
        <p:spPr>
          <a:xfrm>
            <a:off x="8075241" y="1040050"/>
            <a:ext cx="1545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SMART</a:t>
            </a:r>
            <a:endParaRPr sz="1800"/>
          </a:p>
        </p:txBody>
      </p:sp>
      <p:cxnSp>
        <p:nvCxnSpPr>
          <p:cNvPr id="156" name="Google Shape;156;p14"/>
          <p:cNvCxnSpPr/>
          <p:nvPr/>
        </p:nvCxnSpPr>
        <p:spPr>
          <a:xfrm>
            <a:off x="6557827" y="1421163"/>
            <a:ext cx="4723800" cy="0"/>
          </a:xfrm>
          <a:prstGeom prst="straightConnector1">
            <a:avLst/>
          </a:prstGeom>
          <a:noFill/>
          <a:ln cap="flat" cmpd="sng" w="19050">
            <a:solidFill>
              <a:srgbClr val="FF552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" name="Google Shape;157;p14"/>
          <p:cNvSpPr/>
          <p:nvPr/>
        </p:nvSpPr>
        <p:spPr>
          <a:xfrm rot="-447401">
            <a:off x="7172311" y="3285912"/>
            <a:ext cx="2873400" cy="2024151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45174" y="3415085"/>
            <a:ext cx="2142897" cy="17119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14"/>
          <p:cNvCxnSpPr/>
          <p:nvPr/>
        </p:nvCxnSpPr>
        <p:spPr>
          <a:xfrm flipH="1" rot="10800000">
            <a:off x="8075240" y="4790057"/>
            <a:ext cx="523800" cy="907800"/>
          </a:xfrm>
          <a:prstGeom prst="straightConnector1">
            <a:avLst/>
          </a:prstGeom>
          <a:noFill/>
          <a:ln cap="flat" cmpd="sng" w="28575">
            <a:solidFill>
              <a:srgbClr val="181F2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60" name="Google Shape;160;p14"/>
          <p:cNvCxnSpPr/>
          <p:nvPr/>
        </p:nvCxnSpPr>
        <p:spPr>
          <a:xfrm rot="10800000">
            <a:off x="8832842" y="4695554"/>
            <a:ext cx="891300" cy="989700"/>
          </a:xfrm>
          <a:prstGeom prst="straightConnector1">
            <a:avLst/>
          </a:prstGeom>
          <a:noFill/>
          <a:ln cap="flat" cmpd="sng" w="28575">
            <a:solidFill>
              <a:srgbClr val="181F2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61" name="Google Shape;161;p14"/>
          <p:cNvSpPr txBox="1"/>
          <p:nvPr/>
        </p:nvSpPr>
        <p:spPr>
          <a:xfrm>
            <a:off x="6961600" y="5465788"/>
            <a:ext cx="1907400" cy="644700"/>
          </a:xfrm>
          <a:prstGeom prst="rect">
            <a:avLst/>
          </a:prstGeom>
          <a:noFill/>
          <a:ln>
            <a:noFill/>
          </a:ln>
          <a:effectLst>
            <a:outerShdw rotWithShape="0" algn="bl" dir="16200000" dist="9525">
              <a:srgbClr val="FFFFFF">
                <a:alpha val="35000"/>
              </a:srgbClr>
            </a:outerShdw>
          </a:effectLst>
        </p:spPr>
        <p:txBody>
          <a:bodyPr anchorCtr="0" anchor="b" bIns="15600" lIns="31200" spcFirstLastPara="1" rIns="31200" wrap="square" tIns="156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81F22"/>
                </a:solidFill>
              </a:rPr>
              <a:t>“High capacity” cell</a:t>
            </a:r>
            <a:endParaRPr b="1" sz="1200">
              <a:solidFill>
                <a:srgbClr val="181F2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81F22"/>
                </a:solidFill>
              </a:rPr>
              <a:t>for hovering</a:t>
            </a:r>
            <a:endParaRPr b="1" sz="1200">
              <a:solidFill>
                <a:srgbClr val="181F22"/>
              </a:solidFill>
            </a:endParaRPr>
          </a:p>
        </p:txBody>
      </p:sp>
      <p:sp>
        <p:nvSpPr>
          <p:cNvPr id="162" name="Google Shape;162;p14"/>
          <p:cNvSpPr txBox="1"/>
          <p:nvPr/>
        </p:nvSpPr>
        <p:spPr>
          <a:xfrm>
            <a:off x="9159575" y="5553313"/>
            <a:ext cx="1787400" cy="541800"/>
          </a:xfrm>
          <a:prstGeom prst="rect">
            <a:avLst/>
          </a:prstGeom>
          <a:noFill/>
          <a:ln>
            <a:noFill/>
          </a:ln>
          <a:effectLst>
            <a:outerShdw rotWithShape="0" algn="bl" dir="16200000" dist="9525">
              <a:srgbClr val="FFFFFF">
                <a:alpha val="35000"/>
              </a:srgbClr>
            </a:outerShdw>
          </a:effectLst>
        </p:spPr>
        <p:txBody>
          <a:bodyPr anchorCtr="0" anchor="b" bIns="15600" lIns="31200" spcFirstLastPara="1" rIns="31200" wrap="square" tIns="156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81F22"/>
                </a:solidFill>
              </a:rPr>
              <a:t>“High stability” cell</a:t>
            </a:r>
            <a:endParaRPr b="1" sz="1200">
              <a:solidFill>
                <a:srgbClr val="181F2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81F22"/>
                </a:solidFill>
              </a:rPr>
              <a:t>for takeoff/acceleration</a:t>
            </a:r>
            <a:endParaRPr b="1" sz="1200">
              <a:solidFill>
                <a:srgbClr val="181F22"/>
              </a:solidFill>
            </a:endParaRPr>
          </a:p>
        </p:txBody>
      </p:sp>
      <p:sp>
        <p:nvSpPr>
          <p:cNvPr id="163" name="Google Shape;163;p14"/>
          <p:cNvSpPr txBox="1"/>
          <p:nvPr/>
        </p:nvSpPr>
        <p:spPr>
          <a:xfrm>
            <a:off x="9688221" y="2354297"/>
            <a:ext cx="1692600" cy="771300"/>
          </a:xfrm>
          <a:prstGeom prst="rect">
            <a:avLst/>
          </a:prstGeom>
          <a:noFill/>
          <a:ln>
            <a:noFill/>
          </a:ln>
          <a:effectLst>
            <a:outerShdw rotWithShape="0" algn="bl" dir="16200000" dist="9525">
              <a:srgbClr val="FFFFFF">
                <a:alpha val="35000"/>
              </a:srgbClr>
            </a:outerShdw>
          </a:effectLst>
        </p:spPr>
        <p:txBody>
          <a:bodyPr anchorCtr="0" anchor="b" bIns="15600" lIns="31200" spcFirstLastPara="1" rIns="31200" wrap="square" tIns="156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81F22"/>
                </a:solidFill>
              </a:rPr>
              <a:t>ASIC intelligently selects best cell for each task</a:t>
            </a:r>
            <a:endParaRPr b="1" sz="1200">
              <a:solidFill>
                <a:srgbClr val="181F22"/>
              </a:solidFill>
            </a:endParaRPr>
          </a:p>
        </p:txBody>
      </p:sp>
      <p:cxnSp>
        <p:nvCxnSpPr>
          <p:cNvPr id="164" name="Google Shape;164;p14"/>
          <p:cNvCxnSpPr/>
          <p:nvPr/>
        </p:nvCxnSpPr>
        <p:spPr>
          <a:xfrm flipH="1">
            <a:off x="8833096" y="3012318"/>
            <a:ext cx="879900" cy="541800"/>
          </a:xfrm>
          <a:prstGeom prst="straightConnector1">
            <a:avLst/>
          </a:prstGeom>
          <a:noFill/>
          <a:ln cap="flat" cmpd="sng" w="28575">
            <a:solidFill>
              <a:srgbClr val="181F2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65" name="Google Shape;165;p14"/>
          <p:cNvCxnSpPr/>
          <p:nvPr/>
        </p:nvCxnSpPr>
        <p:spPr>
          <a:xfrm>
            <a:off x="7636333" y="2276591"/>
            <a:ext cx="798900" cy="985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14"/>
          <p:cNvCxnSpPr/>
          <p:nvPr/>
        </p:nvCxnSpPr>
        <p:spPr>
          <a:xfrm rot="10800000">
            <a:off x="7596181" y="2513965"/>
            <a:ext cx="17100" cy="1120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167" name="Google Shape;16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317670">
            <a:off x="6423035" y="1850359"/>
            <a:ext cx="2274527" cy="1080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14"/>
          <p:cNvCxnSpPr/>
          <p:nvPr/>
        </p:nvCxnSpPr>
        <p:spPr>
          <a:xfrm>
            <a:off x="6043552" y="1391760"/>
            <a:ext cx="0" cy="4873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" name="Google Shape;169;p14"/>
          <p:cNvSpPr txBox="1"/>
          <p:nvPr/>
        </p:nvSpPr>
        <p:spPr>
          <a:xfrm>
            <a:off x="2219372" y="5585724"/>
            <a:ext cx="1907400" cy="473400"/>
          </a:xfrm>
          <a:prstGeom prst="rect">
            <a:avLst/>
          </a:prstGeom>
          <a:noFill/>
          <a:ln>
            <a:noFill/>
          </a:ln>
          <a:effectLst>
            <a:outerShdw rotWithShape="0" algn="bl" dir="16200000" dist="9525">
              <a:srgbClr val="FFFFFF">
                <a:alpha val="35000"/>
              </a:srgbClr>
            </a:outerShdw>
          </a:effectLst>
        </p:spPr>
        <p:txBody>
          <a:bodyPr anchorCtr="0" anchor="b" bIns="15600" lIns="31200" spcFirstLastPara="1" rIns="31200" wrap="square" tIns="156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81F22"/>
                </a:solidFill>
              </a:rPr>
              <a:t>“Jack-of-all-trades” cell</a:t>
            </a:r>
            <a:endParaRPr b="1" sz="1200">
              <a:solidFill>
                <a:srgbClr val="181F2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ECE 445</a:t>
            </a:r>
            <a:endParaRPr/>
          </a:p>
        </p:txBody>
      </p:sp>
      <p:sp>
        <p:nvSpPr>
          <p:cNvPr id="176" name="Google Shape;176;p1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77" name="Google Shape;177;p15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78" name="Google Shape;17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5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High Level Requirements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5"/>
          <p:cNvSpPr/>
          <p:nvPr/>
        </p:nvSpPr>
        <p:spPr>
          <a:xfrm>
            <a:off x="676525" y="5065116"/>
            <a:ext cx="626400" cy="781200"/>
          </a:xfrm>
          <a:prstGeom prst="chevron">
            <a:avLst>
              <a:gd fmla="val 50000" name="adj"/>
            </a:avLst>
          </a:prstGeom>
          <a:solidFill>
            <a:srgbClr val="13294B"/>
          </a:solidFill>
          <a:ln>
            <a:noFill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676525" y="3303456"/>
            <a:ext cx="626400" cy="781200"/>
          </a:xfrm>
          <a:prstGeom prst="chevron">
            <a:avLst>
              <a:gd fmla="val 50000" name="adj"/>
            </a:avLst>
          </a:prstGeom>
          <a:solidFill>
            <a:srgbClr val="FF552E"/>
          </a:solidFill>
          <a:ln>
            <a:noFill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"/>
          <p:cNvSpPr/>
          <p:nvPr/>
        </p:nvSpPr>
        <p:spPr>
          <a:xfrm>
            <a:off x="676525" y="1541805"/>
            <a:ext cx="626400" cy="781200"/>
          </a:xfrm>
          <a:prstGeom prst="chevron">
            <a:avLst>
              <a:gd fmla="val 50000" name="adj"/>
            </a:avLst>
          </a:prstGeom>
          <a:solidFill>
            <a:srgbClr val="13294B"/>
          </a:solidFill>
          <a:ln>
            <a:noFill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5"/>
          <p:cNvSpPr txBox="1"/>
          <p:nvPr/>
        </p:nvSpPr>
        <p:spPr>
          <a:xfrm>
            <a:off x="1654465" y="1104138"/>
            <a:ext cx="9332700" cy="16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Successful high side switching circuits that allow the microcontroller to alternate between energy buffers that supply to the load at will. This switching should occur seamlessly, within a few clock cycles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84" name="Google Shape;184;p15"/>
          <p:cNvSpPr txBox="1"/>
          <p:nvPr/>
        </p:nvSpPr>
        <p:spPr>
          <a:xfrm>
            <a:off x="1654466" y="3460045"/>
            <a:ext cx="93327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A successful version of the switching algorithm that visually improves the shape of the discharge curve of our Li-NCA cell, when compared to the discharge curve from typical use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85" name="Google Shape;185;p15"/>
          <p:cNvSpPr txBox="1"/>
          <p:nvPr/>
        </p:nvSpPr>
        <p:spPr>
          <a:xfrm>
            <a:off x="1654466" y="5219477"/>
            <a:ext cx="93327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Our battery provides 11.1 volts, maintains a 20A max output, similar to a standard drone battery, and holds 50% more energy than a standard drone battery at the same weight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6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ECE 445</a:t>
            </a:r>
            <a:endParaRPr/>
          </a:p>
        </p:txBody>
      </p:sp>
      <p:sp>
        <p:nvSpPr>
          <p:cNvPr id="192" name="Google Shape;192;p16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93" name="Google Shape;193;p16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94" name="Google Shape;19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6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Block Diagram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96" name="Google Shape;196;p16"/>
          <p:cNvPicPr preferRelativeResize="0"/>
          <p:nvPr/>
        </p:nvPicPr>
        <p:blipFill rotWithShape="1">
          <a:blip r:embed="rId4">
            <a:alphaModFix/>
          </a:blip>
          <a:srcRect b="19" l="0" r="0" t="29"/>
          <a:stretch/>
        </p:blipFill>
        <p:spPr>
          <a:xfrm>
            <a:off x="1634375" y="961975"/>
            <a:ext cx="8394953" cy="5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ECE 445</a:t>
            </a:r>
            <a:endParaRPr/>
          </a:p>
        </p:txBody>
      </p:sp>
      <p:sp>
        <p:nvSpPr>
          <p:cNvPr id="203" name="Google Shape;203;p1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04" name="Google Shape;204;p17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05" name="Google Shape;20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7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Circuit </a:t>
            </a:r>
            <a:r>
              <a:rPr lang="en-US" sz="2400">
                <a:solidFill>
                  <a:schemeClr val="lt1"/>
                </a:solidFill>
              </a:rPr>
              <a:t>Schematic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207" name="Google Shape;2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975" y="1023770"/>
            <a:ext cx="1106805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8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ECE 445</a:t>
            </a:r>
            <a:endParaRPr/>
          </a:p>
        </p:txBody>
      </p:sp>
      <p:sp>
        <p:nvSpPr>
          <p:cNvPr id="214" name="Google Shape;214;p18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15" name="Google Shape;215;p18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16" name="Google Shape;2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8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R&amp;V Requirements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676525" y="5065116"/>
            <a:ext cx="626400" cy="781200"/>
          </a:xfrm>
          <a:prstGeom prst="chevron">
            <a:avLst>
              <a:gd fmla="val 50000" name="adj"/>
            </a:avLst>
          </a:prstGeom>
          <a:solidFill>
            <a:srgbClr val="13294B"/>
          </a:solidFill>
          <a:ln>
            <a:noFill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8"/>
          <p:cNvSpPr/>
          <p:nvPr/>
        </p:nvSpPr>
        <p:spPr>
          <a:xfrm>
            <a:off x="676525" y="3303456"/>
            <a:ext cx="626400" cy="781200"/>
          </a:xfrm>
          <a:prstGeom prst="chevron">
            <a:avLst>
              <a:gd fmla="val 50000" name="adj"/>
            </a:avLst>
          </a:prstGeom>
          <a:solidFill>
            <a:srgbClr val="FF552E"/>
          </a:solidFill>
          <a:ln>
            <a:noFill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"/>
          <p:cNvSpPr/>
          <p:nvPr/>
        </p:nvSpPr>
        <p:spPr>
          <a:xfrm>
            <a:off x="676525" y="1541805"/>
            <a:ext cx="626400" cy="781200"/>
          </a:xfrm>
          <a:prstGeom prst="chevron">
            <a:avLst>
              <a:gd fmla="val 50000" name="adj"/>
            </a:avLst>
          </a:prstGeom>
          <a:solidFill>
            <a:srgbClr val="13294B"/>
          </a:solidFill>
          <a:ln>
            <a:noFill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8"/>
          <p:cNvSpPr txBox="1"/>
          <p:nvPr/>
        </p:nvSpPr>
        <p:spPr>
          <a:xfrm>
            <a:off x="1654475" y="1104150"/>
            <a:ext cx="6370500" cy="16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The switching module should be able to deliver up to 15 ± 1A through the high power cell.</a:t>
            </a:r>
            <a:endParaRPr sz="1800"/>
          </a:p>
        </p:txBody>
      </p:sp>
      <p:sp>
        <p:nvSpPr>
          <p:cNvPr id="222" name="Google Shape;222;p18"/>
          <p:cNvSpPr txBox="1"/>
          <p:nvPr/>
        </p:nvSpPr>
        <p:spPr>
          <a:xfrm>
            <a:off x="1654472" y="3460050"/>
            <a:ext cx="6370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The switching module should be able to deliver up to 6A through the high energy cell.</a:t>
            </a:r>
            <a:endParaRPr sz="1800"/>
          </a:p>
        </p:txBody>
      </p:sp>
      <p:sp>
        <p:nvSpPr>
          <p:cNvPr id="223" name="Google Shape;223;p18"/>
          <p:cNvSpPr txBox="1"/>
          <p:nvPr/>
        </p:nvSpPr>
        <p:spPr>
          <a:xfrm>
            <a:off x="1654472" y="5219475"/>
            <a:ext cx="6370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The on state resistance should be less than 20 mOhms for both switches.</a:t>
            </a:r>
            <a:endParaRPr sz="1800"/>
          </a:p>
        </p:txBody>
      </p:sp>
      <p:graphicFrame>
        <p:nvGraphicFramePr>
          <p:cNvPr id="224" name="Google Shape;224;p18"/>
          <p:cNvGraphicFramePr/>
          <p:nvPr/>
        </p:nvGraphicFramePr>
        <p:xfrm>
          <a:off x="8024975" y="1411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{19928B88-4DF3-43E5-B6A2-3B932130C34E}</a:tableStyleId>
              </a:tblPr>
              <a:tblGrid>
                <a:gridCol w="1987550"/>
                <a:gridCol w="19875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Battery Voltage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Output Current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12.2V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16.68A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25" name="Google Shape;225;p18"/>
          <p:cNvSpPr txBox="1"/>
          <p:nvPr/>
        </p:nvSpPr>
        <p:spPr>
          <a:xfrm>
            <a:off x="8024975" y="2203550"/>
            <a:ext cx="3975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Throttle was moved until current on multimeter exceeded 15 Amps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6" name="Google Shape;226;p18"/>
          <p:cNvGraphicFramePr/>
          <p:nvPr/>
        </p:nvGraphicFramePr>
        <p:xfrm>
          <a:off x="8024925" y="305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{19928B88-4DF3-43E5-B6A2-3B932130C34E}</a:tableStyleId>
              </a:tblPr>
              <a:tblGrid>
                <a:gridCol w="1987550"/>
                <a:gridCol w="19875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Battery Voltage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Output Current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10.8V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6.03</a:t>
                      </a:r>
                      <a:r>
                        <a:rPr lang="en-US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27" name="Google Shape;227;p18"/>
          <p:cNvSpPr txBox="1"/>
          <p:nvPr/>
        </p:nvSpPr>
        <p:spPr>
          <a:xfrm>
            <a:off x="8024925" y="3850650"/>
            <a:ext cx="3975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Throttle was moved until current on multimeter exceeded 6 Amps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8"/>
          <p:cNvSpPr txBox="1"/>
          <p:nvPr/>
        </p:nvSpPr>
        <p:spPr>
          <a:xfrm>
            <a:off x="7962900" y="4705350"/>
            <a:ext cx="2049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Power Supply Output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11V Output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1.1001 Amps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 = 12.1011W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8"/>
          <p:cNvSpPr txBox="1"/>
          <p:nvPr/>
        </p:nvSpPr>
        <p:spPr>
          <a:xfrm>
            <a:off x="10012475" y="4705350"/>
            <a:ext cx="2179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Multimeter Readings (10Ω)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 = 10.998V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 = 1.10 Amps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 = 12.0978W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8"/>
          <p:cNvSpPr txBox="1"/>
          <p:nvPr/>
        </p:nvSpPr>
        <p:spPr>
          <a:xfrm>
            <a:off x="8024975" y="5752050"/>
            <a:ext cx="416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12.1011W - 12.0978W = </a:t>
            </a:r>
            <a:r>
              <a:rPr b="1" lang="en-US" u="sng">
                <a:latin typeface="Calibri"/>
                <a:ea typeface="Calibri"/>
                <a:cs typeface="Calibri"/>
                <a:sym typeface="Calibri"/>
              </a:rPr>
              <a:t>3.3mW &lt; 5 mW</a:t>
            </a:r>
            <a:endParaRPr b="1" u="sng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9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ECE 445</a:t>
            </a:r>
            <a:endParaRPr/>
          </a:p>
        </p:txBody>
      </p:sp>
      <p:sp>
        <p:nvSpPr>
          <p:cNvPr id="237" name="Google Shape;237;p19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38" name="Google Shape;238;p19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39" name="Google Shape;2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9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Data Collection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9"/>
          <p:cNvSpPr/>
          <p:nvPr/>
        </p:nvSpPr>
        <p:spPr>
          <a:xfrm>
            <a:off x="676525" y="5065116"/>
            <a:ext cx="626400" cy="781200"/>
          </a:xfrm>
          <a:prstGeom prst="chevron">
            <a:avLst>
              <a:gd fmla="val 50000" name="adj"/>
            </a:avLst>
          </a:prstGeom>
          <a:solidFill>
            <a:srgbClr val="13294B"/>
          </a:solidFill>
          <a:ln>
            <a:noFill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676525" y="3303456"/>
            <a:ext cx="626400" cy="781200"/>
          </a:xfrm>
          <a:prstGeom prst="chevron">
            <a:avLst>
              <a:gd fmla="val 50000" name="adj"/>
            </a:avLst>
          </a:prstGeom>
          <a:solidFill>
            <a:srgbClr val="FF552E"/>
          </a:solidFill>
          <a:ln>
            <a:noFill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9"/>
          <p:cNvSpPr/>
          <p:nvPr/>
        </p:nvSpPr>
        <p:spPr>
          <a:xfrm>
            <a:off x="676525" y="1541805"/>
            <a:ext cx="626400" cy="781200"/>
          </a:xfrm>
          <a:prstGeom prst="chevron">
            <a:avLst>
              <a:gd fmla="val 50000" name="adj"/>
            </a:avLst>
          </a:prstGeom>
          <a:solidFill>
            <a:srgbClr val="13294B"/>
          </a:solidFill>
          <a:ln>
            <a:noFill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9"/>
          <p:cNvSpPr txBox="1"/>
          <p:nvPr/>
        </p:nvSpPr>
        <p:spPr>
          <a:xfrm>
            <a:off x="1654475" y="1104150"/>
            <a:ext cx="4596900" cy="16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Implemented hardware and code for MPU6050 unit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45" name="Google Shape;245;p19"/>
          <p:cNvSpPr txBox="1"/>
          <p:nvPr/>
        </p:nvSpPr>
        <p:spPr>
          <a:xfrm>
            <a:off x="1654475" y="3460050"/>
            <a:ext cx="45969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Implemented hardware and code for SD card reader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46" name="Google Shape;246;p19"/>
          <p:cNvSpPr txBox="1"/>
          <p:nvPr/>
        </p:nvSpPr>
        <p:spPr>
          <a:xfrm>
            <a:off x="1654475" y="5219475"/>
            <a:ext cx="45969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Programmed microcontroller to collect data from sensors and systematically record on SD card</a:t>
            </a:r>
            <a:endParaRPr sz="1800">
              <a:solidFill>
                <a:schemeClr val="dk1"/>
              </a:solidFill>
            </a:endParaRPr>
          </a:p>
        </p:txBody>
      </p:sp>
      <p:graphicFrame>
        <p:nvGraphicFramePr>
          <p:cNvPr id="247" name="Google Shape;247;p19"/>
          <p:cNvGraphicFramePr/>
          <p:nvPr/>
        </p:nvGraphicFramePr>
        <p:xfrm>
          <a:off x="6401375" y="1442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{19928B88-4DF3-43E5-B6A2-3B932130C34E}</a:tableStyleId>
              </a:tblPr>
              <a:tblGrid>
                <a:gridCol w="675950"/>
                <a:gridCol w="675950"/>
                <a:gridCol w="675950"/>
                <a:gridCol w="675950"/>
                <a:gridCol w="675950"/>
                <a:gridCol w="675950"/>
                <a:gridCol w="675950"/>
                <a:gridCol w="675950"/>
              </a:tblGrid>
              <a:tr h="575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Curr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 Accel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Y Accel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Z Accel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 Rot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Y Rot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Z Rot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Temp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-0.22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8.76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29.11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-0.15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8.76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29.12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-0.15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8.73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29.13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-0.15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8.79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29.14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0.07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8.77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29.14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-0.15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8.77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29.14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8.76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29.12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-0.22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8.79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29.14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0.28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8.75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29.13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8.75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29.14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ECE 445</a:t>
            </a:r>
            <a:endParaRPr/>
          </a:p>
        </p:txBody>
      </p:sp>
      <p:sp>
        <p:nvSpPr>
          <p:cNvPr id="254" name="Google Shape;254;p2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55" name="Google Shape;255;p20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56" name="Google Shape;2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0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Switching Algorithm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0"/>
          <p:cNvSpPr/>
          <p:nvPr/>
        </p:nvSpPr>
        <p:spPr>
          <a:xfrm>
            <a:off x="676525" y="5065116"/>
            <a:ext cx="626400" cy="781200"/>
          </a:xfrm>
          <a:prstGeom prst="chevron">
            <a:avLst>
              <a:gd fmla="val 50000" name="adj"/>
            </a:avLst>
          </a:prstGeom>
          <a:solidFill>
            <a:srgbClr val="13294B"/>
          </a:solidFill>
          <a:ln>
            <a:noFill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0"/>
          <p:cNvSpPr/>
          <p:nvPr/>
        </p:nvSpPr>
        <p:spPr>
          <a:xfrm>
            <a:off x="676525" y="3303456"/>
            <a:ext cx="626400" cy="781200"/>
          </a:xfrm>
          <a:prstGeom prst="chevron">
            <a:avLst>
              <a:gd fmla="val 50000" name="adj"/>
            </a:avLst>
          </a:prstGeom>
          <a:solidFill>
            <a:srgbClr val="FF552E"/>
          </a:solidFill>
          <a:ln>
            <a:noFill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0"/>
          <p:cNvSpPr/>
          <p:nvPr/>
        </p:nvSpPr>
        <p:spPr>
          <a:xfrm>
            <a:off x="676525" y="1541805"/>
            <a:ext cx="626400" cy="781200"/>
          </a:xfrm>
          <a:prstGeom prst="chevron">
            <a:avLst>
              <a:gd fmla="val 50000" name="adj"/>
            </a:avLst>
          </a:prstGeom>
          <a:solidFill>
            <a:srgbClr val="13294B"/>
          </a:solidFill>
          <a:ln>
            <a:noFill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0"/>
          <p:cNvSpPr txBox="1"/>
          <p:nvPr/>
        </p:nvSpPr>
        <p:spPr>
          <a:xfrm>
            <a:off x="1654475" y="1104150"/>
            <a:ext cx="5426400" cy="16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Flight data such as acceleration, voltage, speed, current draw are collected throughout flight operations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62" name="Google Shape;262;p20"/>
          <p:cNvSpPr txBox="1"/>
          <p:nvPr/>
        </p:nvSpPr>
        <p:spPr>
          <a:xfrm>
            <a:off x="1654475" y="3460050"/>
            <a:ext cx="5426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Particular attention is given to high current spikes happening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63" name="Google Shape;263;p20"/>
          <p:cNvSpPr txBox="1"/>
          <p:nvPr/>
        </p:nvSpPr>
        <p:spPr>
          <a:xfrm>
            <a:off x="1654475" y="5219475"/>
            <a:ext cx="5426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Switch to high power battery when there is a high probability of current spike happening in within the next clock cycles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64" name="Google Shape;26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8451" y="1104150"/>
            <a:ext cx="4560649" cy="50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