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Raleway" panose="020B0604020202020204" charset="0"/>
      <p:regular r:id="rId39"/>
      <p:bold r:id="rId40"/>
      <p:italic r:id="rId41"/>
      <p:boldItalic r:id="rId42"/>
    </p:embeddedFont>
    <p:embeddedFont>
      <p:font typeface="Lato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16 Step Analog/Digital Synthesizer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 #1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Justin Sconza and Kyle Vondrak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TA: Eric Clark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Sponsor: Skot Wiedmann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Waveshaper - Square</a:t>
            </a:r>
          </a:p>
        </p:txBody>
      </p:sp>
      <p:pic>
        <p:nvPicPr>
          <p:cNvPr id="131" name="Shape 131" descr="schematicWaveshaper.png"/>
          <p:cNvPicPr preferRelativeResize="0"/>
          <p:nvPr/>
        </p:nvPicPr>
        <p:blipFill rotWithShape="1">
          <a:blip r:embed="rId3">
            <a:alphaModFix/>
          </a:blip>
          <a:srcRect l="19941" t="7877" r="24696" b="51371"/>
          <a:stretch/>
        </p:blipFill>
        <p:spPr>
          <a:xfrm>
            <a:off x="1406975" y="1676450"/>
            <a:ext cx="7314874" cy="279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2400250" y="1211350"/>
            <a:ext cx="5771400" cy="242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Slams Raw Sawtooth to +10 V or -10 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Waveshaper - Triangle</a:t>
            </a:r>
          </a:p>
        </p:txBody>
      </p:sp>
      <p:pic>
        <p:nvPicPr>
          <p:cNvPr id="138" name="Shape 138" descr="schematicWaveshaper.png"/>
          <p:cNvPicPr preferRelativeResize="0"/>
          <p:nvPr/>
        </p:nvPicPr>
        <p:blipFill rotWithShape="1">
          <a:blip r:embed="rId3">
            <a:alphaModFix/>
          </a:blip>
          <a:srcRect l="51660" t="39098" b="852"/>
          <a:stretch/>
        </p:blipFill>
        <p:spPr>
          <a:xfrm>
            <a:off x="3335350" y="1690725"/>
            <a:ext cx="4451400" cy="28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3124625" y="1205625"/>
            <a:ext cx="1683600" cy="78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2417550" y="1205625"/>
            <a:ext cx="5073000" cy="264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Diodes add together Sawtooth and Inverted Sawtooth</a:t>
            </a:r>
          </a:p>
          <a:p>
            <a:pPr marL="457200" lvl="0" indent="-22860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Inverts and amplifies output to 20 V</a:t>
            </a:r>
            <a:r>
              <a:rPr lang="en" baseline="-25000">
                <a:latin typeface="Lato"/>
                <a:ea typeface="Lato"/>
                <a:cs typeface="Lato"/>
                <a:sym typeface="Lato"/>
              </a:rPr>
              <a:t>p-p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Verification</a:t>
            </a:r>
          </a:p>
        </p:txBody>
      </p:sp>
      <p:pic>
        <p:nvPicPr>
          <p:cNvPr id="146" name="Shape 146" descr="rawSawResetTime.png"/>
          <p:cNvPicPr preferRelativeResize="0"/>
          <p:nvPr/>
        </p:nvPicPr>
        <p:blipFill rotWithShape="1">
          <a:blip r:embed="rId3">
            <a:alphaModFix/>
          </a:blip>
          <a:srcRect l="10066" t="8152" r="14587" b="7976"/>
          <a:stretch/>
        </p:blipFill>
        <p:spPr>
          <a:xfrm>
            <a:off x="1636925" y="2173200"/>
            <a:ext cx="3176500" cy="212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2400250" y="1211350"/>
            <a:ext cx="6018300" cy="100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Reset time of sawtooth less than 1% of total period.</a:t>
            </a:r>
          </a:p>
          <a:p>
            <a:pPr marL="457200" lvl="0" indent="-22860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Trapezoidal Component of Square less than 1% of total period</a:t>
            </a:r>
          </a:p>
        </p:txBody>
      </p:sp>
      <p:pic>
        <p:nvPicPr>
          <p:cNvPr id="148" name="Shape 148" descr="squareTrapezoidalPart.png"/>
          <p:cNvPicPr preferRelativeResize="0"/>
          <p:nvPr/>
        </p:nvPicPr>
        <p:blipFill rotWithShape="1">
          <a:blip r:embed="rId4">
            <a:alphaModFix/>
          </a:blip>
          <a:srcRect l="10315" t="8576" r="13383" b="9193"/>
          <a:stretch/>
        </p:blipFill>
        <p:spPr>
          <a:xfrm>
            <a:off x="5441134" y="2173200"/>
            <a:ext cx="3280715" cy="212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916125" y="3937900"/>
            <a:ext cx="2618100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Sawtooth Reset Time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772425" y="3937900"/>
            <a:ext cx="2618100" cy="32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Square Trapezoidal Time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Verification - Waveshaper</a:t>
            </a:r>
          </a:p>
        </p:txBody>
      </p:sp>
      <p:pic>
        <p:nvPicPr>
          <p:cNvPr id="156" name="Shape 156" descr="waveforms2Sawtoot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400" y="2051809"/>
            <a:ext cx="5293300" cy="253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2400250" y="1211350"/>
            <a:ext cx="62109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Peak to Peak is within 10% of 20 V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Frequency = 60 Hz * 2</a:t>
            </a:r>
            <a:r>
              <a:rPr lang="en" baseline="30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Control Volts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Verification - Waveshaper</a:t>
            </a:r>
          </a:p>
        </p:txBody>
      </p:sp>
      <p:pic>
        <p:nvPicPr>
          <p:cNvPr id="163" name="Shape 163" descr="waveforms3Square.png"/>
          <p:cNvPicPr preferRelativeResize="0"/>
          <p:nvPr/>
        </p:nvPicPr>
        <p:blipFill rotWithShape="1">
          <a:blip r:embed="rId3">
            <a:alphaModFix/>
          </a:blip>
          <a:srcRect t="99" b="109"/>
          <a:stretch/>
        </p:blipFill>
        <p:spPr>
          <a:xfrm>
            <a:off x="2914400" y="2051809"/>
            <a:ext cx="5293300" cy="253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2400250" y="1211350"/>
            <a:ext cx="62109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Peak to Peak is within 10% of 20 V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Frequency = 60 Hz * 2</a:t>
            </a:r>
            <a:r>
              <a:rPr lang="en" baseline="30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Control Volts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Verification - Waveshaper</a:t>
            </a:r>
          </a:p>
        </p:txBody>
      </p:sp>
      <p:pic>
        <p:nvPicPr>
          <p:cNvPr id="170" name="Shape 170" descr="waveforms1Triangle.png"/>
          <p:cNvPicPr preferRelativeResize="0"/>
          <p:nvPr/>
        </p:nvPicPr>
        <p:blipFill rotWithShape="1">
          <a:blip r:embed="rId3">
            <a:alphaModFix/>
          </a:blip>
          <a:srcRect t="99" b="109"/>
          <a:stretch/>
        </p:blipFill>
        <p:spPr>
          <a:xfrm>
            <a:off x="2914400" y="2051809"/>
            <a:ext cx="5293300" cy="253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2400250" y="1211350"/>
            <a:ext cx="62109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Peak to Peak is within 10% of 20 V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Frequency = 60 Hz * 2</a:t>
            </a:r>
            <a:r>
              <a:rPr lang="en" baseline="30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Control Volts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Block Diagram - TTL Stage</a:t>
            </a:r>
          </a:p>
        </p:txBody>
      </p:sp>
      <p:pic>
        <p:nvPicPr>
          <p:cNvPr id="177" name="Shape 177" descr="blockdiagram.png"/>
          <p:cNvPicPr preferRelativeResize="0"/>
          <p:nvPr/>
        </p:nvPicPr>
        <p:blipFill rotWithShape="1">
          <a:blip r:embed="rId3">
            <a:alphaModFix/>
          </a:blip>
          <a:srcRect t="2931"/>
          <a:stretch/>
        </p:blipFill>
        <p:spPr>
          <a:xfrm>
            <a:off x="2982800" y="1241900"/>
            <a:ext cx="5156475" cy="318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TTL Stage</a:t>
            </a:r>
          </a:p>
        </p:txBody>
      </p:sp>
      <p:pic>
        <p:nvPicPr>
          <p:cNvPr id="183" name="Shape 183" descr="schematicTT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500" y="1211349"/>
            <a:ext cx="6873349" cy="33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848500" y="1211350"/>
            <a:ext cx="2019000" cy="23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Counter driven by PWM output from MCU stage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Control Voltage set by potentiometers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TTL - Priority Encoders</a:t>
            </a:r>
          </a:p>
        </p:txBody>
      </p:sp>
      <p:pic>
        <p:nvPicPr>
          <p:cNvPr id="190" name="Shape 190" descr="schematicTTLpriorityEncod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477" y="1211350"/>
            <a:ext cx="5476376" cy="3516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Verifications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2400262" y="1211350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Pushbuttons perform task in less than 50 ms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Voltage range of sliders is 0.005 to 5.01 V</a:t>
            </a:r>
          </a:p>
          <a:p>
            <a:pPr marL="914400" indent="-317500">
              <a:buFont typeface="Arial" panose="020B0604020202020204" pitchFamily="34" charset="0"/>
              <a:buChar char="•"/>
            </a:pPr>
            <a:r>
              <a:rPr lang="en" sz="1400" dirty="0"/>
              <a:t>0.1% error on the lower </a:t>
            </a:r>
            <a:r>
              <a:rPr lang="en" sz="1400" dirty="0" smtClean="0"/>
              <a:t>limit</a:t>
            </a:r>
          </a:p>
          <a:p>
            <a:pPr marL="914400" indent="-317500">
              <a:buFont typeface="Arial" panose="020B0604020202020204" pitchFamily="34" charset="0"/>
              <a:buChar char="•"/>
            </a:pPr>
            <a:r>
              <a:rPr lang="en-US" sz="1400" dirty="0"/>
              <a:t>0.2% error on the upper limit</a:t>
            </a:r>
          </a:p>
          <a:p>
            <a:pPr marL="914400" indent="-317500">
              <a:buFont typeface="Arial" panose="020B0604020202020204" pitchFamily="34" charset="0"/>
              <a:buChar char="•"/>
            </a:pPr>
            <a:endParaRPr lang="en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 title="ECE445Demo.avi"/>
          <p:cNvSpPr/>
          <p:nvPr/>
        </p:nvSpPr>
        <p:spPr>
          <a:xfrm>
            <a:off x="2853550" y="509237"/>
            <a:ext cx="5500024" cy="4125024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Block Diagram - MCU Stage</a:t>
            </a:r>
          </a:p>
        </p:txBody>
      </p:sp>
      <p:pic>
        <p:nvPicPr>
          <p:cNvPr id="202" name="Shape 202" descr="blockdiagram.png"/>
          <p:cNvPicPr preferRelativeResize="0"/>
          <p:nvPr/>
        </p:nvPicPr>
        <p:blipFill rotWithShape="1">
          <a:blip r:embed="rId3">
            <a:alphaModFix/>
          </a:blip>
          <a:srcRect t="2931" b="-960"/>
          <a:stretch/>
        </p:blipFill>
        <p:spPr>
          <a:xfrm>
            <a:off x="2982800" y="1241900"/>
            <a:ext cx="5156475" cy="32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MCU Stage</a:t>
            </a:r>
          </a:p>
        </p:txBody>
      </p:sp>
      <p:pic>
        <p:nvPicPr>
          <p:cNvPr id="208" name="Shape 208" descr="MCUschematicEag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237" y="1211349"/>
            <a:ext cx="4367626" cy="341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Software</a:t>
            </a:r>
          </a:p>
        </p:txBody>
      </p:sp>
      <p:pic>
        <p:nvPicPr>
          <p:cNvPr id="214" name="Shape 214" descr="MCUflowcha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536" y="1211349"/>
            <a:ext cx="3897324" cy="348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 descr="software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575" y="1907325"/>
            <a:ext cx="4171950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Verifications</a:t>
            </a:r>
          </a:p>
        </p:txBody>
      </p:sp>
      <p:pic>
        <p:nvPicPr>
          <p:cNvPr id="222" name="Shape 222" descr="bpmINvsbpmOU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199" y="1846037"/>
            <a:ext cx="3467800" cy="285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 descr="bpmTestingPercentError.png"/>
          <p:cNvPicPr preferRelativeResize="0"/>
          <p:nvPr/>
        </p:nvPicPr>
        <p:blipFill rotWithShape="1">
          <a:blip r:embed="rId4">
            <a:alphaModFix/>
          </a:blip>
          <a:srcRect l="5975" t="2075" r="6274"/>
          <a:stretch/>
        </p:blipFill>
        <p:spPr>
          <a:xfrm>
            <a:off x="4327400" y="1929999"/>
            <a:ext cx="4394450" cy="2688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2400262" y="1211350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Keypad works and correctly displays BPM value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Goal was to keep output BPM within 1% of input value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Block Diagram - Power Supply</a:t>
            </a:r>
          </a:p>
        </p:txBody>
      </p:sp>
      <p:pic>
        <p:nvPicPr>
          <p:cNvPr id="229" name="Shape 229" descr="blockdiagram.png"/>
          <p:cNvPicPr preferRelativeResize="0"/>
          <p:nvPr/>
        </p:nvPicPr>
        <p:blipFill rotWithShape="1">
          <a:blip r:embed="rId3">
            <a:alphaModFix/>
          </a:blip>
          <a:srcRect t="2931"/>
          <a:stretch/>
        </p:blipFill>
        <p:spPr>
          <a:xfrm>
            <a:off x="2982800" y="1241900"/>
            <a:ext cx="5156475" cy="318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Supply - Analog Supply</a:t>
            </a:r>
          </a:p>
        </p:txBody>
      </p:sp>
      <p:pic>
        <p:nvPicPr>
          <p:cNvPr id="235" name="Shape 235" descr="powerAnalogSec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700" y="1513599"/>
            <a:ext cx="7459150" cy="24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3274425" y="3994225"/>
            <a:ext cx="2261400" cy="54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VCO Power Inputs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5675650" y="3994225"/>
            <a:ext cx="3046200" cy="54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Bipolar Voltage for Electric Switch</a:t>
            </a:r>
          </a:p>
        </p:txBody>
      </p:sp>
      <p:pic>
        <p:nvPicPr>
          <p:cNvPr id="238" name="Shape 238" descr="Vadj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112" y="1513587"/>
            <a:ext cx="2428875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Supply - Digital Supply</a:t>
            </a:r>
          </a:p>
        </p:txBody>
      </p:sp>
      <p:pic>
        <p:nvPicPr>
          <p:cNvPr id="244" name="Shape 244" descr="powerDigitalSec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937" y="1211349"/>
            <a:ext cx="3518224" cy="34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Fixing the Current Problem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2400262" y="1211350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Large current when LED display was switching caused sharktooth dips in MCU voltage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Fixed by switching to DC-DC converters for better isolation</a:t>
            </a:r>
          </a:p>
          <a:p>
            <a:pPr marL="914400" lvl="1" indent="-317500">
              <a:spcBef>
                <a:spcPts val="0"/>
              </a:spcBef>
              <a:buSzPct val="100000"/>
            </a:pPr>
            <a:r>
              <a:rPr lang="en" dirty="0"/>
              <a:t>Eliminated the voltage sag</a:t>
            </a:r>
          </a:p>
        </p:txBody>
      </p:sp>
      <p:pic>
        <p:nvPicPr>
          <p:cNvPr id="251" name="Shape 251" descr="backEMF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525" y="2454049"/>
            <a:ext cx="3513475" cy="19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 descr="backEMF2.png"/>
          <p:cNvPicPr preferRelativeResize="0"/>
          <p:nvPr/>
        </p:nvPicPr>
        <p:blipFill rotWithShape="1">
          <a:blip r:embed="rId4">
            <a:alphaModFix/>
          </a:blip>
          <a:srcRect l="999"/>
          <a:stretch/>
        </p:blipFill>
        <p:spPr>
          <a:xfrm>
            <a:off x="5243374" y="2290599"/>
            <a:ext cx="3478474" cy="22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Verifications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2400262" y="1211350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+10 V Regulator measured at +10.01 V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-10 V Regulator measured at -10.00 V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+5 V DC-DC Step-down converter measured at +5.01 V</a:t>
            </a:r>
          </a:p>
          <a:p>
            <a:pPr marL="457200" lvl="0" indent="-3175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+3.3 V DC-DC Step-down converter measured at +3.300 V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Block Diagram - Output and UI</a:t>
            </a:r>
          </a:p>
        </p:txBody>
      </p:sp>
      <p:pic>
        <p:nvPicPr>
          <p:cNvPr id="264" name="Shape 264" descr="blockdiagram.png"/>
          <p:cNvPicPr preferRelativeResize="0"/>
          <p:nvPr/>
        </p:nvPicPr>
        <p:blipFill rotWithShape="1">
          <a:blip r:embed="rId3">
            <a:alphaModFix/>
          </a:blip>
          <a:srcRect t="2931"/>
          <a:stretch/>
        </p:blipFill>
        <p:spPr>
          <a:xfrm>
            <a:off x="2982800" y="1241900"/>
            <a:ext cx="5156475" cy="318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Low cost, easy to play instrument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Combines both a synthesizer and a step sequencer into an easy to use package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Intended for hobbyists, or those just becoming interested in music synthesis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Output Stage</a:t>
            </a:r>
          </a:p>
        </p:txBody>
      </p:sp>
      <p:pic>
        <p:nvPicPr>
          <p:cNvPr id="270" name="Shape 270" descr="schematicElecSwitc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3975" y="1211350"/>
            <a:ext cx="3774149" cy="35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User Interface</a:t>
            </a:r>
          </a:p>
        </p:txBody>
      </p:sp>
      <p:pic>
        <p:nvPicPr>
          <p:cNvPr id="276" name="Shape 276" descr="schematicUI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147" y="1211349"/>
            <a:ext cx="4855700" cy="34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1647925" y="1255550"/>
            <a:ext cx="2125800" cy="33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First version of UI board was found to contain errors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Two 8 step UI boards were then designed and chained together to form 16 steps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User Interface - Uncertainties</a:t>
            </a:r>
          </a:p>
        </p:txBody>
      </p:sp>
      <p:pic>
        <p:nvPicPr>
          <p:cNvPr id="284" name="Shape 284" descr="brokenButto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450" y="1846750"/>
            <a:ext cx="6577161" cy="283638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2400262" y="1211350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Buttons found to be broken on final board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Caused by desoldering from previous version of UI board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2400262" y="1211350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Create visually appealing enclosure, and to reduce the number of wires (Ribbon cables)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Adding extra features such as voltage controlled filters (VCF) and additional waveshapes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Using CPLDs to replace the TTL logic ICs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2400262" y="1211350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Successful in achieving all design goals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BPM tempo can be easily input and a corresponding PWM wave is generated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Control Voltage levels, offset and range easily adjustable on the UI board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User is able to skip, hold and start over via pushbuttons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Three distinct waveshapes were successfully generated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Power supply is robust and portable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User control of tempo via keypad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Easily adjustable voltage control for synthesizer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Ability to be used in any location that standard wall outlets are available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Diagram</a:t>
            </a:r>
          </a:p>
        </p:txBody>
      </p:sp>
      <p:pic>
        <p:nvPicPr>
          <p:cNvPr id="96" name="Shape 96" descr="blockdiagram.png"/>
          <p:cNvPicPr preferRelativeResize="0"/>
          <p:nvPr/>
        </p:nvPicPr>
        <p:blipFill rotWithShape="1">
          <a:blip r:embed="rId3">
            <a:alphaModFix/>
          </a:blip>
          <a:srcRect t="2931"/>
          <a:stretch/>
        </p:blipFill>
        <p:spPr>
          <a:xfrm>
            <a:off x="2982800" y="1241900"/>
            <a:ext cx="5156475" cy="318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VCO - Control and Octave/Volt</a:t>
            </a:r>
          </a:p>
        </p:txBody>
      </p:sp>
      <p:pic>
        <p:nvPicPr>
          <p:cNvPr id="102" name="Shape 102" descr="schematicVCO.png"/>
          <p:cNvPicPr preferRelativeResize="0"/>
          <p:nvPr/>
        </p:nvPicPr>
        <p:blipFill rotWithShape="1">
          <a:blip r:embed="rId3">
            <a:alphaModFix/>
          </a:blip>
          <a:srcRect l="738" t="49402" r="43699"/>
          <a:stretch/>
        </p:blipFill>
        <p:spPr>
          <a:xfrm>
            <a:off x="3620275" y="1277174"/>
            <a:ext cx="5237123" cy="30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437175" y="1211350"/>
            <a:ext cx="2183100" cy="31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Aiming for one octave/volt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Coarse and fine tuning adjustable trimpots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Octave/volt adjustable trimpot for fine tuning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1% resistors used for best accuracy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VCO - Exponentiator</a:t>
            </a:r>
          </a:p>
        </p:txBody>
      </p:sp>
      <p:pic>
        <p:nvPicPr>
          <p:cNvPr id="109" name="Shape 109" descr="schematicVCO.png"/>
          <p:cNvPicPr preferRelativeResize="0"/>
          <p:nvPr/>
        </p:nvPicPr>
        <p:blipFill rotWithShape="1">
          <a:blip r:embed="rId3">
            <a:alphaModFix/>
          </a:blip>
          <a:srcRect l="58209" t="44376" r="783"/>
          <a:stretch/>
        </p:blipFill>
        <p:spPr>
          <a:xfrm>
            <a:off x="3579263" y="1211349"/>
            <a:ext cx="3963574" cy="3440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567475" y="1211350"/>
            <a:ext cx="2011800" cy="10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Dual Pair must be perfectly matched</a:t>
            </a:r>
          </a:p>
        </p:txBody>
      </p:sp>
      <p:pic>
        <p:nvPicPr>
          <p:cNvPr id="111" name="Shape 111" descr="npneq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212" y="1461012"/>
            <a:ext cx="189547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VCO - Oscillator</a:t>
            </a:r>
          </a:p>
        </p:txBody>
      </p:sp>
      <p:pic>
        <p:nvPicPr>
          <p:cNvPr id="117" name="Shape 117" descr="schematicVCO.png"/>
          <p:cNvPicPr preferRelativeResize="0"/>
          <p:nvPr/>
        </p:nvPicPr>
        <p:blipFill rotWithShape="1">
          <a:blip r:embed="rId3">
            <a:alphaModFix/>
          </a:blip>
          <a:srcRect l="3819" t="1524" r="37601" b="50091"/>
          <a:stretch/>
        </p:blipFill>
        <p:spPr>
          <a:xfrm>
            <a:off x="3579725" y="1483812"/>
            <a:ext cx="5142123" cy="271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599425" y="1211350"/>
            <a:ext cx="1980300" cy="31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Fast comparator to make reset time as small as possible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228600" rtl="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Ultra-high impedance integrator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228600">
              <a:spcBef>
                <a:spcPts val="0"/>
              </a:spcBef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JFET has high pinch-off and low on resistance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Waveshaper - Sawtooth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400262" y="1211350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400" dirty="0"/>
              <a:t>Amplifies Raw Sawtooth to 20 V</a:t>
            </a:r>
            <a:r>
              <a:rPr lang="en" sz="1400" baseline="-25000" dirty="0"/>
              <a:t>p-p</a:t>
            </a:r>
          </a:p>
        </p:txBody>
      </p:sp>
      <p:pic>
        <p:nvPicPr>
          <p:cNvPr id="125" name="Shape 125" descr="schematicWaveshaper.png"/>
          <p:cNvPicPr preferRelativeResize="0"/>
          <p:nvPr/>
        </p:nvPicPr>
        <p:blipFill rotWithShape="1">
          <a:blip r:embed="rId3">
            <a:alphaModFix/>
          </a:blip>
          <a:srcRect t="49199" r="49336" b="6433"/>
          <a:stretch/>
        </p:blipFill>
        <p:spPr>
          <a:xfrm>
            <a:off x="2307774" y="1676449"/>
            <a:ext cx="6423923" cy="29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On-screen Show (16:9)</PresentationFormat>
  <Paragraphs>104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Raleway</vt:lpstr>
      <vt:lpstr>Arial</vt:lpstr>
      <vt:lpstr>Lato</vt:lpstr>
      <vt:lpstr>swiss-2</vt:lpstr>
      <vt:lpstr>16 Step Analog/Digital Synthesizer</vt:lpstr>
      <vt:lpstr>PowerPoint Presentation</vt:lpstr>
      <vt:lpstr>Introduction</vt:lpstr>
      <vt:lpstr>Objectives</vt:lpstr>
      <vt:lpstr>Block Diagram</vt:lpstr>
      <vt:lpstr>VCO - Control and Octave/Volt</vt:lpstr>
      <vt:lpstr>VCO - Exponentiator</vt:lpstr>
      <vt:lpstr>VCO - Oscillator</vt:lpstr>
      <vt:lpstr>Waveshaper - Sawtooth</vt:lpstr>
      <vt:lpstr>Waveshaper - Square</vt:lpstr>
      <vt:lpstr>Waveshaper - Triangle</vt:lpstr>
      <vt:lpstr>Verification</vt:lpstr>
      <vt:lpstr>Verification - Waveshaper</vt:lpstr>
      <vt:lpstr>Verification - Waveshaper</vt:lpstr>
      <vt:lpstr>Verification - Waveshaper</vt:lpstr>
      <vt:lpstr>Block Diagram - TTL Stage</vt:lpstr>
      <vt:lpstr>TTL Stage</vt:lpstr>
      <vt:lpstr>TTL - Priority Encoders</vt:lpstr>
      <vt:lpstr>Verifications</vt:lpstr>
      <vt:lpstr>Block Diagram - MCU Stage</vt:lpstr>
      <vt:lpstr>MCU Stage</vt:lpstr>
      <vt:lpstr>Software</vt:lpstr>
      <vt:lpstr>Verifications</vt:lpstr>
      <vt:lpstr>Block Diagram - Power Supply</vt:lpstr>
      <vt:lpstr>Power Supply - Analog Supply</vt:lpstr>
      <vt:lpstr>Power Supply - Digital Supply</vt:lpstr>
      <vt:lpstr>Fixing the Current Problem</vt:lpstr>
      <vt:lpstr>Verifications</vt:lpstr>
      <vt:lpstr>Block Diagram - Output and UI</vt:lpstr>
      <vt:lpstr>Output Stage</vt:lpstr>
      <vt:lpstr>User Interface</vt:lpstr>
      <vt:lpstr>User Interface - Uncertainties</vt:lpstr>
      <vt:lpstr>Future Work</vt:lpstr>
      <vt:lpstr>Conclusion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Step Analog/Digital Synthesizer</dc:title>
  <cp:lastModifiedBy>Kyle Vondrak</cp:lastModifiedBy>
  <cp:revision>1</cp:revision>
  <dcterms:modified xsi:type="dcterms:W3CDTF">2017-05-03T15:52:06Z</dcterms:modified>
</cp:coreProperties>
</file>