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5" r:id="rId2"/>
    <p:sldMasterId id="2147483685" r:id="rId3"/>
  </p:sldMasterIdLst>
  <p:notesMasterIdLst>
    <p:notesMasterId r:id="rId24"/>
  </p:notesMasterIdLst>
  <p:handoutMasterIdLst>
    <p:handoutMasterId r:id="rId25"/>
  </p:handoutMasterIdLst>
  <p:sldIdLst>
    <p:sldId id="261" r:id="rId4"/>
    <p:sldId id="262" r:id="rId5"/>
    <p:sldId id="265" r:id="rId6"/>
    <p:sldId id="274" r:id="rId7"/>
    <p:sldId id="277" r:id="rId8"/>
    <p:sldId id="267" r:id="rId9"/>
    <p:sldId id="275" r:id="rId10"/>
    <p:sldId id="280" r:id="rId11"/>
    <p:sldId id="282" r:id="rId12"/>
    <p:sldId id="283" r:id="rId13"/>
    <p:sldId id="284" r:id="rId14"/>
    <p:sldId id="268" r:id="rId15"/>
    <p:sldId id="270" r:id="rId16"/>
    <p:sldId id="271" r:id="rId17"/>
    <p:sldId id="278" r:id="rId18"/>
    <p:sldId id="276" r:id="rId19"/>
    <p:sldId id="273" r:id="rId20"/>
    <p:sldId id="279" r:id="rId21"/>
    <p:sldId id="281" r:id="rId22"/>
    <p:sldId id="285" r:id="rId23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958"/>
    <a:srgbClr val="F16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57" autoAdjust="0"/>
    <p:restoredTop sz="72576"/>
  </p:normalViewPr>
  <p:slideViewPr>
    <p:cSldViewPr snapToGrid="0" snapToObjects="1">
      <p:cViewPr varScale="1">
        <p:scale>
          <a:sx n="71" d="100"/>
          <a:sy n="71" d="100"/>
        </p:scale>
        <p:origin x="2056" y="176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30" Type="http://schemas.microsoft.com/office/2015/10/relationships/revisionInfo" Target="revisionInfo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8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5/3/17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5/3/17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How does the speed</a:t>
            </a:r>
            <a:r>
              <a:rPr lang="en-US" baseline="0" dirty="0"/>
              <a:t> relate to our overall design?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Research states in order to collect useful data for analyzing concussive blows, need a Bandwidth of at least 600Hz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Our output data rate we set to 1600Hz to achieve bandwidth of 800Hz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Need high speed communication to ensure no missed samples of data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91429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High sampling rate ensures the correct detection and magnitude of hit in high impact sports</a:t>
            </a:r>
          </a:p>
          <a:p>
            <a:pPr marL="285750" indent="-285750">
              <a:buFontTx/>
              <a:buChar char="-"/>
            </a:pPr>
            <a:r>
              <a:rPr lang="en-US" dirty="0"/>
              <a:t>Football hits last roughly 10ms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594239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We can miss the entire magnitude of the impact due to low sampling rates (100Hz)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00645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We</a:t>
            </a:r>
            <a:r>
              <a:rPr lang="en-US" baseline="0" dirty="0"/>
              <a:t> need a final statement telling us of our findings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What worked/ What didn’t?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How could we improve on the design?</a:t>
            </a:r>
          </a:p>
          <a:p>
            <a:pPr marL="285750" indent="-285750">
              <a:buFontTx/>
              <a:buChar char="-"/>
            </a:pPr>
            <a:r>
              <a:rPr lang="en-US" baseline="0" dirty="0"/>
              <a:t>What did we learn? Key takeaways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08776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499" y="619125"/>
            <a:ext cx="9150437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ILLINOIS 4:3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570071"/>
            <a:ext cx="9150436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Todd Sweet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803676"/>
            <a:ext cx="9150436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1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5956300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1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984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01996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44500" y="1608096"/>
            <a:ext cx="9160048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82498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0058400" cy="2038696"/>
          </a:xfrm>
          <a:prstGeom prst="rect">
            <a:avLst/>
          </a:prstGeom>
          <a:solidFill>
            <a:srgbClr val="F163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305815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3833136"/>
            <a:ext cx="919480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016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4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5956300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984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8512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44500" y="1608096"/>
            <a:ext cx="9160048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13583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0058400" cy="2038696"/>
          </a:xfrm>
          <a:prstGeom prst="rect">
            <a:avLst/>
          </a:prstGeom>
          <a:solidFill>
            <a:srgbClr val="1429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305815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3833136"/>
            <a:ext cx="919480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016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emf"/><Relationship Id="rId8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theme" Target="../theme/theme2.xml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069" y="2676056"/>
            <a:ext cx="10059470" cy="1676400"/>
            <a:chOff x="-1069" y="2880073"/>
            <a:chExt cx="10056262" cy="167640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13" name="Picture 12" descr="master_bluesidebar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4416552"/>
            <a:ext cx="10058400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3448"/>
            <a:ext cx="10058400" cy="75895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83993" y="7275007"/>
            <a:ext cx="40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20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82" r:id="rId4"/>
    <p:sldLayoutId id="2147483683" r:id="rId5"/>
    <p:sldLayoutId id="2147483684" r:id="rId6"/>
    <p:sldLayoutId id="2147483668" r:id="rId7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3448"/>
            <a:ext cx="10058400" cy="7589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683993" y="7275007"/>
            <a:ext cx="40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20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4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619125"/>
            <a:ext cx="7912101" cy="742950"/>
          </a:xfrm>
        </p:spPr>
        <p:txBody>
          <a:bodyPr/>
          <a:lstStyle/>
          <a:p>
            <a:pPr algn="ctr"/>
            <a:r>
              <a:rPr lang="en-US" dirty="0"/>
              <a:t>Team 55: Head Impact Telemetry       				Data Logging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4499" y="2138102"/>
            <a:ext cx="9150436" cy="327310"/>
          </a:xfrm>
        </p:spPr>
        <p:txBody>
          <a:bodyPr/>
          <a:lstStyle/>
          <a:p>
            <a:r>
              <a:rPr lang="en-US" dirty="0"/>
              <a:t>Matt Hebard, Matt Schafer, &amp; Evan Qi</a:t>
            </a:r>
          </a:p>
        </p:txBody>
      </p:sp>
    </p:spTree>
    <p:extLst>
      <p:ext uri="{BB962C8B-B14F-4D97-AF65-F5344CB8AC3E}">
        <p14:creationId xmlns:p14="http://schemas.microsoft.com/office/powerpoint/2010/main" val="11544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4326028" cy="50825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Need to understand noise characteristics for research use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4673600" cy="630555"/>
          </a:xfrm>
        </p:spPr>
        <p:txBody>
          <a:bodyPr/>
          <a:lstStyle/>
          <a:p>
            <a:r>
              <a:rPr lang="en-US" dirty="0"/>
              <a:t>Noise Analysis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528" y="731519"/>
            <a:ext cx="4919572" cy="57730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58227" y="3618051"/>
            <a:ext cx="1059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Force (</a:t>
            </a:r>
            <a:r>
              <a:rPr lang="en-US" dirty="0" err="1"/>
              <a:t>Gs</a:t>
            </a:r>
            <a:r>
              <a:rPr lang="en-US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64603" y="6386741"/>
            <a:ext cx="1331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43250" y="2736265"/>
            <a:ext cx="1974850" cy="881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95695" y="3664216"/>
            <a:ext cx="129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Avg. 1g output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129337" y="1985962"/>
            <a:ext cx="5583" cy="5815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37116" y="1633220"/>
            <a:ext cx="1184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Actual Signal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87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44499" y="1633220"/>
                <a:ext cx="7300192" cy="1407062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800" dirty="0"/>
                  <a:t>As bandwidth changes based on the desired constraints, noise increases by 5mg/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r>
                  <a:rPr lang="en-US" sz="2800" dirty="0"/>
                  <a:t>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sz="2800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44499" y="1633220"/>
                <a:ext cx="7300192" cy="1407062"/>
              </a:xfrm>
              <a:blipFill>
                <a:blip r:embed="rId2"/>
                <a:stretch>
                  <a:fillRect l="-1504" t="-4762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6371936" cy="630555"/>
          </a:xfrm>
        </p:spPr>
        <p:txBody>
          <a:bodyPr/>
          <a:lstStyle/>
          <a:p>
            <a:r>
              <a:rPr lang="en-US" dirty="0"/>
              <a:t>Noise Analysis (Cont.)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82" y="2881745"/>
            <a:ext cx="6151418" cy="4105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4500" y="3323138"/>
                <a:ext cx="3462482" cy="1567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800" dirty="0">
                    <a:solidFill>
                      <a:srgbClr val="142958"/>
                    </a:solidFill>
                  </a:rPr>
                  <a:t>SNR at 800 Hz =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800" dirty="0">
                  <a:solidFill>
                    <a:srgbClr val="142958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42958"/>
                        </a:solidFill>
                        <a:latin typeface="Cambria Math" panose="02040503050406030204" pitchFamily="18" charset="0"/>
                      </a:rPr>
                      <m:t>20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142958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142958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142958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142958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b="0" i="1" baseline="-25000" smtClean="0">
                                <a:solidFill>
                                  <a:srgbClr val="142958"/>
                                </a:solidFill>
                                <a:latin typeface="Cambria Math" panose="02040503050406030204" pitchFamily="18" charset="0"/>
                              </a:rPr>
                              <m:t>𝑠𝑖𝑔𝑛𝑎𝑙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142958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b="0" i="1" baseline="-25000" smtClean="0">
                                <a:solidFill>
                                  <a:srgbClr val="142958"/>
                                </a:solidFill>
                                <a:latin typeface="Cambria Math" panose="02040503050406030204" pitchFamily="18" charset="0"/>
                              </a:rPr>
                              <m:t>𝑛𝑜𝑖𝑠𝑒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2800" dirty="0">
                    <a:solidFill>
                      <a:srgbClr val="142958"/>
                    </a:solidFill>
                  </a:rPr>
                  <a:t> = </a:t>
                </a:r>
                <a:r>
                  <a:rPr lang="en-US" sz="2800" b="1" dirty="0">
                    <a:solidFill>
                      <a:srgbClr val="142958"/>
                    </a:solidFill>
                  </a:rPr>
                  <a:t>18dB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0" y="3323138"/>
                <a:ext cx="3462482" cy="1567352"/>
              </a:xfrm>
              <a:prstGeom prst="rect">
                <a:avLst/>
              </a:prstGeom>
              <a:blipFill>
                <a:blip r:embed="rId4"/>
                <a:stretch>
                  <a:fillRect l="-3169" t="-3502" b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3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sz="2400" dirty="0"/>
              <a:t>Two AA Energizer Alkaline batteries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LTC3402 Boost Converter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Outputs 3.3v with max 1A draw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Specifically for MCU and microSD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6461267" cy="630555"/>
          </a:xfrm>
        </p:spPr>
        <p:txBody>
          <a:bodyPr/>
          <a:lstStyle/>
          <a:p>
            <a:r>
              <a:rPr lang="en-US" dirty="0"/>
              <a:t>Power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2849857"/>
            <a:ext cx="4203700" cy="3913201"/>
          </a:xfrm>
          <a:prstGeom prst="rect">
            <a:avLst/>
          </a:prstGeom>
        </p:spPr>
      </p:pic>
      <p:sp>
        <p:nvSpPr>
          <p:cNvPr id="5" name="Left Bracket 4"/>
          <p:cNvSpPr/>
          <p:nvPr/>
        </p:nvSpPr>
        <p:spPr>
          <a:xfrm>
            <a:off x="5664200" y="2984500"/>
            <a:ext cx="45719" cy="3479800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Right Bracket 7"/>
          <p:cNvSpPr/>
          <p:nvPr/>
        </p:nvSpPr>
        <p:spPr>
          <a:xfrm rot="5400000">
            <a:off x="7736038" y="4673601"/>
            <a:ext cx="98124" cy="3987800"/>
          </a:xfrm>
          <a:prstGeom prst="rightBracket">
            <a:avLst>
              <a:gd name="adj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36819" y="4524345"/>
            <a:ext cx="67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9500" y="6667501"/>
            <a:ext cx="88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8.8cm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429500" y="2311400"/>
            <a:ext cx="0" cy="838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48450" y="2021939"/>
            <a:ext cx="227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AA Battery Holder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553450" y="2600862"/>
            <a:ext cx="0" cy="1644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58162" y="2311400"/>
            <a:ext cx="790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LTC3402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391650" y="2730500"/>
            <a:ext cx="19050" cy="21939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072562" y="2466776"/>
            <a:ext cx="790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6416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6857052" cy="630555"/>
          </a:xfrm>
        </p:spPr>
        <p:txBody>
          <a:bodyPr/>
          <a:lstStyle/>
          <a:p>
            <a:r>
              <a:rPr lang="en-US" dirty="0"/>
              <a:t>MCU PCB</a:t>
            </a: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ATmega328P</a:t>
            </a:r>
            <a:endParaRPr lang="en-US" sz="2400" dirty="0"/>
          </a:p>
          <a:p>
            <a:pPr>
              <a:buFont typeface="Wingdings" charset="2"/>
              <a:buChar char="Ø"/>
            </a:pPr>
            <a:r>
              <a:rPr lang="en-US" sz="2400" dirty="0"/>
              <a:t>3.3V input | Max current draw of 250 mA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Communicates via SPI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84" y="2962980"/>
            <a:ext cx="5074335" cy="3738736"/>
          </a:xfrm>
          <a:prstGeom prst="rect">
            <a:avLst/>
          </a:prstGeom>
        </p:spPr>
      </p:pic>
      <p:sp>
        <p:nvSpPr>
          <p:cNvPr id="6" name="Left Bracket 5"/>
          <p:cNvSpPr/>
          <p:nvPr/>
        </p:nvSpPr>
        <p:spPr>
          <a:xfrm>
            <a:off x="4692667" y="3102530"/>
            <a:ext cx="71717" cy="3405845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32054" y="4605397"/>
            <a:ext cx="896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7.1cm</a:t>
            </a:r>
          </a:p>
        </p:txBody>
      </p:sp>
      <p:sp>
        <p:nvSpPr>
          <p:cNvPr id="8" name="Right Bracket 7"/>
          <p:cNvSpPr/>
          <p:nvPr/>
        </p:nvSpPr>
        <p:spPr>
          <a:xfrm rot="16200000" flipH="1">
            <a:off x="7215244" y="4191001"/>
            <a:ext cx="122369" cy="4899062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28192" y="6701716"/>
            <a:ext cx="896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10cm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29313" y="1973332"/>
            <a:ext cx="0" cy="1644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00593" y="1559178"/>
            <a:ext cx="2351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ATmega328P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258720" y="2597760"/>
            <a:ext cx="18177" cy="2746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56362" y="2098045"/>
            <a:ext cx="2351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Breakout Board </a:t>
            </a:r>
          </a:p>
        </p:txBody>
      </p:sp>
    </p:spTree>
    <p:extLst>
      <p:ext uri="{BB962C8B-B14F-4D97-AF65-F5344CB8AC3E}">
        <p14:creationId xmlns:p14="http://schemas.microsoft.com/office/powerpoint/2010/main" val="19627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5577329" cy="5082540"/>
          </a:xfrm>
        </p:spPr>
        <p:txBody>
          <a:bodyPr/>
          <a:lstStyle/>
          <a:p>
            <a:endParaRPr lang="en-US" sz="1800" dirty="0"/>
          </a:p>
          <a:p>
            <a:pPr>
              <a:buFont typeface="Wingdings" charset="2"/>
              <a:buChar char="Ø"/>
            </a:pPr>
            <a:r>
              <a:rPr lang="en-US" sz="2800" dirty="0"/>
              <a:t>10-bit Analog/Digital Converter</a:t>
            </a:r>
          </a:p>
          <a:p>
            <a:pPr>
              <a:buFont typeface="Wingdings" charset="2"/>
              <a:buChar char="Ø"/>
            </a:pPr>
            <a:r>
              <a:rPr lang="is-IS" sz="2800" dirty="0"/>
              <a:t>Adaptive response to variance in inputs</a:t>
            </a:r>
          </a:p>
          <a:p>
            <a:pPr>
              <a:buFont typeface="Wingdings" charset="2"/>
              <a:buChar char="Ø"/>
            </a:pPr>
            <a:r>
              <a:rPr lang="is-IS" sz="2800" dirty="0"/>
              <a:t>BPM Calc</a:t>
            </a:r>
          </a:p>
          <a:p>
            <a:pPr>
              <a:buFont typeface="Wingdings" charset="2"/>
              <a:buChar char="Ø"/>
            </a:pPr>
            <a:endParaRPr lang="en-US" sz="32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6611393" cy="630555"/>
          </a:xfrm>
        </p:spPr>
        <p:txBody>
          <a:bodyPr/>
          <a:lstStyle/>
          <a:p>
            <a:r>
              <a:rPr lang="en-US" dirty="0"/>
              <a:t>Heart Rate Sensor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03" y="3324575"/>
            <a:ext cx="6716110" cy="317751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198069" y="2790497"/>
            <a:ext cx="2844" cy="8750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17545" y="2176716"/>
            <a:ext cx="1421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BPM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1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/>
              <a:t>Real-time digital filtering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6255845" cy="630555"/>
          </a:xfrm>
        </p:spPr>
        <p:txBody>
          <a:bodyPr/>
          <a:lstStyle/>
          <a:p>
            <a:r>
              <a:rPr lang="en-US" dirty="0"/>
              <a:t>Heart Rate Sensor (cont.)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17" y="2885290"/>
            <a:ext cx="8695765" cy="410161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564419" y="1847826"/>
            <a:ext cx="0" cy="1644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66965" y="1376625"/>
            <a:ext cx="1703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Digital Filter</a:t>
            </a:r>
          </a:p>
        </p:txBody>
      </p:sp>
    </p:spTree>
    <p:extLst>
      <p:ext uri="{BB962C8B-B14F-4D97-AF65-F5344CB8AC3E}">
        <p14:creationId xmlns:p14="http://schemas.microsoft.com/office/powerpoint/2010/main" val="2604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sz="2800" dirty="0"/>
              <a:t>5v -&gt; 3.3v conversion</a:t>
            </a:r>
          </a:p>
          <a:p>
            <a:pPr>
              <a:buFont typeface="Wingdings" charset="2"/>
              <a:buChar char="Ø"/>
            </a:pPr>
            <a:r>
              <a:rPr lang="en-US" sz="2800" dirty="0"/>
              <a:t>Interface through microSD breakout board</a:t>
            </a:r>
          </a:p>
          <a:p>
            <a:pPr>
              <a:buFont typeface="Wingdings" charset="2"/>
              <a:buChar char="Ø"/>
            </a:pPr>
            <a:r>
              <a:rPr lang="en-US" sz="2800" dirty="0" err="1"/>
              <a:t>Datalog</a:t>
            </a:r>
            <a:r>
              <a:rPr lang="en-US" sz="2800" dirty="0"/>
              <a:t> format at 1600 Hz</a:t>
            </a:r>
          </a:p>
          <a:p>
            <a:pPr lvl="1">
              <a:buFont typeface="Wingdings" charset="2"/>
              <a:buChar char="Ø"/>
            </a:pPr>
            <a:r>
              <a:rPr lang="en-US" sz="2800" dirty="0"/>
              <a:t>“</a:t>
            </a:r>
            <a:r>
              <a:rPr lang="en-US" sz="2800" dirty="0" err="1"/>
              <a:t>hh:mm:ss.sss</a:t>
            </a:r>
            <a:r>
              <a:rPr lang="en-US" sz="2800" dirty="0"/>
              <a:t> - ±</a:t>
            </a:r>
            <a:r>
              <a:rPr lang="en-US" sz="2800" dirty="0" err="1"/>
              <a:t>xxx.xx</a:t>
            </a:r>
            <a:r>
              <a:rPr lang="en-US" sz="2800" dirty="0"/>
              <a:t> ±</a:t>
            </a:r>
            <a:r>
              <a:rPr lang="en-US" sz="2800" dirty="0" err="1"/>
              <a:t>yyy.yy</a:t>
            </a:r>
            <a:r>
              <a:rPr lang="en-US" sz="2800" dirty="0"/>
              <a:t> ±</a:t>
            </a:r>
            <a:r>
              <a:rPr lang="en-US" sz="2800" dirty="0" err="1"/>
              <a:t>zzz.zz</a:t>
            </a:r>
            <a:r>
              <a:rPr lang="en-US" sz="2800" dirty="0"/>
              <a:t> H </a:t>
            </a:r>
            <a:r>
              <a:rPr lang="en-US" sz="2800" dirty="0" err="1"/>
              <a:t>hhh.h</a:t>
            </a:r>
            <a:r>
              <a:rPr lang="en-US" sz="2800" dirty="0"/>
              <a:t>”</a:t>
            </a:r>
          </a:p>
          <a:p>
            <a:pPr marL="382059" lvl="1" indent="-382059">
              <a:buFont typeface="Wingdings" charset="2"/>
              <a:buChar char="Ø"/>
            </a:pPr>
            <a:r>
              <a:rPr lang="en-US" sz="2800" dirty="0"/>
              <a:t>Easy access and readability for graphing and analysis</a:t>
            </a:r>
          </a:p>
          <a:p>
            <a:pPr lvl="1">
              <a:buFont typeface="Wingdings" charset="2"/>
              <a:buChar char="Ø"/>
            </a:pP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6583829" cy="630555"/>
          </a:xfrm>
        </p:spPr>
        <p:txBody>
          <a:bodyPr/>
          <a:lstStyle/>
          <a:p>
            <a:r>
              <a:rPr lang="en-US" dirty="0"/>
              <a:t>MicroSD</a:t>
            </a:r>
          </a:p>
        </p:txBody>
      </p:sp>
    </p:spTree>
    <p:extLst>
      <p:ext uri="{BB962C8B-B14F-4D97-AF65-F5344CB8AC3E}">
        <p14:creationId xmlns:p14="http://schemas.microsoft.com/office/powerpoint/2010/main" val="15911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/>
              <a:t>Power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Battery System did not output correctly</a:t>
            </a:r>
          </a:p>
          <a:p>
            <a:pPr marL="382059" lvl="1" indent="-382059">
              <a:buFont typeface="Wingdings" charset="2"/>
              <a:buChar char="Ø"/>
            </a:pPr>
            <a:r>
              <a:rPr lang="en-US" sz="3600" dirty="0"/>
              <a:t>Communication</a:t>
            </a:r>
          </a:p>
          <a:p>
            <a:pPr lvl="1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7935225" cy="630555"/>
          </a:xfrm>
        </p:spPr>
        <p:txBody>
          <a:bodyPr/>
          <a:lstStyle/>
          <a:p>
            <a:r>
              <a:rPr lang="en-US" dirty="0"/>
              <a:t>Challenges </a:t>
            </a:r>
          </a:p>
        </p:txBody>
      </p:sp>
    </p:spTree>
    <p:extLst>
      <p:ext uri="{BB962C8B-B14F-4D97-AF65-F5344CB8AC3E}">
        <p14:creationId xmlns:p14="http://schemas.microsoft.com/office/powerpoint/2010/main" val="105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897833" y="1565867"/>
            <a:ext cx="3457247" cy="4978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Accelerometer Logged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564" y="2063707"/>
            <a:ext cx="3659784" cy="4652049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444500" y="1565867"/>
            <a:ext cx="2960852" cy="497840"/>
          </a:xfrm>
          <a:prstGeom prst="rect">
            <a:avLst/>
          </a:prstGeom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600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dirty="0"/>
              <a:t>HR Sensor Logged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06" y="1923570"/>
            <a:ext cx="2074040" cy="50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Testing on Human subject for </a:t>
            </a:r>
            <a:r>
              <a:rPr lang="en-US" dirty="0" err="1"/>
              <a:t>wearability</a:t>
            </a:r>
            <a:r>
              <a:rPr lang="en-US" dirty="0"/>
              <a:t> and accuracy during activity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Making number of Accelerometers scalable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129641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dirty="0"/>
              <a:t>Concussions are a major factor in most high impact sports</a:t>
            </a:r>
          </a:p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dirty="0"/>
              <a:t>No accurate system in market that gives good data for concussion correlation</a:t>
            </a:r>
          </a:p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Millions of dollars have been poured into developing a system</a:t>
            </a:r>
            <a:r>
              <a:rPr lang="is-IS" dirty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/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3065928"/>
            <a:ext cx="9245600" cy="3649831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653816"/>
            <a:ext cx="9194800" cy="4937484"/>
          </a:xfrm>
        </p:spPr>
        <p:txBody>
          <a:bodyPr/>
          <a:lstStyle/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sz="3200" dirty="0"/>
              <a:t>Create a system that can provide valuable and accurate data to researchers</a:t>
            </a:r>
          </a:p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sz="3200" dirty="0"/>
              <a:t>A wearable design that any athlete can wear in a high impact sport</a:t>
            </a:r>
          </a:p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sz="3200" dirty="0"/>
              <a:t>Answer the question: </a:t>
            </a:r>
            <a:r>
              <a:rPr lang="en-US" sz="3200" i="1" dirty="0"/>
              <a:t>Is it feasible for an ECE 445 group to build this design under certain constraints?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118923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653816"/>
            <a:ext cx="5784274" cy="4937484"/>
          </a:xfrm>
        </p:spPr>
        <p:txBody>
          <a:bodyPr/>
          <a:lstStyle/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sz="2500" dirty="0"/>
              <a:t>Takes accelerometer and heart rate data</a:t>
            </a:r>
          </a:p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sz="2500" dirty="0"/>
              <a:t>Time stamp this data to microSD to be used for further use</a:t>
            </a:r>
          </a:p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sz="2500" dirty="0"/>
              <a:t>Design system under constraints:</a:t>
            </a:r>
          </a:p>
          <a:p>
            <a:pPr marL="1399295" lvl="1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sz="2500" dirty="0">
                <a:latin typeface="Arial" charset="0"/>
                <a:ea typeface="Arial" charset="0"/>
                <a:cs typeface="Arial" charset="0"/>
              </a:rPr>
              <a:t>Power: </a:t>
            </a:r>
            <a:r>
              <a:rPr lang="en-US" sz="2500" b="1" dirty="0">
                <a:latin typeface="Arial" charset="0"/>
                <a:ea typeface="Arial" charset="0"/>
                <a:cs typeface="Arial" charset="0"/>
              </a:rPr>
              <a:t>System runs at 3.3v</a:t>
            </a:r>
          </a:p>
          <a:p>
            <a:pPr marL="1399295" lvl="1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sz="2500" dirty="0">
                <a:latin typeface="Arial" charset="0"/>
                <a:ea typeface="Arial" charset="0"/>
                <a:cs typeface="Arial" charset="0"/>
              </a:rPr>
              <a:t>PCB Size: </a:t>
            </a:r>
            <a:r>
              <a:rPr lang="en-US" sz="2500" b="1" dirty="0">
                <a:latin typeface="Arial" charset="0"/>
                <a:ea typeface="Arial" charset="0"/>
                <a:cs typeface="Arial" charset="0"/>
              </a:rPr>
              <a:t>10cm x 9cm x 2cm</a:t>
            </a:r>
          </a:p>
          <a:p>
            <a:pPr marL="1399295" lvl="1" indent="-571500" defTabSz="914400">
              <a:spcBef>
                <a:spcPts val="0"/>
              </a:spcBef>
              <a:buFont typeface="Wingdings" charset="2"/>
              <a:buChar char="Ø"/>
            </a:pPr>
            <a:r>
              <a:rPr lang="en-US" sz="2500" dirty="0">
                <a:latin typeface="Arial" charset="0"/>
                <a:ea typeface="Arial" charset="0"/>
                <a:cs typeface="Arial" charset="0"/>
              </a:rPr>
              <a:t>Wearability: </a:t>
            </a:r>
            <a:r>
              <a:rPr lang="en-US" sz="2500" b="1" dirty="0">
                <a:latin typeface="Arial" charset="0"/>
                <a:ea typeface="Arial" charset="0"/>
                <a:cs typeface="Arial" charset="0"/>
              </a:rPr>
              <a:t>Fit on any athletes body</a:t>
            </a:r>
          </a:p>
          <a:p>
            <a:pPr marL="571500" indent="-571500" defTabSz="914400">
              <a:spcBef>
                <a:spcPts val="0"/>
              </a:spcBef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1028" name="Picture 4" descr="https://lh5.googleusercontent.com/NjpX23kkTzDe4sMTqYswB2c3bM65ipMzzvqiNpLhWp5gUmsf8zYwkuCqPqFz8him0Rh9hXSsGVYqtXAjDk9p3dAj-gugk1kPFagk9a1bQAh19upWJ7VMyG7Vyp_GFipmuR2CLyotLX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774" y="2555780"/>
            <a:ext cx="3829626" cy="43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20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5723218" cy="508254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800" dirty="0"/>
              <a:t>Device will be attached to athletes body</a:t>
            </a:r>
          </a:p>
          <a:p>
            <a:pPr>
              <a:buFont typeface="Wingdings" charset="2"/>
              <a:buChar char="Ø"/>
            </a:pPr>
            <a:r>
              <a:rPr lang="en-US" sz="2800" dirty="0"/>
              <a:t>Durable and can adjust to athlete</a:t>
            </a:r>
          </a:p>
          <a:p>
            <a:pPr>
              <a:buFont typeface="Wingdings" charset="2"/>
              <a:buChar char="Ø"/>
            </a:pPr>
            <a:r>
              <a:rPr lang="en-US" sz="2800" dirty="0"/>
              <a:t>Weight &lt; 400g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 (cont.)</a:t>
            </a:r>
          </a:p>
        </p:txBody>
      </p:sp>
      <p:pic>
        <p:nvPicPr>
          <p:cNvPr id="2050" name="Picture 2" descr="https://lh6.googleusercontent.com/CxBxbuRPaQSMEFTuiddXtK3kpV1xzoHJiK5gW8eyRXE39ppz8epJTKr8QwFtWTgPKu7wEmlbncCjBTqiCmHF_lX_aqrtSh6QcHSIcSgIP4gQOCJt287zv-y3MBmg4kdsmHZZC9sQ3M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93" y="2366682"/>
            <a:ext cx="5007007" cy="415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6612" y="5737411"/>
            <a:ext cx="1649506" cy="215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7020825" cy="630555"/>
          </a:xfrm>
        </p:spPr>
        <p:txBody>
          <a:bodyPr/>
          <a:lstStyle/>
          <a:p>
            <a:r>
              <a:rPr lang="en-US" dirty="0"/>
              <a:t>Block Diagram</a:t>
            </a:r>
          </a:p>
        </p:txBody>
      </p:sp>
      <p:pic>
        <p:nvPicPr>
          <p:cNvPr id="1026" name="Picture 2" descr="https://lh4.googleusercontent.com/ajVhQODpTBonucB3F26NOGvObxTQaqVloETdn3JEXFPAnVPa6sqHpnOTd-Z58dXX5UMDdkdCudt-ko6A4Pj90CojntzK0l1lj4Rrhci3zCF7U-9tJ2Vg792AnTNtndz39XTvqm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0" y="1790701"/>
            <a:ext cx="8506240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sz="2300" dirty="0"/>
              <a:t>Small enough to attach to athletes head</a:t>
            </a:r>
          </a:p>
          <a:p>
            <a:pPr>
              <a:buFont typeface="Wingdings" charset="2"/>
              <a:buChar char="Ø"/>
            </a:pPr>
            <a:r>
              <a:rPr lang="en-US" sz="2300" dirty="0"/>
              <a:t>Uses the ADXL375 3-axis accelerometer</a:t>
            </a:r>
          </a:p>
          <a:p>
            <a:pPr>
              <a:buFont typeface="Wingdings" charset="2"/>
              <a:buChar char="Ø"/>
            </a:pPr>
            <a:r>
              <a:rPr lang="en-US" sz="2300" dirty="0"/>
              <a:t>Own power supply: 3.3v Coin Cell</a:t>
            </a:r>
          </a:p>
          <a:p>
            <a:pPr>
              <a:buFont typeface="Wingdings" charset="2"/>
              <a:buChar char="Ø"/>
            </a:pPr>
            <a:r>
              <a:rPr lang="en-US" sz="2300" dirty="0"/>
              <a:t>Communicates via SPI: 4 MHz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5029200" cy="630555"/>
          </a:xfrm>
        </p:spPr>
        <p:txBody>
          <a:bodyPr/>
          <a:lstStyle/>
          <a:p>
            <a:r>
              <a:rPr lang="en-US"/>
              <a:t>Accelerometer PCB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4" y="3938453"/>
            <a:ext cx="5791200" cy="2777307"/>
          </a:xfrm>
          <a:prstGeom prst="rect">
            <a:avLst/>
          </a:prstGeom>
        </p:spPr>
      </p:pic>
      <p:sp>
        <p:nvSpPr>
          <p:cNvPr id="5" name="Left Bracket 4"/>
          <p:cNvSpPr/>
          <p:nvPr/>
        </p:nvSpPr>
        <p:spPr>
          <a:xfrm>
            <a:off x="3898900" y="4291533"/>
            <a:ext cx="73212" cy="2071146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6217" y="5127051"/>
            <a:ext cx="842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3.2cm</a:t>
            </a:r>
          </a:p>
        </p:txBody>
      </p:sp>
      <p:sp>
        <p:nvSpPr>
          <p:cNvPr id="7" name="Left Bracket 6"/>
          <p:cNvSpPr/>
          <p:nvPr/>
        </p:nvSpPr>
        <p:spPr>
          <a:xfrm rot="16200000">
            <a:off x="6951905" y="3864759"/>
            <a:ext cx="153595" cy="5548407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7360" y="6656131"/>
            <a:ext cx="842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7.5cm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73700" y="3663981"/>
            <a:ext cx="19050" cy="18631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98465" y="3263871"/>
            <a:ext cx="1188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ADXL375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157135" y="3392835"/>
            <a:ext cx="19050" cy="155485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94470" y="3003327"/>
            <a:ext cx="1795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Battery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499" y="1282929"/>
            <a:ext cx="9245600" cy="508254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>
              <a:buFont typeface="Wingdings" charset="2"/>
              <a:buChar char="Ø"/>
            </a:pPr>
            <a:r>
              <a:rPr lang="en-US" dirty="0"/>
              <a:t>Sampling rate: 1600 Hz</a:t>
            </a:r>
          </a:p>
          <a:p>
            <a:pPr>
              <a:buFont typeface="Wingdings" charset="2"/>
              <a:buChar char="Ø"/>
            </a:pPr>
            <a:r>
              <a:rPr lang="en-US" dirty="0"/>
              <a:t>BW: 800 Hz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8538135" cy="630555"/>
          </a:xfrm>
        </p:spPr>
        <p:txBody>
          <a:bodyPr/>
          <a:lstStyle/>
          <a:p>
            <a:r>
              <a:rPr lang="en-US" dirty="0"/>
              <a:t>Data from Accelerometer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10" y="2979827"/>
            <a:ext cx="6620641" cy="3735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1646" y="4493850"/>
            <a:ext cx="1031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Force </a:t>
            </a:r>
            <a:r>
              <a:rPr lang="en-US" dirty="0"/>
              <a:t>(</a:t>
            </a:r>
            <a:r>
              <a:rPr lang="en-US" dirty="0" err="1"/>
              <a:t>Gs</a:t>
            </a:r>
            <a:r>
              <a:rPr lang="en-US" dirty="0"/>
              <a:t>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81748" y="2658386"/>
            <a:ext cx="0" cy="838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60980" y="2343777"/>
            <a:ext cx="227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 Axis of </a:t>
            </a:r>
            <a:r>
              <a:rPr lang="en-US" sz="1400" dirty="0" err="1"/>
              <a:t>Accel</a:t>
            </a:r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31017" y="4214595"/>
            <a:ext cx="0" cy="838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24330" y="3799475"/>
            <a:ext cx="227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 Axis of </a:t>
            </a:r>
            <a:r>
              <a:rPr lang="en-US" sz="1400" dirty="0" err="1"/>
              <a:t>Accel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129674" y="5747659"/>
            <a:ext cx="227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 Axis of </a:t>
            </a:r>
            <a:r>
              <a:rPr lang="en-US" sz="1400" dirty="0" err="1"/>
              <a:t>Accel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19019" y="5362208"/>
            <a:ext cx="1640928" cy="3356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60357" y="6569377"/>
            <a:ext cx="1331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39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/>
              <a:t>Sampling rate: 100 Hz</a:t>
            </a:r>
          </a:p>
          <a:p>
            <a:pPr>
              <a:buFont typeface="Wingdings" charset="2"/>
              <a:buChar char="Ø"/>
            </a:pPr>
            <a:r>
              <a:rPr lang="en-US" dirty="0"/>
              <a:t>BW: 50 Hz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7643210" cy="630555"/>
          </a:xfrm>
        </p:spPr>
        <p:txBody>
          <a:bodyPr/>
          <a:lstStyle/>
          <a:p>
            <a:r>
              <a:rPr lang="en-US" dirty="0"/>
              <a:t>Data From </a:t>
            </a:r>
            <a:r>
              <a:rPr lang="en-US" dirty="0" err="1"/>
              <a:t>Acceleromter</a:t>
            </a:r>
            <a:r>
              <a:rPr lang="en-US" dirty="0"/>
              <a:t> (cont.)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643" y="2850426"/>
            <a:ext cx="6756881" cy="386533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863458" y="2850426"/>
            <a:ext cx="0" cy="838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30647" y="2497398"/>
            <a:ext cx="227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 Axis of </a:t>
            </a:r>
            <a:r>
              <a:rPr lang="en-US" sz="1400" dirty="0" err="1"/>
              <a:t>Accel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60836" y="5393739"/>
            <a:ext cx="1640928" cy="3356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28464" y="5760884"/>
            <a:ext cx="227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 Axis of </a:t>
            </a:r>
            <a:r>
              <a:rPr lang="en-US" sz="1400" dirty="0" err="1"/>
              <a:t>Accel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863458" y="5696492"/>
            <a:ext cx="0" cy="3721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30647" y="6032030"/>
            <a:ext cx="227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 Axis of </a:t>
            </a:r>
            <a:r>
              <a:rPr lang="en-US" sz="1400" dirty="0" err="1"/>
              <a:t>Accel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570436" y="4444395"/>
            <a:ext cx="1031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Force (</a:t>
            </a:r>
            <a:r>
              <a:rPr lang="en-US" dirty="0" err="1"/>
              <a:t>Gs</a:t>
            </a:r>
            <a:r>
              <a:rPr lang="en-US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01586" y="6586796"/>
            <a:ext cx="1331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89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4x3.potx [Read-Only]" id="{1C701503-D68C-4995-B29E-3DA82FCF1AE1}" vid="{041071AF-81C5-4BC9-93E8-0EBAB6EF7D37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4x3.potx [Read-Only]" id="{1C701503-D68C-4995-B29E-3DA82FCF1AE1}" vid="{9821BDD9-FCB9-44B1-8464-78727017907A}"/>
    </a:ext>
  </a:extLst>
</a:theme>
</file>

<file path=ppt/theme/theme3.xml><?xml version="1.0" encoding="utf-8"?>
<a:theme xmlns:a="http://schemas.openxmlformats.org/drawingml/2006/main" name="Content Slides - Orang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4x3.potx [Read-Only]" id="{1C701503-D68C-4995-B29E-3DA82FCF1AE1}" vid="{689E164A-0053-445C-B0AB-B9D2A304A7A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2016 4x3</Template>
  <TotalTime>607</TotalTime>
  <Words>585</Words>
  <Application>Microsoft Macintosh PowerPoint</Application>
  <PresentationFormat>Custom</PresentationFormat>
  <Paragraphs>119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 Narrow</vt:lpstr>
      <vt:lpstr>Calibri</vt:lpstr>
      <vt:lpstr>Cambria Math</vt:lpstr>
      <vt:lpstr>OfficinaSansITCStd Book</vt:lpstr>
      <vt:lpstr>Wingdings</vt:lpstr>
      <vt:lpstr>Arial</vt:lpstr>
      <vt:lpstr>Cover Slide</vt:lpstr>
      <vt:lpstr>Content Slides - Blue Text</vt:lpstr>
      <vt:lpstr>Content Slides - Orange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Meyer, Philip Michael</dc:creator>
  <cp:lastModifiedBy>Mary Louise Hebard</cp:lastModifiedBy>
  <cp:revision>66</cp:revision>
  <dcterms:created xsi:type="dcterms:W3CDTF">2017-05-01T22:33:54Z</dcterms:created>
  <dcterms:modified xsi:type="dcterms:W3CDTF">2017-05-03T18:35:41Z</dcterms:modified>
</cp:coreProperties>
</file>