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Lato"/>
      <p:regular r:id="rId34"/>
      <p:bold r:id="rId35"/>
      <p:italic r:id="rId36"/>
      <p:boldItalic r:id="rId37"/>
    </p:embeddedFont>
    <p:embeddedFont>
      <p:font typeface="Lato Light"/>
      <p:regular r:id="rId38"/>
      <p:bold r:id="rId39"/>
      <p:italic r:id="rId40"/>
      <p:boldItalic r:id="rId41"/>
    </p:embeddedFont>
    <p:embeddedFont>
      <p:font typeface="Lato Black"/>
      <p:bold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DDEF793-C51C-459C-B123-C0F0E865F676}">
  <a:tblStyle styleId="{4DDEF793-C51C-459C-B123-C0F0E865F6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Light-italic.fntdata"/><Relationship Id="rId20" Type="http://schemas.openxmlformats.org/officeDocument/2006/relationships/slide" Target="slides/slide15.xml"/><Relationship Id="rId42" Type="http://schemas.openxmlformats.org/officeDocument/2006/relationships/font" Target="fonts/LatoBlack-bold.fntdata"/><Relationship Id="rId41" Type="http://schemas.openxmlformats.org/officeDocument/2006/relationships/font" Target="fonts/LatoLight-boldItalic.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LatoBlack-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LatoLight-bold.fntdata"/><Relationship Id="rId16" Type="http://schemas.openxmlformats.org/officeDocument/2006/relationships/slide" Target="slides/slide11.xml"/><Relationship Id="rId38" Type="http://schemas.openxmlformats.org/officeDocument/2006/relationships/font" Target="fonts/LatoLigh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a9d096dd7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a9d096dd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a9d096dd7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a9d096dd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a9d096dd7_1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a9d096d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a9d096dd7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a9d096dd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a9d096dd7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a9d096dd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a9d096dd7_0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a9d096dd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a9d096dd7_0_1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a9d096dd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a9d096dd7_1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a9d096dd7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a9d096dd7_1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a9d096dd7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a9d096dd7_1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a9d096dd7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Macro lens is for shortening the focus distance, and the wide angle lens is for make the field of view larger so that we can see the whole cartridge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a9d096dd7_1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a9d096dd7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specification on both sides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a9d096dd7_1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a9d096dd7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ripples and intensity is not zero at 530 nm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a9d096dd7_1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a9d096dd7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current solution is to chop the photo to only show the cartridge and then send it to doctor for analysis.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a9d096dd7_1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a9d096dd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a9d096dd7_1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a9d096dd7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Macro lens is here, the opening for clip, the battery and the PCB will be placed here, these are the opening for the switch and the charging ports of the batteries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a9d096dd7_1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a9d096dd7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Slot for cartridge, place for sponge and ptc heater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a9d096dd7_1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a9d096dd7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7a9d096dd7_1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7a9d096dd7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a9d096dd7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a9d096dd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a9d096dd7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a9d096dd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a9d096dd7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a9d096dd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a9d096dd7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a9d096dd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3164" y="1424069"/>
            <a:ext cx="9157393" cy="3719422"/>
            <a:chOff x="187960" y="1453515"/>
            <a:chExt cx="3861435" cy="1568450"/>
          </a:xfrm>
        </p:grpSpPr>
        <p:sp>
          <p:nvSpPr>
            <p:cNvPr id="11" name="Google Shape;11;p2"/>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12" name="Google Shape;12;p2"/>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13" name="Google Shape;13;p2"/>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14" name="Google Shape;14;p2"/>
          <p:cNvSpPr txBox="1"/>
          <p:nvPr>
            <p:ph type="ctrTitle"/>
          </p:nvPr>
        </p:nvSpPr>
        <p:spPr>
          <a:xfrm>
            <a:off x="1034300" y="925025"/>
            <a:ext cx="7075500" cy="1159800"/>
          </a:xfrm>
          <a:prstGeom prst="rect">
            <a:avLst/>
          </a:prstGeom>
        </p:spPr>
        <p:txBody>
          <a:bodyPr anchorCtr="0" anchor="t" bIns="0" lIns="0" spcFirstLastPara="1" rIns="0" wrap="square" tIns="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ottom waves">
  <p:cSld name="BLANK_1">
    <p:spTree>
      <p:nvGrpSpPr>
        <p:cNvPr id="80" name="Shape 80"/>
        <p:cNvGrpSpPr/>
        <p:nvPr/>
      </p:nvGrpSpPr>
      <p:grpSpPr>
        <a:xfrm>
          <a:off x="0" y="0"/>
          <a:ext cx="0" cy="0"/>
          <a:chOff x="0" y="0"/>
          <a:chExt cx="0" cy="0"/>
        </a:xfrm>
      </p:grpSpPr>
      <p:grpSp>
        <p:nvGrpSpPr>
          <p:cNvPr id="81" name="Google Shape;81;p11"/>
          <p:cNvGrpSpPr/>
          <p:nvPr/>
        </p:nvGrpSpPr>
        <p:grpSpPr>
          <a:xfrm>
            <a:off x="-13177" y="3583361"/>
            <a:ext cx="9157393" cy="1560137"/>
            <a:chOff x="187960" y="1453515"/>
            <a:chExt cx="3861435" cy="1568450"/>
          </a:xfrm>
        </p:grpSpPr>
        <p:sp>
          <p:nvSpPr>
            <p:cNvPr id="82" name="Google Shape;82;p11"/>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83" name="Google Shape;83;p11"/>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84" name="Google Shape;84;p11"/>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85" name="Google Shape;85;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5" name="Shape 15"/>
        <p:cNvGrpSpPr/>
        <p:nvPr/>
      </p:nvGrpSpPr>
      <p:grpSpPr>
        <a:xfrm>
          <a:off x="0" y="0"/>
          <a:ext cx="0" cy="0"/>
          <a:chOff x="0" y="0"/>
          <a:chExt cx="0" cy="0"/>
        </a:xfrm>
      </p:grpSpPr>
      <p:sp>
        <p:nvSpPr>
          <p:cNvPr id="16" name="Google Shape;16;p3"/>
          <p:cNvSpPr/>
          <p:nvPr/>
        </p:nvSpPr>
        <p:spPr>
          <a:xfrm>
            <a:off x="14" y="2917253"/>
            <a:ext cx="9140444" cy="2224977"/>
          </a:xfrm>
          <a:custGeom>
            <a:rect b="b" l="l" r="r" t="t"/>
            <a:pathLst>
              <a:path extrusionOk="0" h="939800" w="386080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3"/>
          <p:cNvSpPr/>
          <p:nvPr/>
        </p:nvSpPr>
        <p:spPr>
          <a:xfrm>
            <a:off x="14" y="1926312"/>
            <a:ext cx="9140444" cy="3217196"/>
          </a:xfrm>
          <a:custGeom>
            <a:rect b="b" l="l" r="r" t="t"/>
            <a:pathLst>
              <a:path extrusionOk="0" h="1358900" w="386080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1764"/>
                  <a:alpha val="20000"/>
                </a:srgbClr>
              </a:gs>
              <a:gs pos="100000">
                <a:srgbClr val="FF6A00">
                  <a:alpha val="71764"/>
                  <a:alpha val="20000"/>
                </a:srgbClr>
              </a:gs>
            </a:gsLst>
            <a:lin ang="108014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3"/>
          <p:cNvSpPr/>
          <p:nvPr/>
        </p:nvSpPr>
        <p:spPr>
          <a:xfrm>
            <a:off x="1518" y="3413475"/>
            <a:ext cx="9140444" cy="1728867"/>
          </a:xfrm>
          <a:custGeom>
            <a:rect b="b" l="l" r="r" t="t"/>
            <a:pathLst>
              <a:path extrusionOk="0" h="730250" w="386080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3"/>
          <p:cNvSpPr txBox="1"/>
          <p:nvPr>
            <p:ph type="ctrTitle"/>
          </p:nvPr>
        </p:nvSpPr>
        <p:spPr>
          <a:xfrm>
            <a:off x="1034300" y="1583350"/>
            <a:ext cx="63429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 name="Google Shape;20;p3"/>
          <p:cNvSpPr txBox="1"/>
          <p:nvPr>
            <p:ph idx="1" type="subTitle"/>
          </p:nvPr>
        </p:nvSpPr>
        <p:spPr>
          <a:xfrm>
            <a:off x="1034300" y="2840052"/>
            <a:ext cx="6342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1" name="Shape 21"/>
        <p:cNvGrpSpPr/>
        <p:nvPr/>
      </p:nvGrpSpPr>
      <p:grpSpPr>
        <a:xfrm>
          <a:off x="0" y="0"/>
          <a:ext cx="0" cy="0"/>
          <a:chOff x="0" y="0"/>
          <a:chExt cx="0" cy="0"/>
        </a:xfrm>
      </p:grpSpPr>
      <p:grpSp>
        <p:nvGrpSpPr>
          <p:cNvPr id="22" name="Google Shape;22;p4"/>
          <p:cNvGrpSpPr/>
          <p:nvPr/>
        </p:nvGrpSpPr>
        <p:grpSpPr>
          <a:xfrm flipH="1" rot="-5400000">
            <a:off x="5520163" y="1530301"/>
            <a:ext cx="5154243" cy="2093410"/>
            <a:chOff x="187960" y="1453515"/>
            <a:chExt cx="3861435" cy="1568450"/>
          </a:xfrm>
        </p:grpSpPr>
        <p:sp>
          <p:nvSpPr>
            <p:cNvPr id="23" name="Google Shape;23;p4"/>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24" name="Google Shape;24;p4"/>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25" name="Google Shape;25;p4"/>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26" name="Google Shape;26;p4"/>
          <p:cNvSpPr txBox="1"/>
          <p:nvPr>
            <p:ph idx="1" type="body"/>
          </p:nvPr>
        </p:nvSpPr>
        <p:spPr>
          <a:xfrm>
            <a:off x="2038025" y="1476000"/>
            <a:ext cx="5067900" cy="3045000"/>
          </a:xfrm>
          <a:prstGeom prst="rect">
            <a:avLst/>
          </a:prstGeom>
        </p:spPr>
        <p:txBody>
          <a:bodyPr anchorCtr="0" anchor="t" bIns="0" lIns="0" spcFirstLastPara="1" rIns="0" wrap="square" tIns="0">
            <a:noAutofit/>
          </a:bodyPr>
          <a:lstStyle>
            <a:lvl1pPr indent="-431800" lvl="0" marL="457200" rtl="0" algn="ctr">
              <a:spcBef>
                <a:spcPts val="600"/>
              </a:spcBef>
              <a:spcAft>
                <a:spcPts val="0"/>
              </a:spcAft>
              <a:buSzPts val="3200"/>
              <a:buChar char="◦"/>
              <a:defRPr i="1" sz="3200"/>
            </a:lvl1pPr>
            <a:lvl2pPr indent="-431800" lvl="1" marL="914400" rtl="0" algn="ctr">
              <a:spcBef>
                <a:spcPts val="0"/>
              </a:spcBef>
              <a:spcAft>
                <a:spcPts val="0"/>
              </a:spcAft>
              <a:buSzPts val="3200"/>
              <a:buChar char="◦"/>
              <a:defRPr i="1" sz="3200"/>
            </a:lvl2pPr>
            <a:lvl3pPr indent="-431800" lvl="2" marL="1371600" rtl="0" algn="ctr">
              <a:spcBef>
                <a:spcPts val="0"/>
              </a:spcBef>
              <a:spcAft>
                <a:spcPts val="0"/>
              </a:spcAft>
              <a:buSzPts val="3200"/>
              <a:buChar char="◦"/>
              <a:defRPr i="1" sz="3200"/>
            </a:lvl3pPr>
            <a:lvl4pPr indent="-431800" lvl="3" marL="1828800" rtl="0" algn="ctr">
              <a:spcBef>
                <a:spcPts val="0"/>
              </a:spcBef>
              <a:spcAft>
                <a:spcPts val="0"/>
              </a:spcAft>
              <a:buSzPts val="3200"/>
              <a:buChar char="◦"/>
              <a:defRPr i="1" sz="3200"/>
            </a:lvl4pPr>
            <a:lvl5pPr indent="-431800" lvl="4" marL="2286000" rtl="0" algn="ctr">
              <a:spcBef>
                <a:spcPts val="0"/>
              </a:spcBef>
              <a:spcAft>
                <a:spcPts val="0"/>
              </a:spcAft>
              <a:buSzPts val="3200"/>
              <a:buChar char="◦"/>
              <a:defRPr i="1" sz="3200"/>
            </a:lvl5pPr>
            <a:lvl6pPr indent="-431800" lvl="5" marL="2743200" rtl="0" algn="ctr">
              <a:spcBef>
                <a:spcPts val="0"/>
              </a:spcBef>
              <a:spcAft>
                <a:spcPts val="0"/>
              </a:spcAft>
              <a:buSzPts val="3200"/>
              <a:buChar char="◦"/>
              <a:defRPr i="1" sz="3200"/>
            </a:lvl6pPr>
            <a:lvl7pPr indent="-431800" lvl="6" marL="3200400" rtl="0" algn="ctr">
              <a:spcBef>
                <a:spcPts val="0"/>
              </a:spcBef>
              <a:spcAft>
                <a:spcPts val="0"/>
              </a:spcAft>
              <a:buSzPts val="3200"/>
              <a:buChar char="◦"/>
              <a:defRPr i="1" sz="3200"/>
            </a:lvl7pPr>
            <a:lvl8pPr indent="-431800" lvl="7" marL="3657600" rtl="0" algn="ctr">
              <a:spcBef>
                <a:spcPts val="0"/>
              </a:spcBef>
              <a:spcAft>
                <a:spcPts val="0"/>
              </a:spcAft>
              <a:buSzPts val="3200"/>
              <a:buChar char="◦"/>
              <a:defRPr i="1" sz="3200"/>
            </a:lvl8pPr>
            <a:lvl9pPr indent="-431800" lvl="8" marL="4114800" rtl="0" algn="ctr">
              <a:spcBef>
                <a:spcPts val="0"/>
              </a:spcBef>
              <a:spcAft>
                <a:spcPts val="0"/>
              </a:spcAft>
              <a:buSzPts val="3200"/>
              <a:buChar char="◦"/>
              <a:defRPr i="1" sz="3200"/>
            </a:lvl9pPr>
          </a:lstStyle>
          <a:p/>
        </p:txBody>
      </p:sp>
      <p:sp>
        <p:nvSpPr>
          <p:cNvPr id="27" name="Google Shape;27;p4"/>
          <p:cNvSpPr txBox="1"/>
          <p:nvPr/>
        </p:nvSpPr>
        <p:spPr>
          <a:xfrm>
            <a:off x="3593400" y="5527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accent5"/>
                </a:solidFill>
                <a:latin typeface="Lato"/>
                <a:ea typeface="Lato"/>
                <a:cs typeface="Lato"/>
                <a:sym typeface="Lato"/>
              </a:rPr>
              <a:t>“</a:t>
            </a:r>
            <a:endParaRPr b="1" sz="9600">
              <a:solidFill>
                <a:schemeClr val="accent5"/>
              </a:solidFill>
              <a:latin typeface="Lato"/>
              <a:ea typeface="Lato"/>
              <a:cs typeface="Lato"/>
              <a:sym typeface="Lato"/>
            </a:endParaRPr>
          </a:p>
        </p:txBody>
      </p:sp>
      <p:sp>
        <p:nvSpPr>
          <p:cNvPr id="28" name="Google Shape;28;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29" name="Google Shape;29;p4"/>
          <p:cNvGrpSpPr/>
          <p:nvPr/>
        </p:nvGrpSpPr>
        <p:grpSpPr>
          <a:xfrm flipH="1" rot="5400000">
            <a:off x="-1530412" y="1530301"/>
            <a:ext cx="5154243" cy="2093410"/>
            <a:chOff x="187960" y="1453515"/>
            <a:chExt cx="3861435" cy="1568450"/>
          </a:xfrm>
        </p:grpSpPr>
        <p:sp>
          <p:nvSpPr>
            <p:cNvPr id="30" name="Google Shape;30;p4"/>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1" name="Google Shape;31;p4"/>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2" name="Google Shape;32;p4"/>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3" name="Shape 33"/>
        <p:cNvGrpSpPr/>
        <p:nvPr/>
      </p:nvGrpSpPr>
      <p:grpSpPr>
        <a:xfrm>
          <a:off x="0" y="0"/>
          <a:ext cx="0" cy="0"/>
          <a:chOff x="0" y="0"/>
          <a:chExt cx="0" cy="0"/>
        </a:xfrm>
      </p:grpSpPr>
      <p:grpSp>
        <p:nvGrpSpPr>
          <p:cNvPr id="34" name="Google Shape;34;p5"/>
          <p:cNvGrpSpPr/>
          <p:nvPr/>
        </p:nvGrpSpPr>
        <p:grpSpPr>
          <a:xfrm flipH="1" rot="-5400000">
            <a:off x="5520163" y="1530301"/>
            <a:ext cx="5154243" cy="2093410"/>
            <a:chOff x="187960" y="1453515"/>
            <a:chExt cx="3861435" cy="1568450"/>
          </a:xfrm>
        </p:grpSpPr>
        <p:sp>
          <p:nvSpPr>
            <p:cNvPr id="35" name="Google Shape;35;p5"/>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6" name="Google Shape;36;p5"/>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7" name="Google Shape;37;p5"/>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38" name="Google Shape;38;p5"/>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 name="Google Shape;39;p5"/>
          <p:cNvSpPr txBox="1"/>
          <p:nvPr>
            <p:ph idx="1" type="body"/>
          </p:nvPr>
        </p:nvSpPr>
        <p:spPr>
          <a:xfrm>
            <a:off x="737850" y="1475700"/>
            <a:ext cx="6034500" cy="30432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0" name="Google Shape;40;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1" name="Shape 41"/>
        <p:cNvGrpSpPr/>
        <p:nvPr/>
      </p:nvGrpSpPr>
      <p:grpSpPr>
        <a:xfrm>
          <a:off x="0" y="0"/>
          <a:ext cx="0" cy="0"/>
          <a:chOff x="0" y="0"/>
          <a:chExt cx="0" cy="0"/>
        </a:xfrm>
      </p:grpSpPr>
      <p:grpSp>
        <p:nvGrpSpPr>
          <p:cNvPr id="42" name="Google Shape;42;p6"/>
          <p:cNvGrpSpPr/>
          <p:nvPr/>
        </p:nvGrpSpPr>
        <p:grpSpPr>
          <a:xfrm flipH="1" rot="-5400000">
            <a:off x="5520163" y="1530301"/>
            <a:ext cx="5154243" cy="2093410"/>
            <a:chOff x="187960" y="1453515"/>
            <a:chExt cx="3861435" cy="1568450"/>
          </a:xfrm>
        </p:grpSpPr>
        <p:sp>
          <p:nvSpPr>
            <p:cNvPr id="43" name="Google Shape;43;p6"/>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44" name="Google Shape;44;p6"/>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45" name="Google Shape;45;p6"/>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46" name="Google Shape;46;p6"/>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7" name="Google Shape;47;p6"/>
          <p:cNvSpPr txBox="1"/>
          <p:nvPr>
            <p:ph idx="1" type="body"/>
          </p:nvPr>
        </p:nvSpPr>
        <p:spPr>
          <a:xfrm>
            <a:off x="737850"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48" name="Google Shape;48;p6"/>
          <p:cNvSpPr txBox="1"/>
          <p:nvPr>
            <p:ph idx="2" type="body"/>
          </p:nvPr>
        </p:nvSpPr>
        <p:spPr>
          <a:xfrm>
            <a:off x="3955979"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49" name="Google Shape;49;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50" name="Shape 50"/>
        <p:cNvGrpSpPr/>
        <p:nvPr/>
      </p:nvGrpSpPr>
      <p:grpSpPr>
        <a:xfrm>
          <a:off x="0" y="0"/>
          <a:ext cx="0" cy="0"/>
          <a:chOff x="0" y="0"/>
          <a:chExt cx="0" cy="0"/>
        </a:xfrm>
      </p:grpSpPr>
      <p:grpSp>
        <p:nvGrpSpPr>
          <p:cNvPr id="51" name="Google Shape;51;p7"/>
          <p:cNvGrpSpPr/>
          <p:nvPr/>
        </p:nvGrpSpPr>
        <p:grpSpPr>
          <a:xfrm flipH="1" rot="-5400000">
            <a:off x="5520163" y="1530301"/>
            <a:ext cx="5154243" cy="2093410"/>
            <a:chOff x="187960" y="1453515"/>
            <a:chExt cx="3861435" cy="1568450"/>
          </a:xfrm>
        </p:grpSpPr>
        <p:sp>
          <p:nvSpPr>
            <p:cNvPr id="52" name="Google Shape;52;p7"/>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53" name="Google Shape;53;p7"/>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54" name="Google Shape;54;p7"/>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55" name="Google Shape;55;p7"/>
          <p:cNvSpPr txBox="1"/>
          <p:nvPr>
            <p:ph type="title"/>
          </p:nvPr>
        </p:nvSpPr>
        <p:spPr>
          <a:xfrm>
            <a:off x="737850" y="517525"/>
            <a:ext cx="62841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p7"/>
          <p:cNvSpPr txBox="1"/>
          <p:nvPr>
            <p:ph idx="1" type="body"/>
          </p:nvPr>
        </p:nvSpPr>
        <p:spPr>
          <a:xfrm>
            <a:off x="737850"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7" name="Google Shape;57;p7"/>
          <p:cNvSpPr txBox="1"/>
          <p:nvPr>
            <p:ph idx="2" type="body"/>
          </p:nvPr>
        </p:nvSpPr>
        <p:spPr>
          <a:xfrm>
            <a:off x="2928612"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8" name="Google Shape;58;p7"/>
          <p:cNvSpPr txBox="1"/>
          <p:nvPr>
            <p:ph idx="3" type="body"/>
          </p:nvPr>
        </p:nvSpPr>
        <p:spPr>
          <a:xfrm>
            <a:off x="5119374"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9" name="Google Shape;59;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grpSp>
        <p:nvGrpSpPr>
          <p:cNvPr id="61" name="Google Shape;61;p8"/>
          <p:cNvGrpSpPr/>
          <p:nvPr/>
        </p:nvGrpSpPr>
        <p:grpSpPr>
          <a:xfrm flipH="1" rot="-5400000">
            <a:off x="5520163" y="1530301"/>
            <a:ext cx="5154243" cy="2093410"/>
            <a:chOff x="187960" y="1453515"/>
            <a:chExt cx="3861435" cy="1568450"/>
          </a:xfrm>
        </p:grpSpPr>
        <p:sp>
          <p:nvSpPr>
            <p:cNvPr id="62" name="Google Shape;62;p8"/>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63" name="Google Shape;63;p8"/>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64" name="Google Shape;64;p8"/>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65" name="Google Shape;65;p8"/>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7" name="Shape 67"/>
        <p:cNvGrpSpPr/>
        <p:nvPr/>
      </p:nvGrpSpPr>
      <p:grpSpPr>
        <a:xfrm>
          <a:off x="0" y="0"/>
          <a:ext cx="0" cy="0"/>
          <a:chOff x="0" y="0"/>
          <a:chExt cx="0" cy="0"/>
        </a:xfrm>
      </p:grpSpPr>
      <p:grpSp>
        <p:nvGrpSpPr>
          <p:cNvPr id="68" name="Google Shape;68;p9"/>
          <p:cNvGrpSpPr/>
          <p:nvPr/>
        </p:nvGrpSpPr>
        <p:grpSpPr>
          <a:xfrm flipH="1" rot="-5400000">
            <a:off x="5520163" y="1530301"/>
            <a:ext cx="5154243" cy="2093410"/>
            <a:chOff x="187960" y="1453515"/>
            <a:chExt cx="3861435" cy="1568450"/>
          </a:xfrm>
        </p:grpSpPr>
        <p:sp>
          <p:nvSpPr>
            <p:cNvPr id="69" name="Google Shape;69;p9"/>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0" name="Google Shape;70;p9"/>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1" name="Google Shape;71;p9"/>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72" name="Google Shape;72;p9"/>
          <p:cNvSpPr txBox="1"/>
          <p:nvPr>
            <p:ph idx="1" type="body"/>
          </p:nvPr>
        </p:nvSpPr>
        <p:spPr>
          <a:xfrm>
            <a:off x="737850" y="4406300"/>
            <a:ext cx="62364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Clr>
                <a:schemeClr val="accent5"/>
              </a:buClr>
              <a:buSzPts val="1800"/>
              <a:buNone/>
              <a:defRPr sz="1800">
                <a:solidFill>
                  <a:schemeClr val="accent5"/>
                </a:solidFill>
              </a:defRPr>
            </a:lvl1pPr>
          </a:lstStyle>
          <a:p/>
        </p:txBody>
      </p:sp>
      <p:sp>
        <p:nvSpPr>
          <p:cNvPr id="73" name="Google Shape;73;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grpSp>
        <p:nvGrpSpPr>
          <p:cNvPr id="75" name="Google Shape;75;p10"/>
          <p:cNvGrpSpPr/>
          <p:nvPr/>
        </p:nvGrpSpPr>
        <p:grpSpPr>
          <a:xfrm flipH="1" rot="-5400000">
            <a:off x="5520163" y="1530301"/>
            <a:ext cx="5154243" cy="2093410"/>
            <a:chOff x="187960" y="1453515"/>
            <a:chExt cx="3861435" cy="1568450"/>
          </a:xfrm>
        </p:grpSpPr>
        <p:sp>
          <p:nvSpPr>
            <p:cNvPr id="76" name="Google Shape;76;p10"/>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7" name="Google Shape;77;p10"/>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8" name="Google Shape;78;p10"/>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79" name="Google Shape;79;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p:txBody>
      </p:sp>
      <p:sp>
        <p:nvSpPr>
          <p:cNvPr id="7" name="Google Shape;7;p1"/>
          <p:cNvSpPr txBox="1"/>
          <p:nvPr>
            <p:ph idx="1" type="body"/>
          </p:nvPr>
        </p:nvSpPr>
        <p:spPr>
          <a:xfrm>
            <a:off x="737850" y="1475700"/>
            <a:ext cx="6034500" cy="3043200"/>
          </a:xfrm>
          <a:prstGeom prst="rect">
            <a:avLst/>
          </a:prstGeom>
          <a:noFill/>
          <a:ln>
            <a:noFill/>
          </a:ln>
        </p:spPr>
        <p:txBody>
          <a:bodyPr anchorCtr="0" anchor="t" bIns="0" lIns="0" spcFirstLastPara="1" rIns="0" wrap="square" tIns="0">
            <a:noAutofit/>
          </a:bodyPr>
          <a:lstStyle>
            <a:lvl1pPr indent="-381000" lvl="0" marL="4572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indent="-381000" lvl="1" marL="914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indent="-381000" lvl="2" marL="1371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indent="-381000" lvl="3" marL="1828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indent="-381000" lvl="4" marL="2286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indent="-381000" lvl="5" marL="27432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indent="-381000" lvl="6" marL="3200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indent="-381000" lvl="7" marL="3657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indent="-381000" lvl="8" marL="4114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lt1"/>
                </a:solidFill>
                <a:latin typeface="Lato Light"/>
                <a:ea typeface="Lato Light"/>
                <a:cs typeface="Lato Light"/>
                <a:sym typeface="Lato Light"/>
              </a:defRPr>
            </a:lvl1pPr>
            <a:lvl2pPr lvl="1" rtl="0" algn="r">
              <a:buNone/>
              <a:defRPr sz="1300">
                <a:solidFill>
                  <a:schemeClr val="lt1"/>
                </a:solidFill>
                <a:latin typeface="Lato Light"/>
                <a:ea typeface="Lato Light"/>
                <a:cs typeface="Lato Light"/>
                <a:sym typeface="Lato Light"/>
              </a:defRPr>
            </a:lvl2pPr>
            <a:lvl3pPr lvl="2" rtl="0" algn="r">
              <a:buNone/>
              <a:defRPr sz="1300">
                <a:solidFill>
                  <a:schemeClr val="lt1"/>
                </a:solidFill>
                <a:latin typeface="Lato Light"/>
                <a:ea typeface="Lato Light"/>
                <a:cs typeface="Lato Light"/>
                <a:sym typeface="Lato Light"/>
              </a:defRPr>
            </a:lvl3pPr>
            <a:lvl4pPr lvl="3" rtl="0" algn="r">
              <a:buNone/>
              <a:defRPr sz="1300">
                <a:solidFill>
                  <a:schemeClr val="lt1"/>
                </a:solidFill>
                <a:latin typeface="Lato Light"/>
                <a:ea typeface="Lato Light"/>
                <a:cs typeface="Lato Light"/>
                <a:sym typeface="Lato Light"/>
              </a:defRPr>
            </a:lvl4pPr>
            <a:lvl5pPr lvl="4" rtl="0" algn="r">
              <a:buNone/>
              <a:defRPr sz="1300">
                <a:solidFill>
                  <a:schemeClr val="lt1"/>
                </a:solidFill>
                <a:latin typeface="Lato Light"/>
                <a:ea typeface="Lato Light"/>
                <a:cs typeface="Lato Light"/>
                <a:sym typeface="Lato Light"/>
              </a:defRPr>
            </a:lvl5pPr>
            <a:lvl6pPr lvl="5" rtl="0" algn="r">
              <a:buNone/>
              <a:defRPr sz="1300">
                <a:solidFill>
                  <a:schemeClr val="lt1"/>
                </a:solidFill>
                <a:latin typeface="Lato Light"/>
                <a:ea typeface="Lato Light"/>
                <a:cs typeface="Lato Light"/>
                <a:sym typeface="Lato Light"/>
              </a:defRPr>
            </a:lvl6pPr>
            <a:lvl7pPr lvl="6" rtl="0" algn="r">
              <a:buNone/>
              <a:defRPr sz="1300">
                <a:solidFill>
                  <a:schemeClr val="lt1"/>
                </a:solidFill>
                <a:latin typeface="Lato Light"/>
                <a:ea typeface="Lato Light"/>
                <a:cs typeface="Lato Light"/>
                <a:sym typeface="Lato Light"/>
              </a:defRPr>
            </a:lvl7pPr>
            <a:lvl8pPr lvl="7" rtl="0" algn="r">
              <a:buNone/>
              <a:defRPr sz="1300">
                <a:solidFill>
                  <a:schemeClr val="lt1"/>
                </a:solidFill>
                <a:latin typeface="Lato Light"/>
                <a:ea typeface="Lato Light"/>
                <a:cs typeface="Lato Light"/>
                <a:sym typeface="Lato Light"/>
              </a:defRPr>
            </a:lvl8pPr>
            <a:lvl9pPr lvl="8" rtl="0" algn="r">
              <a:buNone/>
              <a:defRPr sz="1300">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2"/>
          <p:cNvSpPr txBox="1"/>
          <p:nvPr>
            <p:ph type="ctrTitle"/>
          </p:nvPr>
        </p:nvSpPr>
        <p:spPr>
          <a:xfrm>
            <a:off x="443400" y="902850"/>
            <a:ext cx="8103000" cy="1159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4000"/>
              <a:t>PathTracker:  A Smartphone Clip-on Sensor of HIV Virus</a:t>
            </a:r>
            <a:endParaRPr sz="4000"/>
          </a:p>
        </p:txBody>
      </p:sp>
      <p:sp>
        <p:nvSpPr>
          <p:cNvPr id="91" name="Google Shape;91;p12"/>
          <p:cNvSpPr txBox="1"/>
          <p:nvPr/>
        </p:nvSpPr>
        <p:spPr>
          <a:xfrm>
            <a:off x="1285275" y="2715825"/>
            <a:ext cx="6706500" cy="11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latin typeface="Lato"/>
                <a:ea typeface="Lato"/>
                <a:cs typeface="Lato"/>
                <a:sym typeface="Lato"/>
              </a:rPr>
              <a:t>Team 6: Qingxi Meng, Yunxiao Diao</a:t>
            </a:r>
            <a:endParaRPr b="1" sz="3100">
              <a:latin typeface="Lato"/>
              <a:ea typeface="Lato"/>
              <a:cs typeface="Lato"/>
              <a:sym typeface="Lato"/>
            </a:endParaRPr>
          </a:p>
          <a:p>
            <a:pPr indent="0" lvl="0" marL="0" rtl="0" algn="ctr">
              <a:spcBef>
                <a:spcPts val="0"/>
              </a:spcBef>
              <a:spcAft>
                <a:spcPts val="0"/>
              </a:spcAft>
              <a:buNone/>
            </a:pPr>
            <a:r>
              <a:rPr b="1" lang="en" sz="3100">
                <a:latin typeface="Lato"/>
                <a:ea typeface="Lato"/>
                <a:cs typeface="Lato"/>
                <a:sym typeface="Lato"/>
              </a:rPr>
              <a:t>ECE 445 Fall 2019</a:t>
            </a:r>
            <a:endParaRPr b="1" sz="31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322025" y="153025"/>
            <a:ext cx="7393800" cy="95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Switching</a:t>
            </a:r>
            <a:r>
              <a:rPr lang="en" sz="3600"/>
              <a:t> Regulator (</a:t>
            </a:r>
            <a:r>
              <a:rPr lang="en" sz="3600"/>
              <a:t>LMR23625</a:t>
            </a:r>
            <a:r>
              <a:rPr lang="en" sz="3600"/>
              <a:t>) </a:t>
            </a:r>
            <a:endParaRPr sz="3600"/>
          </a:p>
          <a:p>
            <a:pPr indent="0" lvl="0" marL="0" rtl="0" algn="l">
              <a:spcBef>
                <a:spcPts val="600"/>
              </a:spcBef>
              <a:spcAft>
                <a:spcPts val="0"/>
              </a:spcAft>
              <a:buNone/>
            </a:pPr>
            <a:r>
              <a:t/>
            </a:r>
            <a:endParaRPr sz="3600"/>
          </a:p>
        </p:txBody>
      </p:sp>
      <p:sp>
        <p:nvSpPr>
          <p:cNvPr id="150" name="Google Shape;150;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51" name="Google Shape;151;p21"/>
          <p:cNvPicPr preferRelativeResize="0"/>
          <p:nvPr/>
        </p:nvPicPr>
        <p:blipFill>
          <a:blip r:embed="rId3">
            <a:alphaModFix/>
          </a:blip>
          <a:stretch>
            <a:fillRect/>
          </a:stretch>
        </p:blipFill>
        <p:spPr>
          <a:xfrm>
            <a:off x="489850" y="865175"/>
            <a:ext cx="6964875" cy="405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128025" y="-58200"/>
            <a:ext cx="73974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LED</a:t>
            </a:r>
            <a:r>
              <a:rPr lang="en"/>
              <a:t> voltage:</a:t>
            </a:r>
            <a:r>
              <a:rPr lang="en" sz="4000"/>
              <a:t> </a:t>
            </a:r>
            <a:endParaRPr sz="4000"/>
          </a:p>
        </p:txBody>
      </p:sp>
      <p:sp>
        <p:nvSpPr>
          <p:cNvPr id="157" name="Google Shape;157;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58" name="Google Shape;158;p22"/>
          <p:cNvPicPr preferRelativeResize="0"/>
          <p:nvPr/>
        </p:nvPicPr>
        <p:blipFill>
          <a:blip r:embed="rId3">
            <a:alphaModFix/>
          </a:blip>
          <a:stretch>
            <a:fillRect/>
          </a:stretch>
        </p:blipFill>
        <p:spPr>
          <a:xfrm>
            <a:off x="0" y="686100"/>
            <a:ext cx="9144000" cy="4457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3"/>
          <p:cNvSpPr txBox="1"/>
          <p:nvPr>
            <p:ph type="ctrTitle"/>
          </p:nvPr>
        </p:nvSpPr>
        <p:spPr>
          <a:xfrm>
            <a:off x="625400" y="1335850"/>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solidFill>
                <a:schemeClr val="accent1"/>
              </a:solidFill>
            </a:endParaRPr>
          </a:p>
          <a:p>
            <a:pPr indent="0" lvl="0" marL="457200" rtl="0" algn="ctr">
              <a:spcBef>
                <a:spcPts val="0"/>
              </a:spcBef>
              <a:spcAft>
                <a:spcPts val="0"/>
              </a:spcAft>
              <a:buNone/>
            </a:pPr>
            <a:r>
              <a:rPr lang="en"/>
              <a:t>2.  Heating</a:t>
            </a:r>
            <a:r>
              <a:rPr lang="en"/>
              <a:t> Module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515675" y="584250"/>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Requirements</a:t>
            </a:r>
            <a:endParaRPr sz="4800"/>
          </a:p>
        </p:txBody>
      </p:sp>
      <p:sp>
        <p:nvSpPr>
          <p:cNvPr id="169" name="Google Shape;169;p24"/>
          <p:cNvSpPr txBox="1"/>
          <p:nvPr>
            <p:ph idx="1" type="body"/>
          </p:nvPr>
        </p:nvSpPr>
        <p:spPr>
          <a:xfrm>
            <a:off x="327725" y="1896950"/>
            <a:ext cx="7941900" cy="3043200"/>
          </a:xfrm>
          <a:prstGeom prst="rect">
            <a:avLst/>
          </a:prstGeom>
        </p:spPr>
        <p:txBody>
          <a:bodyPr anchorCtr="0" anchor="t" bIns="0" lIns="0" spcFirstLastPara="1" rIns="0" wrap="square" tIns="0">
            <a:noAutofit/>
          </a:bodyPr>
          <a:lstStyle/>
          <a:p>
            <a:pPr indent="-457200" lvl="0" marL="457200" rtl="0" algn="l">
              <a:lnSpc>
                <a:spcPct val="150000"/>
              </a:lnSpc>
              <a:spcBef>
                <a:spcPts val="600"/>
              </a:spcBef>
              <a:spcAft>
                <a:spcPts val="0"/>
              </a:spcAft>
              <a:buSzPts val="3600"/>
              <a:buFont typeface="Lato"/>
              <a:buChar char="●"/>
            </a:pPr>
            <a:r>
              <a:rPr b="1" lang="en" sz="3600">
                <a:latin typeface="Lato"/>
                <a:ea typeface="Lato"/>
                <a:cs typeface="Lato"/>
                <a:sym typeface="Lato"/>
              </a:rPr>
              <a:t>PTC heater remains 65°C ± 3°C for at least 30 minutes</a:t>
            </a:r>
            <a:endParaRPr b="1" sz="3600">
              <a:latin typeface="Lato"/>
              <a:ea typeface="Lato"/>
              <a:cs typeface="Lato"/>
              <a:sym typeface="Lato"/>
            </a:endParaRPr>
          </a:p>
          <a:p>
            <a:pPr indent="0" lvl="0" marL="457200" rtl="0" algn="l">
              <a:lnSpc>
                <a:spcPct val="150000"/>
              </a:lnSpc>
              <a:spcBef>
                <a:spcPts val="600"/>
              </a:spcBef>
              <a:spcAft>
                <a:spcPts val="0"/>
              </a:spcAft>
              <a:buNone/>
            </a:pPr>
            <a:r>
              <a:t/>
            </a:r>
            <a:endParaRPr b="1" sz="3000">
              <a:latin typeface="Lato"/>
              <a:ea typeface="Lato"/>
              <a:cs typeface="Lato"/>
              <a:sym typeface="Lato"/>
            </a:endParaRPr>
          </a:p>
        </p:txBody>
      </p:sp>
      <p:sp>
        <p:nvSpPr>
          <p:cNvPr id="170" name="Google Shape;170;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93100" y="-116375"/>
            <a:ext cx="73974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PTC heater Temperature VS voltage:</a:t>
            </a:r>
            <a:r>
              <a:rPr lang="en" sz="4000"/>
              <a:t> </a:t>
            </a:r>
            <a:endParaRPr sz="4000"/>
          </a:p>
        </p:txBody>
      </p:sp>
      <p:sp>
        <p:nvSpPr>
          <p:cNvPr id="176" name="Google Shape;176;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77" name="Google Shape;177;p25"/>
          <p:cNvGraphicFramePr/>
          <p:nvPr/>
        </p:nvGraphicFramePr>
        <p:xfrm>
          <a:off x="580100" y="604075"/>
          <a:ext cx="3000000" cy="3000000"/>
        </p:xfrm>
        <a:graphic>
          <a:graphicData uri="http://schemas.openxmlformats.org/drawingml/2006/table">
            <a:tbl>
              <a:tblPr>
                <a:noFill/>
                <a:tableStyleId>{4DDEF793-C51C-459C-B123-C0F0E865F676}</a:tableStyleId>
              </a:tblPr>
              <a:tblGrid>
                <a:gridCol w="3619500"/>
                <a:gridCol w="3619500"/>
              </a:tblGrid>
              <a:tr h="381000">
                <a:tc>
                  <a:txBody>
                    <a:bodyPr/>
                    <a:lstStyle/>
                    <a:p>
                      <a:pPr indent="0" lvl="0" marL="0" marR="0" rtl="0" algn="l">
                        <a:lnSpc>
                          <a:spcPct val="100000"/>
                        </a:lnSpc>
                        <a:spcBef>
                          <a:spcPts val="0"/>
                        </a:spcBef>
                        <a:spcAft>
                          <a:spcPts val="0"/>
                        </a:spcAft>
                        <a:buNone/>
                      </a:pPr>
                      <a:r>
                        <a:rPr b="1" lang="en" sz="1800"/>
                        <a:t>Voltage</a:t>
                      </a:r>
                      <a:r>
                        <a:rPr b="1" lang="en" sz="1800"/>
                        <a:t> [V]</a:t>
                      </a:r>
                      <a:endParaRPr b="1" sz="1800"/>
                    </a:p>
                  </a:txBody>
                  <a:tcPr marT="91425" marB="91425" marR="91425" marL="91425"/>
                </a:tc>
                <a:tc>
                  <a:txBody>
                    <a:bodyPr/>
                    <a:lstStyle/>
                    <a:p>
                      <a:pPr indent="0" lvl="0" marL="0" rtl="0" algn="l">
                        <a:spcBef>
                          <a:spcPts val="0"/>
                        </a:spcBef>
                        <a:spcAft>
                          <a:spcPts val="0"/>
                        </a:spcAft>
                        <a:buNone/>
                      </a:pPr>
                      <a:r>
                        <a:rPr b="1" lang="en" sz="1800"/>
                        <a:t>Temperature [</a:t>
                      </a:r>
                      <a:r>
                        <a:rPr b="1" lang="en" sz="1800"/>
                        <a:t>°C</a:t>
                      </a:r>
                      <a:r>
                        <a:rPr b="1" lang="en" sz="1800"/>
                        <a:t>]</a:t>
                      </a:r>
                      <a:endParaRPr b="1" sz="1800"/>
                    </a:p>
                  </a:txBody>
                  <a:tcPr marT="91425" marB="91425" marR="91425" marL="91425"/>
                </a:tc>
              </a:tr>
              <a:tr h="381000">
                <a:tc>
                  <a:txBody>
                    <a:bodyPr/>
                    <a:lstStyle/>
                    <a:p>
                      <a:pPr indent="0" lvl="0" marL="0" rtl="0" algn="l">
                        <a:spcBef>
                          <a:spcPts val="0"/>
                        </a:spcBef>
                        <a:spcAft>
                          <a:spcPts val="0"/>
                        </a:spcAft>
                        <a:buNone/>
                      </a:pPr>
                      <a:r>
                        <a:rPr b="1" lang="en" sz="1800"/>
                        <a:t>6</a:t>
                      </a:r>
                      <a:endParaRPr b="1" sz="1800"/>
                    </a:p>
                  </a:txBody>
                  <a:tcPr marT="91425" marB="91425" marR="91425" marL="91425"/>
                </a:tc>
                <a:tc>
                  <a:txBody>
                    <a:bodyPr/>
                    <a:lstStyle/>
                    <a:p>
                      <a:pPr indent="0" lvl="0" marL="457200" rtl="0" algn="l">
                        <a:lnSpc>
                          <a:spcPct val="150000"/>
                        </a:lnSpc>
                        <a:spcBef>
                          <a:spcPts val="600"/>
                        </a:spcBef>
                        <a:spcAft>
                          <a:spcPts val="0"/>
                        </a:spcAft>
                        <a:buNone/>
                      </a:pPr>
                      <a:r>
                        <a:rPr b="1" lang="en" sz="1800"/>
                        <a:t>60.5</a:t>
                      </a:r>
                      <a:r>
                        <a:rPr b="1" lang="en" sz="1800"/>
                        <a:t> ± 0.5</a:t>
                      </a:r>
                      <a:endParaRPr b="1" sz="1800"/>
                    </a:p>
                  </a:txBody>
                  <a:tcPr marT="91425" marB="91425" marR="91425" marL="91425"/>
                </a:tc>
              </a:tr>
              <a:tr h="381000">
                <a:tc>
                  <a:txBody>
                    <a:bodyPr/>
                    <a:lstStyle/>
                    <a:p>
                      <a:pPr indent="0" lvl="0" marL="0" rtl="0" algn="l">
                        <a:spcBef>
                          <a:spcPts val="0"/>
                        </a:spcBef>
                        <a:spcAft>
                          <a:spcPts val="0"/>
                        </a:spcAft>
                        <a:buNone/>
                      </a:pPr>
                      <a:r>
                        <a:rPr b="1" lang="en" sz="1800"/>
                        <a:t>7</a:t>
                      </a:r>
                      <a:endParaRPr b="1" sz="1800"/>
                    </a:p>
                  </a:txBody>
                  <a:tcPr marT="91425" marB="91425" marR="91425" marL="91425"/>
                </a:tc>
                <a:tc>
                  <a:txBody>
                    <a:bodyPr/>
                    <a:lstStyle/>
                    <a:p>
                      <a:pPr indent="0" lvl="0" marL="457200" rtl="0" algn="l">
                        <a:lnSpc>
                          <a:spcPct val="150000"/>
                        </a:lnSpc>
                        <a:spcBef>
                          <a:spcPts val="600"/>
                        </a:spcBef>
                        <a:spcAft>
                          <a:spcPts val="0"/>
                        </a:spcAft>
                        <a:buNone/>
                      </a:pPr>
                      <a:r>
                        <a:rPr b="1" lang="en" sz="1800"/>
                        <a:t>63.5</a:t>
                      </a:r>
                      <a:r>
                        <a:rPr b="1" lang="en" sz="1800"/>
                        <a:t> ± 0.5</a:t>
                      </a:r>
                      <a:endParaRPr b="1" sz="1800"/>
                    </a:p>
                  </a:txBody>
                  <a:tcPr marT="91425" marB="91425" marR="91425" marL="91425"/>
                </a:tc>
              </a:tr>
              <a:tr h="381000">
                <a:tc>
                  <a:txBody>
                    <a:bodyPr/>
                    <a:lstStyle/>
                    <a:p>
                      <a:pPr indent="0" lvl="0" marL="0" rtl="0" algn="l">
                        <a:spcBef>
                          <a:spcPts val="0"/>
                        </a:spcBef>
                        <a:spcAft>
                          <a:spcPts val="0"/>
                        </a:spcAft>
                        <a:buNone/>
                      </a:pPr>
                      <a:r>
                        <a:rPr b="1" lang="en" sz="1800"/>
                        <a:t>7.08</a:t>
                      </a:r>
                      <a:endParaRPr b="1" sz="1800"/>
                    </a:p>
                  </a:txBody>
                  <a:tcPr marT="91425" marB="91425" marR="91425" marL="91425"/>
                </a:tc>
                <a:tc>
                  <a:txBody>
                    <a:bodyPr/>
                    <a:lstStyle/>
                    <a:p>
                      <a:pPr indent="0" lvl="0" marL="457200" rtl="0" algn="l">
                        <a:lnSpc>
                          <a:spcPct val="150000"/>
                        </a:lnSpc>
                        <a:spcBef>
                          <a:spcPts val="600"/>
                        </a:spcBef>
                        <a:spcAft>
                          <a:spcPts val="0"/>
                        </a:spcAft>
                        <a:buNone/>
                      </a:pPr>
                      <a:r>
                        <a:rPr b="1" lang="en" sz="1800"/>
                        <a:t>64.5</a:t>
                      </a:r>
                      <a:r>
                        <a:rPr b="1" lang="en" sz="1800"/>
                        <a:t> ± 0.4</a:t>
                      </a:r>
                      <a:endParaRPr b="1" sz="1800"/>
                    </a:p>
                  </a:txBody>
                  <a:tcPr marT="91425" marB="91425" marR="91425" marL="91425"/>
                </a:tc>
              </a:tr>
              <a:tr h="381000">
                <a:tc>
                  <a:txBody>
                    <a:bodyPr/>
                    <a:lstStyle/>
                    <a:p>
                      <a:pPr indent="0" lvl="0" marL="0" rtl="0" algn="l">
                        <a:spcBef>
                          <a:spcPts val="0"/>
                        </a:spcBef>
                        <a:spcAft>
                          <a:spcPts val="0"/>
                        </a:spcAft>
                        <a:buNone/>
                      </a:pPr>
                      <a:r>
                        <a:rPr b="1" lang="en" sz="1800">
                          <a:solidFill>
                            <a:srgbClr val="FF0000"/>
                          </a:solidFill>
                        </a:rPr>
                        <a:t>7.15</a:t>
                      </a:r>
                      <a:endParaRPr b="1" sz="1800">
                        <a:solidFill>
                          <a:srgbClr val="FF0000"/>
                        </a:solidFill>
                      </a:endParaRPr>
                    </a:p>
                  </a:txBody>
                  <a:tcPr marT="91425" marB="91425" marR="91425" marL="91425"/>
                </a:tc>
                <a:tc>
                  <a:txBody>
                    <a:bodyPr/>
                    <a:lstStyle/>
                    <a:p>
                      <a:pPr indent="0" lvl="0" marL="457200" rtl="0" algn="l">
                        <a:lnSpc>
                          <a:spcPct val="150000"/>
                        </a:lnSpc>
                        <a:spcBef>
                          <a:spcPts val="600"/>
                        </a:spcBef>
                        <a:spcAft>
                          <a:spcPts val="0"/>
                        </a:spcAft>
                        <a:buNone/>
                      </a:pPr>
                      <a:r>
                        <a:rPr b="1" lang="en" sz="1800">
                          <a:solidFill>
                            <a:srgbClr val="FF0000"/>
                          </a:solidFill>
                        </a:rPr>
                        <a:t>65.5</a:t>
                      </a:r>
                      <a:r>
                        <a:rPr b="1" lang="en" sz="1800">
                          <a:solidFill>
                            <a:srgbClr val="FF0000"/>
                          </a:solidFill>
                        </a:rPr>
                        <a:t> ± 0.3</a:t>
                      </a:r>
                      <a:endParaRPr b="1" sz="1800">
                        <a:solidFill>
                          <a:srgbClr val="FF0000"/>
                        </a:solidFill>
                      </a:endParaRPr>
                    </a:p>
                  </a:txBody>
                  <a:tcPr marT="91425" marB="91425" marR="91425" marL="91425"/>
                </a:tc>
              </a:tr>
              <a:tr h="381000">
                <a:tc>
                  <a:txBody>
                    <a:bodyPr/>
                    <a:lstStyle/>
                    <a:p>
                      <a:pPr indent="0" lvl="0" marL="0" rtl="0" algn="l">
                        <a:spcBef>
                          <a:spcPts val="0"/>
                        </a:spcBef>
                        <a:spcAft>
                          <a:spcPts val="0"/>
                        </a:spcAft>
                        <a:buNone/>
                      </a:pPr>
                      <a:r>
                        <a:rPr b="1" lang="en" sz="1800"/>
                        <a:t>7.22</a:t>
                      </a:r>
                      <a:endParaRPr b="1" sz="1800"/>
                    </a:p>
                  </a:txBody>
                  <a:tcPr marT="91425" marB="91425" marR="91425" marL="91425"/>
                </a:tc>
                <a:tc>
                  <a:txBody>
                    <a:bodyPr/>
                    <a:lstStyle/>
                    <a:p>
                      <a:pPr indent="0" lvl="0" marL="457200" rtl="0" algn="l">
                        <a:lnSpc>
                          <a:spcPct val="150000"/>
                        </a:lnSpc>
                        <a:spcBef>
                          <a:spcPts val="600"/>
                        </a:spcBef>
                        <a:spcAft>
                          <a:spcPts val="0"/>
                        </a:spcAft>
                        <a:buNone/>
                      </a:pPr>
                      <a:r>
                        <a:rPr b="1" lang="en" sz="1800"/>
                        <a:t>65.7</a:t>
                      </a:r>
                      <a:r>
                        <a:rPr b="1" lang="en" sz="1800"/>
                        <a:t>± 0.3</a:t>
                      </a:r>
                      <a:endParaRPr b="1" sz="1800"/>
                    </a:p>
                  </a:txBody>
                  <a:tcPr marT="91425" marB="91425" marR="91425" marL="91425"/>
                </a:tc>
              </a:tr>
              <a:tr h="381000">
                <a:tc>
                  <a:txBody>
                    <a:bodyPr/>
                    <a:lstStyle/>
                    <a:p>
                      <a:pPr indent="0" lvl="0" marL="0" rtl="0" algn="l">
                        <a:spcBef>
                          <a:spcPts val="0"/>
                        </a:spcBef>
                        <a:spcAft>
                          <a:spcPts val="0"/>
                        </a:spcAft>
                        <a:buNone/>
                      </a:pPr>
                      <a:r>
                        <a:rPr b="1" lang="en" sz="1800"/>
                        <a:t>8</a:t>
                      </a:r>
                      <a:endParaRPr b="1" sz="1800"/>
                    </a:p>
                  </a:txBody>
                  <a:tcPr marT="91425" marB="91425" marR="91425" marL="91425"/>
                </a:tc>
                <a:tc>
                  <a:txBody>
                    <a:bodyPr/>
                    <a:lstStyle/>
                    <a:p>
                      <a:pPr indent="0" lvl="0" marL="457200" rtl="0" algn="l">
                        <a:lnSpc>
                          <a:spcPct val="150000"/>
                        </a:lnSpc>
                        <a:spcBef>
                          <a:spcPts val="600"/>
                        </a:spcBef>
                        <a:spcAft>
                          <a:spcPts val="0"/>
                        </a:spcAft>
                        <a:buNone/>
                      </a:pPr>
                      <a:r>
                        <a:rPr b="1" lang="en" sz="1800"/>
                        <a:t>67.5</a:t>
                      </a:r>
                      <a:r>
                        <a:rPr b="1" lang="en" sz="1800"/>
                        <a:t> ± 0.5</a:t>
                      </a:r>
                      <a:endParaRPr b="1" sz="1800"/>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81450" y="-162925"/>
            <a:ext cx="73974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PTC heater temperature:</a:t>
            </a:r>
            <a:r>
              <a:rPr lang="en" sz="4000"/>
              <a:t> </a:t>
            </a:r>
            <a:endParaRPr sz="4000"/>
          </a:p>
        </p:txBody>
      </p:sp>
      <p:sp>
        <p:nvSpPr>
          <p:cNvPr id="183" name="Google Shape;183;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26"/>
          <p:cNvPicPr preferRelativeResize="0"/>
          <p:nvPr/>
        </p:nvPicPr>
        <p:blipFill>
          <a:blip r:embed="rId3">
            <a:alphaModFix/>
          </a:blip>
          <a:stretch>
            <a:fillRect/>
          </a:stretch>
        </p:blipFill>
        <p:spPr>
          <a:xfrm>
            <a:off x="0" y="581375"/>
            <a:ext cx="9144000" cy="4562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376025" y="107150"/>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Future work</a:t>
            </a:r>
            <a:endParaRPr sz="4800"/>
          </a:p>
        </p:txBody>
      </p:sp>
      <p:sp>
        <p:nvSpPr>
          <p:cNvPr id="190" name="Google Shape;190;p27"/>
          <p:cNvSpPr txBox="1"/>
          <p:nvPr>
            <p:ph idx="1" type="body"/>
          </p:nvPr>
        </p:nvSpPr>
        <p:spPr>
          <a:xfrm>
            <a:off x="281150" y="991100"/>
            <a:ext cx="7941900" cy="4088700"/>
          </a:xfrm>
          <a:prstGeom prst="rect">
            <a:avLst/>
          </a:prstGeom>
        </p:spPr>
        <p:txBody>
          <a:bodyPr anchorCtr="0" anchor="t" bIns="0" lIns="0" spcFirstLastPara="1" rIns="0" wrap="square" tIns="0">
            <a:noAutofit/>
          </a:bodyPr>
          <a:lstStyle/>
          <a:p>
            <a:pPr indent="-419100" lvl="0" marL="457200" rtl="0" algn="l">
              <a:lnSpc>
                <a:spcPct val="150000"/>
              </a:lnSpc>
              <a:spcBef>
                <a:spcPts val="600"/>
              </a:spcBef>
              <a:spcAft>
                <a:spcPts val="0"/>
              </a:spcAft>
              <a:buSzPts val="3000"/>
              <a:buFont typeface="Lato"/>
              <a:buChar char="●"/>
            </a:pPr>
            <a:r>
              <a:rPr b="1" lang="en" sz="3000">
                <a:latin typeface="Lato"/>
                <a:ea typeface="Lato"/>
                <a:cs typeface="Lato"/>
                <a:sym typeface="Lato"/>
              </a:rPr>
              <a:t>Change from linear regulator to switching regulator</a:t>
            </a:r>
            <a:endParaRPr b="1" sz="3000">
              <a:latin typeface="Lato"/>
              <a:ea typeface="Lato"/>
              <a:cs typeface="Lato"/>
              <a:sym typeface="Lato"/>
            </a:endParaRPr>
          </a:p>
          <a:p>
            <a:pPr indent="-419100" lvl="0" marL="457200" rtl="0" algn="l">
              <a:lnSpc>
                <a:spcPct val="150000"/>
              </a:lnSpc>
              <a:spcBef>
                <a:spcPts val="0"/>
              </a:spcBef>
              <a:spcAft>
                <a:spcPts val="0"/>
              </a:spcAft>
              <a:buSzPts val="3000"/>
              <a:buFont typeface="Lato"/>
              <a:buChar char="●"/>
            </a:pPr>
            <a:r>
              <a:rPr b="1" lang="en" sz="3000">
                <a:latin typeface="Lato"/>
                <a:ea typeface="Lato"/>
                <a:cs typeface="Lato"/>
                <a:sym typeface="Lato"/>
              </a:rPr>
              <a:t>Use thermal sensor to control the temperature</a:t>
            </a:r>
            <a:endParaRPr b="1" sz="3000">
              <a:latin typeface="Lato"/>
              <a:ea typeface="Lato"/>
              <a:cs typeface="Lato"/>
              <a:sym typeface="Lato"/>
            </a:endParaRPr>
          </a:p>
          <a:p>
            <a:pPr indent="0" lvl="0" marL="0" rtl="0" algn="l">
              <a:lnSpc>
                <a:spcPct val="150000"/>
              </a:lnSpc>
              <a:spcBef>
                <a:spcPts val="600"/>
              </a:spcBef>
              <a:spcAft>
                <a:spcPts val="0"/>
              </a:spcAft>
              <a:buNone/>
            </a:pPr>
            <a:r>
              <a:t/>
            </a:r>
            <a:endParaRPr b="1" sz="3000">
              <a:latin typeface="Lato"/>
              <a:ea typeface="Lato"/>
              <a:cs typeface="Lato"/>
              <a:sym typeface="Lato"/>
            </a:endParaRPr>
          </a:p>
          <a:p>
            <a:pPr indent="0" lvl="0" marL="457200" rtl="0" algn="l">
              <a:lnSpc>
                <a:spcPct val="150000"/>
              </a:lnSpc>
              <a:spcBef>
                <a:spcPts val="600"/>
              </a:spcBef>
              <a:spcAft>
                <a:spcPts val="0"/>
              </a:spcAft>
              <a:buNone/>
            </a:pPr>
            <a:r>
              <a:t/>
            </a:r>
            <a:endParaRPr b="1" sz="3000">
              <a:latin typeface="Lato"/>
              <a:ea typeface="Lato"/>
              <a:cs typeface="Lato"/>
              <a:sym typeface="Lato"/>
            </a:endParaRPr>
          </a:p>
        </p:txBody>
      </p:sp>
      <p:sp>
        <p:nvSpPr>
          <p:cNvPr id="191" name="Google Shape;191;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8"/>
          <p:cNvSpPr txBox="1"/>
          <p:nvPr>
            <p:ph type="ctrTitle"/>
          </p:nvPr>
        </p:nvSpPr>
        <p:spPr>
          <a:xfrm>
            <a:off x="733000" y="1335850"/>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solidFill>
                <a:schemeClr val="accent1"/>
              </a:solidFill>
            </a:endParaRPr>
          </a:p>
          <a:p>
            <a:pPr indent="0" lvl="0" marL="457200" rtl="0" algn="ctr">
              <a:spcBef>
                <a:spcPts val="0"/>
              </a:spcBef>
              <a:spcAft>
                <a:spcPts val="0"/>
              </a:spcAft>
              <a:buNone/>
            </a:pPr>
            <a:r>
              <a:rPr lang="en"/>
              <a:t>3. </a:t>
            </a:r>
            <a:r>
              <a:rPr lang="en"/>
              <a:t> Optical Module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936175" y="2401175"/>
            <a:ext cx="3822000" cy="436500"/>
          </a:xfrm>
          <a:prstGeom prst="rect">
            <a:avLst/>
          </a:prstGeom>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a:t>Three parts:</a:t>
            </a:r>
            <a:endParaRPr/>
          </a:p>
        </p:txBody>
      </p:sp>
      <p:sp>
        <p:nvSpPr>
          <p:cNvPr id="202" name="Google Shape;202;p2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29"/>
          <p:cNvSpPr txBox="1"/>
          <p:nvPr>
            <p:ph idx="1" type="body"/>
          </p:nvPr>
        </p:nvSpPr>
        <p:spPr>
          <a:xfrm>
            <a:off x="1000750" y="3025200"/>
            <a:ext cx="3228000" cy="1881600"/>
          </a:xfrm>
          <a:prstGeom prst="rect">
            <a:avLst/>
          </a:prstGeom>
        </p:spPr>
        <p:txBody>
          <a:bodyPr anchorCtr="0" anchor="t" bIns="0" lIns="0" spcFirstLastPara="1" rIns="0" wrap="square" tIns="0">
            <a:noAutofit/>
          </a:bodyPr>
          <a:lstStyle/>
          <a:p>
            <a:pPr indent="-381000" lvl="0" marL="457200" rtl="0" algn="l">
              <a:lnSpc>
                <a:spcPct val="100000"/>
              </a:lnSpc>
              <a:spcBef>
                <a:spcPts val="600"/>
              </a:spcBef>
              <a:spcAft>
                <a:spcPts val="0"/>
              </a:spcAft>
              <a:buSzPts val="2400"/>
              <a:buFont typeface="Lato"/>
              <a:buChar char="◦"/>
            </a:pPr>
            <a:r>
              <a:rPr b="1" lang="en">
                <a:latin typeface="Lato"/>
                <a:ea typeface="Lato"/>
                <a:cs typeface="Lato"/>
                <a:sym typeface="Lato"/>
              </a:rPr>
              <a:t>Macro Lens Set</a:t>
            </a:r>
            <a:endParaRPr b="1">
              <a:latin typeface="Lato"/>
              <a:ea typeface="Lato"/>
              <a:cs typeface="Lato"/>
              <a:sym typeface="Lato"/>
            </a:endParaRPr>
          </a:p>
          <a:p>
            <a:pPr indent="-381000" lvl="0" marL="457200" rtl="0" algn="l">
              <a:lnSpc>
                <a:spcPct val="100000"/>
              </a:lnSpc>
              <a:spcBef>
                <a:spcPts val="0"/>
              </a:spcBef>
              <a:spcAft>
                <a:spcPts val="0"/>
              </a:spcAft>
              <a:buSzPts val="2400"/>
              <a:buFont typeface="Lato"/>
              <a:buChar char="◦"/>
            </a:pPr>
            <a:r>
              <a:rPr b="1" lang="en">
                <a:latin typeface="Lato"/>
                <a:ea typeface="Lato"/>
                <a:cs typeface="Lato"/>
                <a:sym typeface="Lato"/>
              </a:rPr>
              <a:t>Bandpass Filter</a:t>
            </a:r>
            <a:endParaRPr b="1">
              <a:latin typeface="Lato"/>
              <a:ea typeface="Lato"/>
              <a:cs typeface="Lato"/>
              <a:sym typeface="Lato"/>
            </a:endParaRPr>
          </a:p>
          <a:p>
            <a:pPr indent="-381000" lvl="0" marL="457200" rtl="0" algn="l">
              <a:lnSpc>
                <a:spcPct val="100000"/>
              </a:lnSpc>
              <a:spcBef>
                <a:spcPts val="0"/>
              </a:spcBef>
              <a:spcAft>
                <a:spcPts val="0"/>
              </a:spcAft>
              <a:buSzPts val="2400"/>
              <a:buFont typeface="Lato"/>
              <a:buChar char="◦"/>
            </a:pPr>
            <a:r>
              <a:rPr b="1" lang="en">
                <a:latin typeface="Lato"/>
                <a:ea typeface="Lato"/>
                <a:cs typeface="Lato"/>
                <a:sym typeface="Lato"/>
              </a:rPr>
              <a:t>LED Ring</a:t>
            </a:r>
            <a:endParaRPr b="1">
              <a:latin typeface="Lato"/>
              <a:ea typeface="Lato"/>
              <a:cs typeface="Lato"/>
              <a:sym typeface="Lato"/>
            </a:endParaRPr>
          </a:p>
        </p:txBody>
      </p:sp>
      <p:sp>
        <p:nvSpPr>
          <p:cNvPr id="204" name="Google Shape;204;p29"/>
          <p:cNvSpPr txBox="1"/>
          <p:nvPr/>
        </p:nvSpPr>
        <p:spPr>
          <a:xfrm>
            <a:off x="828550" y="344350"/>
            <a:ext cx="3228000" cy="5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Lato Black"/>
                <a:ea typeface="Lato Black"/>
                <a:cs typeface="Lato Black"/>
                <a:sym typeface="Lato Black"/>
              </a:rPr>
              <a:t>Requirements:</a:t>
            </a:r>
            <a:endParaRPr sz="3000">
              <a:solidFill>
                <a:schemeClr val="dk1"/>
              </a:solidFill>
              <a:latin typeface="Lato Black"/>
              <a:ea typeface="Lato Black"/>
              <a:cs typeface="Lato Black"/>
              <a:sym typeface="Lato Black"/>
            </a:endParaRPr>
          </a:p>
        </p:txBody>
      </p:sp>
      <p:sp>
        <p:nvSpPr>
          <p:cNvPr id="205" name="Google Shape;205;p29"/>
          <p:cNvSpPr txBox="1"/>
          <p:nvPr/>
        </p:nvSpPr>
        <p:spPr>
          <a:xfrm>
            <a:off x="936175" y="986900"/>
            <a:ext cx="5487900" cy="971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600"/>
              </a:spcBef>
              <a:spcAft>
                <a:spcPts val="0"/>
              </a:spcAft>
              <a:buClr>
                <a:schemeClr val="accent4"/>
              </a:buClr>
              <a:buSzPts val="2400"/>
              <a:buFont typeface="Lato"/>
              <a:buChar char="◦"/>
            </a:pPr>
            <a:r>
              <a:rPr b="1" lang="en" sz="2400">
                <a:solidFill>
                  <a:schemeClr val="dk1"/>
                </a:solidFill>
                <a:latin typeface="Lato"/>
                <a:ea typeface="Lato"/>
                <a:cs typeface="Lato"/>
                <a:sym typeface="Lato"/>
              </a:rPr>
              <a:t>Activation Wavelength: 500 nm</a:t>
            </a:r>
            <a:endParaRPr b="1" sz="2400">
              <a:solidFill>
                <a:schemeClr val="dk1"/>
              </a:solidFill>
              <a:latin typeface="Lato"/>
              <a:ea typeface="Lato"/>
              <a:cs typeface="Lato"/>
              <a:sym typeface="Lato"/>
            </a:endParaRPr>
          </a:p>
          <a:p>
            <a:pPr indent="-381000" lvl="0" marL="457200" marR="0" rtl="0" algn="l">
              <a:lnSpc>
                <a:spcPct val="100000"/>
              </a:lnSpc>
              <a:spcBef>
                <a:spcPts val="0"/>
              </a:spcBef>
              <a:spcAft>
                <a:spcPts val="0"/>
              </a:spcAft>
              <a:buClr>
                <a:schemeClr val="accent4"/>
              </a:buClr>
              <a:buSzPts val="2400"/>
              <a:buFont typeface="Lato"/>
              <a:buChar char="◦"/>
            </a:pPr>
            <a:r>
              <a:rPr b="1" lang="en" sz="2400">
                <a:solidFill>
                  <a:schemeClr val="dk1"/>
                </a:solidFill>
                <a:latin typeface="Lato"/>
                <a:ea typeface="Lato"/>
                <a:cs typeface="Lato"/>
                <a:sym typeface="Lato"/>
              </a:rPr>
              <a:t>Fluorescence Wavelength: 530 nm</a:t>
            </a:r>
            <a:r>
              <a:rPr b="1" lang="en" sz="2400">
                <a:solidFill>
                  <a:schemeClr val="dk1"/>
                </a:solidFill>
                <a:latin typeface="Lato"/>
                <a:ea typeface="Lato"/>
                <a:cs typeface="Lato"/>
                <a:sym typeface="Lato"/>
              </a:rPr>
              <a:t> </a:t>
            </a:r>
            <a:endParaRPr>
              <a:latin typeface="Lato Light"/>
              <a:ea typeface="Lato Light"/>
              <a:cs typeface="Lato Light"/>
              <a:sym typeface="La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737850" y="387375"/>
            <a:ext cx="6034500" cy="573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Macro Lens Set</a:t>
            </a:r>
            <a:endParaRPr/>
          </a:p>
        </p:txBody>
      </p:sp>
      <p:sp>
        <p:nvSpPr>
          <p:cNvPr id="211" name="Google Shape;211;p30"/>
          <p:cNvSpPr txBox="1"/>
          <p:nvPr>
            <p:ph idx="1" type="body"/>
          </p:nvPr>
        </p:nvSpPr>
        <p:spPr>
          <a:xfrm>
            <a:off x="737850" y="1142125"/>
            <a:ext cx="6034500" cy="9561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15X Macro Lens</a:t>
            </a:r>
            <a:endParaRPr/>
          </a:p>
          <a:p>
            <a:pPr indent="-381000" lvl="0" marL="457200" rtl="0" algn="l">
              <a:spcBef>
                <a:spcPts val="0"/>
              </a:spcBef>
              <a:spcAft>
                <a:spcPts val="0"/>
              </a:spcAft>
              <a:buSzPts val="2400"/>
              <a:buChar char="◦"/>
            </a:pPr>
            <a:r>
              <a:rPr lang="en"/>
              <a:t>0.45X Wide-Angle Lens</a:t>
            </a:r>
            <a:endParaRPr/>
          </a:p>
        </p:txBody>
      </p:sp>
      <p:sp>
        <p:nvSpPr>
          <p:cNvPr id="212" name="Google Shape;212;p3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30"/>
          <p:cNvPicPr preferRelativeResize="0"/>
          <p:nvPr/>
        </p:nvPicPr>
        <p:blipFill rotWithShape="1">
          <a:blip r:embed="rId3">
            <a:alphaModFix/>
          </a:blip>
          <a:srcRect b="0" l="0" r="30881" t="24964"/>
          <a:stretch/>
        </p:blipFill>
        <p:spPr>
          <a:xfrm>
            <a:off x="905625" y="2098225"/>
            <a:ext cx="3646050" cy="2746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3"/>
          <p:cNvSpPr txBox="1"/>
          <p:nvPr>
            <p:ph idx="4294967295" type="ctrTitle"/>
          </p:nvPr>
        </p:nvSpPr>
        <p:spPr>
          <a:xfrm>
            <a:off x="334425" y="225675"/>
            <a:ext cx="65937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5000">
                <a:solidFill>
                  <a:schemeClr val="accent4"/>
                </a:solidFill>
              </a:rPr>
              <a:t>Introduction</a:t>
            </a:r>
            <a:endParaRPr sz="5000">
              <a:solidFill>
                <a:schemeClr val="accent4"/>
              </a:solidFill>
            </a:endParaRPr>
          </a:p>
        </p:txBody>
      </p:sp>
      <p:sp>
        <p:nvSpPr>
          <p:cNvPr id="97" name="Google Shape;97;p13"/>
          <p:cNvSpPr txBox="1"/>
          <p:nvPr>
            <p:ph idx="4294967295" type="subTitle"/>
          </p:nvPr>
        </p:nvSpPr>
        <p:spPr>
          <a:xfrm>
            <a:off x="378875" y="1630200"/>
            <a:ext cx="8552700" cy="2529300"/>
          </a:xfrm>
          <a:prstGeom prst="rect">
            <a:avLst/>
          </a:prstGeom>
        </p:spPr>
        <p:txBody>
          <a:bodyPr anchorCtr="0" anchor="t" bIns="0" lIns="0" spcFirstLastPara="1" rIns="0" wrap="square" tIns="0">
            <a:noAutofit/>
          </a:bodyPr>
          <a:lstStyle/>
          <a:p>
            <a:pPr indent="-419100" lvl="0" marL="457200" rtl="0" algn="l">
              <a:lnSpc>
                <a:spcPct val="115000"/>
              </a:lnSpc>
              <a:spcBef>
                <a:spcPts val="600"/>
              </a:spcBef>
              <a:spcAft>
                <a:spcPts val="0"/>
              </a:spcAft>
              <a:buSzPts val="3000"/>
              <a:buFont typeface="Lato"/>
              <a:buChar char="●"/>
            </a:pPr>
            <a:r>
              <a:rPr b="1" lang="en" sz="3000">
                <a:latin typeface="Lato"/>
                <a:ea typeface="Lato"/>
                <a:cs typeface="Lato"/>
                <a:sym typeface="Lato"/>
              </a:rPr>
              <a:t>A smartphone clip-on device that enables efficient HIV sensing at the point of care</a:t>
            </a:r>
            <a:endParaRPr b="1" sz="3000">
              <a:latin typeface="Lato"/>
              <a:ea typeface="Lato"/>
              <a:cs typeface="Lato"/>
              <a:sym typeface="Lato"/>
            </a:endParaRPr>
          </a:p>
          <a:p>
            <a:pPr indent="-419100" lvl="0" marL="457200" rtl="0" algn="l">
              <a:lnSpc>
                <a:spcPct val="115000"/>
              </a:lnSpc>
              <a:spcBef>
                <a:spcPts val="0"/>
              </a:spcBef>
              <a:spcAft>
                <a:spcPts val="0"/>
              </a:spcAft>
              <a:buSzPts val="3000"/>
              <a:buFont typeface="Lato"/>
              <a:buChar char="●"/>
            </a:pPr>
            <a:r>
              <a:rPr b="1" lang="en" sz="3000">
                <a:latin typeface="Lato"/>
                <a:ea typeface="Lato"/>
                <a:cs typeface="Lato"/>
                <a:sym typeface="Lato"/>
              </a:rPr>
              <a:t>It is comprised of a macro lens, LEDs, an optical filter, a PTC heater and two rechargeable batteries </a:t>
            </a:r>
            <a:endParaRPr b="1" sz="3000">
              <a:latin typeface="Lato"/>
              <a:ea typeface="Lato"/>
              <a:cs typeface="Lato"/>
              <a:sym typeface="Lato"/>
            </a:endParaRPr>
          </a:p>
        </p:txBody>
      </p:sp>
      <p:sp>
        <p:nvSpPr>
          <p:cNvPr id="98" name="Google Shape;98;p1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737850" y="269000"/>
            <a:ext cx="5750700" cy="551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Bandpass Filter</a:t>
            </a:r>
            <a:endParaRPr/>
          </a:p>
        </p:txBody>
      </p:sp>
      <p:sp>
        <p:nvSpPr>
          <p:cNvPr id="219" name="Google Shape;219;p31"/>
          <p:cNvSpPr txBox="1"/>
          <p:nvPr>
            <p:ph idx="1" type="body"/>
          </p:nvPr>
        </p:nvSpPr>
        <p:spPr>
          <a:xfrm>
            <a:off x="737850" y="873100"/>
            <a:ext cx="6034500" cy="9993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Central Wavelength: 532</a:t>
            </a:r>
            <a:r>
              <a:rPr lang="en"/>
              <a:t> ± 2 </a:t>
            </a:r>
            <a:r>
              <a:rPr lang="en"/>
              <a:t>nm</a:t>
            </a:r>
            <a:endParaRPr/>
          </a:p>
          <a:p>
            <a:pPr indent="-381000" lvl="0" marL="457200" rtl="0" algn="l">
              <a:spcBef>
                <a:spcPts val="0"/>
              </a:spcBef>
              <a:spcAft>
                <a:spcPts val="0"/>
              </a:spcAft>
              <a:buSzPts val="2400"/>
              <a:buChar char="◦"/>
            </a:pPr>
            <a:r>
              <a:rPr lang="en"/>
              <a:t>Full Width at Half Maximum: 10</a:t>
            </a:r>
            <a:r>
              <a:rPr lang="en"/>
              <a:t> ± 2 nm</a:t>
            </a:r>
            <a:endParaRPr sz="3000"/>
          </a:p>
        </p:txBody>
      </p:sp>
      <p:sp>
        <p:nvSpPr>
          <p:cNvPr id="220" name="Google Shape;220;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21" name="Google Shape;221;p31"/>
          <p:cNvPicPr preferRelativeResize="0"/>
          <p:nvPr/>
        </p:nvPicPr>
        <p:blipFill>
          <a:blip r:embed="rId3">
            <a:alphaModFix/>
          </a:blip>
          <a:stretch>
            <a:fillRect/>
          </a:stretch>
        </p:blipFill>
        <p:spPr>
          <a:xfrm>
            <a:off x="737850" y="1872400"/>
            <a:ext cx="3986000" cy="2989500"/>
          </a:xfrm>
          <a:prstGeom prst="rect">
            <a:avLst/>
          </a:prstGeom>
          <a:noFill/>
          <a:ln>
            <a:noFill/>
          </a:ln>
        </p:spPr>
      </p:pic>
      <p:pic>
        <p:nvPicPr>
          <p:cNvPr id="222" name="Google Shape;222;p31"/>
          <p:cNvPicPr preferRelativeResize="0"/>
          <p:nvPr/>
        </p:nvPicPr>
        <p:blipFill>
          <a:blip r:embed="rId4">
            <a:alphaModFix/>
          </a:blip>
          <a:stretch>
            <a:fillRect/>
          </a:stretch>
        </p:blipFill>
        <p:spPr>
          <a:xfrm>
            <a:off x="4723850" y="1872400"/>
            <a:ext cx="3985991" cy="2989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737850" y="376625"/>
            <a:ext cx="6034500" cy="508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LED Ring</a:t>
            </a:r>
            <a:endParaRPr/>
          </a:p>
        </p:txBody>
      </p:sp>
      <p:sp>
        <p:nvSpPr>
          <p:cNvPr id="228" name="Google Shape;228;p32"/>
          <p:cNvSpPr txBox="1"/>
          <p:nvPr>
            <p:ph idx="1" type="body"/>
          </p:nvPr>
        </p:nvSpPr>
        <p:spPr>
          <a:xfrm>
            <a:off x="737850" y="980725"/>
            <a:ext cx="6034500" cy="12789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Wavelength: 470 nm, Color: Blue</a:t>
            </a:r>
            <a:endParaRPr/>
          </a:p>
          <a:p>
            <a:pPr indent="-381000" lvl="0" marL="457200" rtl="0" algn="l">
              <a:spcBef>
                <a:spcPts val="0"/>
              </a:spcBef>
              <a:spcAft>
                <a:spcPts val="0"/>
              </a:spcAft>
              <a:buSzPts val="2400"/>
              <a:buChar char="◦"/>
            </a:pPr>
            <a:r>
              <a:rPr lang="en"/>
              <a:t>View Angle: 100° </a:t>
            </a:r>
            <a:r>
              <a:rPr lang="en"/>
              <a:t>and 40° (2 axis)</a:t>
            </a:r>
            <a:endParaRPr/>
          </a:p>
          <a:p>
            <a:pPr indent="-381000" lvl="0" marL="457200" rtl="0" algn="l">
              <a:spcBef>
                <a:spcPts val="0"/>
              </a:spcBef>
              <a:spcAft>
                <a:spcPts val="0"/>
              </a:spcAft>
              <a:buSzPts val="2400"/>
              <a:buChar char="◦"/>
            </a:pPr>
            <a:r>
              <a:rPr lang="en"/>
              <a:t>Use 7 LEDs to make a ring</a:t>
            </a:r>
            <a:endParaRPr/>
          </a:p>
        </p:txBody>
      </p:sp>
      <p:sp>
        <p:nvSpPr>
          <p:cNvPr id="229" name="Google Shape;229;p3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30" name="Google Shape;230;p32"/>
          <p:cNvPicPr preferRelativeResize="0"/>
          <p:nvPr/>
        </p:nvPicPr>
        <p:blipFill>
          <a:blip r:embed="rId3">
            <a:alphaModFix/>
          </a:blip>
          <a:stretch>
            <a:fillRect/>
          </a:stretch>
        </p:blipFill>
        <p:spPr>
          <a:xfrm>
            <a:off x="644700" y="2152100"/>
            <a:ext cx="3773326" cy="2829999"/>
          </a:xfrm>
          <a:prstGeom prst="rect">
            <a:avLst/>
          </a:prstGeom>
          <a:noFill/>
          <a:ln>
            <a:noFill/>
          </a:ln>
        </p:spPr>
      </p:pic>
      <p:pic>
        <p:nvPicPr>
          <p:cNvPr id="231" name="Google Shape;231;p32"/>
          <p:cNvPicPr preferRelativeResize="0"/>
          <p:nvPr/>
        </p:nvPicPr>
        <p:blipFill>
          <a:blip r:embed="rId4">
            <a:alphaModFix/>
          </a:blip>
          <a:stretch>
            <a:fillRect/>
          </a:stretch>
        </p:blipFill>
        <p:spPr>
          <a:xfrm>
            <a:off x="4418026" y="2277563"/>
            <a:ext cx="2635575" cy="2579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737850" y="494975"/>
            <a:ext cx="4707000" cy="487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Further</a:t>
            </a:r>
            <a:r>
              <a:rPr lang="en"/>
              <a:t> Work</a:t>
            </a:r>
            <a:endParaRPr/>
          </a:p>
        </p:txBody>
      </p:sp>
      <p:sp>
        <p:nvSpPr>
          <p:cNvPr id="237" name="Google Shape;237;p33"/>
          <p:cNvSpPr txBox="1"/>
          <p:nvPr>
            <p:ph idx="1" type="body"/>
          </p:nvPr>
        </p:nvSpPr>
        <p:spPr>
          <a:xfrm>
            <a:off x="737850" y="1131375"/>
            <a:ext cx="6034500" cy="17739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Char char="◦"/>
            </a:pPr>
            <a:r>
              <a:rPr lang="en"/>
              <a:t>Could apply a shortpass filter in front of the LEDs to filter out the light of wavelength higher than 520 nm, to make the contrast ratio higher.</a:t>
            </a:r>
            <a:endParaRPr/>
          </a:p>
        </p:txBody>
      </p:sp>
      <p:sp>
        <p:nvSpPr>
          <p:cNvPr id="238" name="Google Shape;238;p3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39" name="Google Shape;239;p33"/>
          <p:cNvPicPr preferRelativeResize="0"/>
          <p:nvPr/>
        </p:nvPicPr>
        <p:blipFill>
          <a:blip r:embed="rId3">
            <a:alphaModFix/>
          </a:blip>
          <a:stretch>
            <a:fillRect/>
          </a:stretch>
        </p:blipFill>
        <p:spPr>
          <a:xfrm>
            <a:off x="3438725" y="2536675"/>
            <a:ext cx="2848524" cy="226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4"/>
          <p:cNvSpPr txBox="1"/>
          <p:nvPr>
            <p:ph type="ctrTitle"/>
          </p:nvPr>
        </p:nvSpPr>
        <p:spPr>
          <a:xfrm>
            <a:off x="474750" y="1583350"/>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solidFill>
                <a:schemeClr val="accent1"/>
              </a:solidFill>
            </a:endParaRPr>
          </a:p>
          <a:p>
            <a:pPr indent="0" lvl="0" marL="457200" rtl="0" algn="ctr">
              <a:spcBef>
                <a:spcPts val="0"/>
              </a:spcBef>
              <a:spcAft>
                <a:spcPts val="0"/>
              </a:spcAft>
              <a:buNone/>
            </a:pPr>
            <a:r>
              <a:rPr lang="en"/>
              <a:t>4.  Cradle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0" name="Google Shape;250;p35"/>
          <p:cNvPicPr preferRelativeResize="0"/>
          <p:nvPr/>
        </p:nvPicPr>
        <p:blipFill>
          <a:blip r:embed="rId3">
            <a:alphaModFix/>
          </a:blip>
          <a:stretch>
            <a:fillRect/>
          </a:stretch>
        </p:blipFill>
        <p:spPr>
          <a:xfrm>
            <a:off x="2448375" y="169374"/>
            <a:ext cx="4621224" cy="4804751"/>
          </a:xfrm>
          <a:prstGeom prst="rect">
            <a:avLst/>
          </a:prstGeom>
          <a:noFill/>
          <a:ln>
            <a:noFill/>
          </a:ln>
        </p:spPr>
      </p:pic>
      <p:sp>
        <p:nvSpPr>
          <p:cNvPr id="251" name="Google Shape;251;p35"/>
          <p:cNvSpPr txBox="1"/>
          <p:nvPr/>
        </p:nvSpPr>
        <p:spPr>
          <a:xfrm>
            <a:off x="333575" y="968450"/>
            <a:ext cx="1657200" cy="30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Lato"/>
                <a:ea typeface="Lato"/>
                <a:cs typeface="Lato"/>
                <a:sym typeface="Lato"/>
              </a:rPr>
              <a:t>Top piece of the cradle (upside down)</a:t>
            </a:r>
            <a:endParaRPr b="1" sz="300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36"/>
          <p:cNvSpPr txBox="1"/>
          <p:nvPr/>
        </p:nvSpPr>
        <p:spPr>
          <a:xfrm>
            <a:off x="225975" y="1215950"/>
            <a:ext cx="1657200" cy="214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Lato"/>
                <a:ea typeface="Lato"/>
                <a:cs typeface="Lato"/>
                <a:sym typeface="Lato"/>
              </a:rPr>
              <a:t>Bottom</a:t>
            </a:r>
            <a:r>
              <a:rPr b="1" lang="en" sz="3000">
                <a:latin typeface="Lato"/>
                <a:ea typeface="Lato"/>
                <a:cs typeface="Lato"/>
                <a:sym typeface="Lato"/>
              </a:rPr>
              <a:t> piece of the cradle</a:t>
            </a:r>
            <a:endParaRPr b="1" sz="3000">
              <a:latin typeface="Lato"/>
              <a:ea typeface="Lato"/>
              <a:cs typeface="Lato"/>
              <a:sym typeface="Lato"/>
            </a:endParaRPr>
          </a:p>
        </p:txBody>
      </p:sp>
      <p:pic>
        <p:nvPicPr>
          <p:cNvPr id="258" name="Google Shape;258;p36"/>
          <p:cNvPicPr preferRelativeResize="0"/>
          <p:nvPr/>
        </p:nvPicPr>
        <p:blipFill>
          <a:blip r:embed="rId3">
            <a:alphaModFix/>
          </a:blip>
          <a:stretch>
            <a:fillRect/>
          </a:stretch>
        </p:blipFill>
        <p:spPr>
          <a:xfrm>
            <a:off x="2035575" y="152400"/>
            <a:ext cx="6292608" cy="47401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64" name="Google Shape;264;p37"/>
          <p:cNvSpPr txBox="1"/>
          <p:nvPr/>
        </p:nvSpPr>
        <p:spPr>
          <a:xfrm>
            <a:off x="484225" y="279675"/>
            <a:ext cx="3163500" cy="6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Lato"/>
                <a:ea typeface="Lato"/>
                <a:cs typeface="Lato"/>
                <a:sym typeface="Lato"/>
              </a:rPr>
              <a:t>Finished Product</a:t>
            </a:r>
            <a:endParaRPr b="1" sz="3000">
              <a:latin typeface="Lato"/>
              <a:ea typeface="Lato"/>
              <a:cs typeface="Lato"/>
              <a:sym typeface="Lato"/>
            </a:endParaRPr>
          </a:p>
        </p:txBody>
      </p:sp>
      <p:pic>
        <p:nvPicPr>
          <p:cNvPr id="265" name="Google Shape;265;p37"/>
          <p:cNvPicPr preferRelativeResize="0"/>
          <p:nvPr/>
        </p:nvPicPr>
        <p:blipFill>
          <a:blip r:embed="rId3">
            <a:alphaModFix/>
          </a:blip>
          <a:stretch>
            <a:fillRect/>
          </a:stretch>
        </p:blipFill>
        <p:spPr>
          <a:xfrm>
            <a:off x="582800" y="882375"/>
            <a:ext cx="5275096" cy="395632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71" name="Google Shape;271;p38"/>
          <p:cNvPicPr preferRelativeResize="0"/>
          <p:nvPr/>
        </p:nvPicPr>
        <p:blipFill>
          <a:blip r:embed="rId3">
            <a:alphaModFix/>
          </a:blip>
          <a:stretch>
            <a:fillRect/>
          </a:stretch>
        </p:blipFill>
        <p:spPr>
          <a:xfrm>
            <a:off x="594825" y="484662"/>
            <a:ext cx="5565601" cy="41741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77" name="Google Shape;277;p39"/>
          <p:cNvSpPr txBox="1"/>
          <p:nvPr>
            <p:ph idx="4294967295" type="ctrTitle"/>
          </p:nvPr>
        </p:nvSpPr>
        <p:spPr>
          <a:xfrm>
            <a:off x="1141900" y="888025"/>
            <a:ext cx="65937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solidFill>
                  <a:schemeClr val="accent4"/>
                </a:solidFill>
              </a:rPr>
              <a:t>Thanks you</a:t>
            </a:r>
            <a:r>
              <a:rPr lang="en" sz="6000">
                <a:solidFill>
                  <a:schemeClr val="accent4"/>
                </a:solidFill>
              </a:rPr>
              <a:t>!</a:t>
            </a:r>
            <a:endParaRPr sz="6000">
              <a:solidFill>
                <a:schemeClr val="accent4"/>
              </a:solidFill>
            </a:endParaRPr>
          </a:p>
        </p:txBody>
      </p:sp>
      <p:sp>
        <p:nvSpPr>
          <p:cNvPr id="278" name="Google Shape;278;p39"/>
          <p:cNvSpPr txBox="1"/>
          <p:nvPr>
            <p:ph idx="4294967295" type="subTitle"/>
          </p:nvPr>
        </p:nvSpPr>
        <p:spPr>
          <a:xfrm>
            <a:off x="1141900" y="2324398"/>
            <a:ext cx="3409800" cy="97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3600">
                <a:latin typeface="Lato"/>
                <a:ea typeface="Lato"/>
                <a:cs typeface="Lato"/>
                <a:sym typeface="Lato"/>
              </a:rPr>
              <a:t>Any questions?</a:t>
            </a:r>
            <a:endParaRPr/>
          </a:p>
        </p:txBody>
      </p:sp>
      <p:sp>
        <p:nvSpPr>
          <p:cNvPr id="279" name="Google Shape;279;p39"/>
          <p:cNvSpPr/>
          <p:nvPr/>
        </p:nvSpPr>
        <p:spPr>
          <a:xfrm>
            <a:off x="5675541" y="648880"/>
            <a:ext cx="1068077" cy="971530"/>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4"/>
          <p:cNvSpPr txBox="1"/>
          <p:nvPr>
            <p:ph idx="4294967295" type="ctrTitle"/>
          </p:nvPr>
        </p:nvSpPr>
        <p:spPr>
          <a:xfrm>
            <a:off x="334425" y="225675"/>
            <a:ext cx="65937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5000">
                <a:solidFill>
                  <a:schemeClr val="accent4"/>
                </a:solidFill>
              </a:rPr>
              <a:t>Objectives</a:t>
            </a:r>
            <a:endParaRPr sz="5000">
              <a:solidFill>
                <a:schemeClr val="accent4"/>
              </a:solidFill>
            </a:endParaRPr>
          </a:p>
        </p:txBody>
      </p:sp>
      <p:sp>
        <p:nvSpPr>
          <p:cNvPr id="104" name="Google Shape;104;p14"/>
          <p:cNvSpPr txBox="1"/>
          <p:nvPr>
            <p:ph idx="4294967295" type="subTitle"/>
          </p:nvPr>
        </p:nvSpPr>
        <p:spPr>
          <a:xfrm>
            <a:off x="77600" y="1630200"/>
            <a:ext cx="8951700" cy="3225000"/>
          </a:xfrm>
          <a:prstGeom prst="rect">
            <a:avLst/>
          </a:prstGeom>
        </p:spPr>
        <p:txBody>
          <a:bodyPr anchorCtr="0" anchor="t" bIns="0" lIns="0" spcFirstLastPara="1" rIns="0" wrap="square" tIns="0">
            <a:noAutofit/>
          </a:bodyPr>
          <a:lstStyle/>
          <a:p>
            <a:pPr indent="-419100" lvl="0" marL="457200" rtl="0" algn="l">
              <a:lnSpc>
                <a:spcPct val="150000"/>
              </a:lnSpc>
              <a:spcBef>
                <a:spcPts val="600"/>
              </a:spcBef>
              <a:spcAft>
                <a:spcPts val="0"/>
              </a:spcAft>
              <a:buSzPts val="3000"/>
              <a:buFont typeface="Lato"/>
              <a:buChar char="●"/>
            </a:pPr>
            <a:r>
              <a:rPr b="1" lang="en" sz="3000">
                <a:latin typeface="Lato"/>
                <a:ea typeface="Lato"/>
                <a:cs typeface="Lato"/>
                <a:sym typeface="Lato"/>
              </a:rPr>
              <a:t>Enable the LAMP chemical reaction to occur for 30 minutes</a:t>
            </a:r>
            <a:endParaRPr b="1" sz="3000">
              <a:latin typeface="Lato"/>
              <a:ea typeface="Lato"/>
              <a:cs typeface="Lato"/>
              <a:sym typeface="Lato"/>
            </a:endParaRPr>
          </a:p>
          <a:p>
            <a:pPr indent="-419100" lvl="0" marL="457200" rtl="0" algn="l">
              <a:lnSpc>
                <a:spcPct val="150000"/>
              </a:lnSpc>
              <a:spcBef>
                <a:spcPts val="0"/>
              </a:spcBef>
              <a:spcAft>
                <a:spcPts val="0"/>
              </a:spcAft>
              <a:buSzPts val="3000"/>
              <a:buFont typeface="Lato"/>
              <a:buChar char="●"/>
            </a:pPr>
            <a:r>
              <a:rPr b="1" lang="en" sz="3000">
                <a:latin typeface="Lato"/>
                <a:ea typeface="Lato"/>
                <a:cs typeface="Lato"/>
                <a:sym typeface="Lato"/>
              </a:rPr>
              <a:t>Clear footage of fluorescent foci of the HIV viruses is captured through smartphone’s camera</a:t>
            </a:r>
            <a:endParaRPr b="1" sz="3000">
              <a:latin typeface="Lato"/>
              <a:ea typeface="Lato"/>
              <a:cs typeface="Lato"/>
              <a:sym typeface="Lato"/>
            </a:endParaRPr>
          </a:p>
        </p:txBody>
      </p:sp>
      <p:sp>
        <p:nvSpPr>
          <p:cNvPr id="105" name="Google Shape;105;p1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5"/>
          <p:cNvPicPr preferRelativeResize="0"/>
          <p:nvPr/>
        </p:nvPicPr>
        <p:blipFill>
          <a:blip r:embed="rId3">
            <a:alphaModFix/>
          </a:blip>
          <a:stretch>
            <a:fillRect/>
          </a:stretch>
        </p:blipFill>
        <p:spPr>
          <a:xfrm>
            <a:off x="447800" y="236175"/>
            <a:ext cx="6428125" cy="467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17" name="Google Shape;117;p16"/>
          <p:cNvPicPr preferRelativeResize="0"/>
          <p:nvPr/>
        </p:nvPicPr>
        <p:blipFill>
          <a:blip r:embed="rId3">
            <a:alphaModFix/>
          </a:blip>
          <a:stretch>
            <a:fillRect/>
          </a:stretch>
        </p:blipFill>
        <p:spPr>
          <a:xfrm>
            <a:off x="389125" y="152400"/>
            <a:ext cx="6451603"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type="ctrTitle"/>
          </p:nvPr>
        </p:nvSpPr>
        <p:spPr>
          <a:xfrm>
            <a:off x="582350" y="1249775"/>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solidFill>
                <a:schemeClr val="accent1"/>
              </a:solidFill>
            </a:endParaRPr>
          </a:p>
          <a:p>
            <a:pPr indent="0" lvl="0" marL="457200" rtl="0" algn="ctr">
              <a:spcBef>
                <a:spcPts val="0"/>
              </a:spcBef>
              <a:spcAft>
                <a:spcPts val="0"/>
              </a:spcAft>
              <a:buNone/>
            </a:pPr>
            <a:r>
              <a:rPr lang="en"/>
              <a:t>1.  </a:t>
            </a:r>
            <a:r>
              <a:rPr lang="en"/>
              <a:t>Power Module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515675" y="584250"/>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Requirements</a:t>
            </a:r>
            <a:endParaRPr sz="4800"/>
          </a:p>
        </p:txBody>
      </p:sp>
      <p:sp>
        <p:nvSpPr>
          <p:cNvPr id="128" name="Google Shape;128;p18"/>
          <p:cNvSpPr txBox="1"/>
          <p:nvPr>
            <p:ph idx="1" type="body"/>
          </p:nvPr>
        </p:nvSpPr>
        <p:spPr>
          <a:xfrm>
            <a:off x="327725" y="1896950"/>
            <a:ext cx="7941900" cy="3043200"/>
          </a:xfrm>
          <a:prstGeom prst="rect">
            <a:avLst/>
          </a:prstGeom>
        </p:spPr>
        <p:txBody>
          <a:bodyPr anchorCtr="0" anchor="t" bIns="0" lIns="0" spcFirstLastPara="1" rIns="0" wrap="square" tIns="0">
            <a:noAutofit/>
          </a:bodyPr>
          <a:lstStyle/>
          <a:p>
            <a:pPr indent="-419100" lvl="0" marL="457200" rtl="0" algn="l">
              <a:lnSpc>
                <a:spcPct val="150000"/>
              </a:lnSpc>
              <a:spcBef>
                <a:spcPts val="600"/>
              </a:spcBef>
              <a:spcAft>
                <a:spcPts val="0"/>
              </a:spcAft>
              <a:buSzPts val="3000"/>
              <a:buFont typeface="Lato"/>
              <a:buChar char="●"/>
            </a:pPr>
            <a:r>
              <a:rPr b="1" lang="en" sz="3000">
                <a:latin typeface="Lato"/>
                <a:ea typeface="Lato"/>
                <a:cs typeface="Lato"/>
                <a:sym typeface="Lato"/>
              </a:rPr>
              <a:t>PTC heater is provided </a:t>
            </a:r>
            <a:r>
              <a:rPr b="1" lang="en" sz="3000">
                <a:latin typeface="Lato"/>
                <a:ea typeface="Lato"/>
                <a:cs typeface="Lato"/>
                <a:sym typeface="Lato"/>
              </a:rPr>
              <a:t>with 7.15± 0.03 V</a:t>
            </a:r>
            <a:endParaRPr b="1" sz="3000">
              <a:latin typeface="Lato"/>
              <a:ea typeface="Lato"/>
              <a:cs typeface="Lato"/>
              <a:sym typeface="Lato"/>
            </a:endParaRPr>
          </a:p>
          <a:p>
            <a:pPr indent="-419100" lvl="0" marL="457200" rtl="0" algn="l">
              <a:lnSpc>
                <a:spcPct val="150000"/>
              </a:lnSpc>
              <a:spcBef>
                <a:spcPts val="0"/>
              </a:spcBef>
              <a:spcAft>
                <a:spcPts val="0"/>
              </a:spcAft>
              <a:buSzPts val="3000"/>
              <a:buFont typeface="Lato"/>
              <a:buChar char="●"/>
            </a:pPr>
            <a:r>
              <a:rPr b="1" lang="en" sz="3000">
                <a:latin typeface="Lato"/>
                <a:ea typeface="Lato"/>
                <a:cs typeface="Lato"/>
                <a:sym typeface="Lato"/>
              </a:rPr>
              <a:t>LEDs are provided with around 3.3</a:t>
            </a:r>
            <a:r>
              <a:rPr b="1" lang="en" sz="3000">
                <a:latin typeface="Lato"/>
                <a:ea typeface="Lato"/>
                <a:cs typeface="Lato"/>
                <a:sym typeface="Lato"/>
              </a:rPr>
              <a:t>± 0.3</a:t>
            </a:r>
            <a:r>
              <a:rPr b="1" lang="en" sz="3000">
                <a:latin typeface="Lato"/>
                <a:ea typeface="Lato"/>
                <a:cs typeface="Lato"/>
                <a:sym typeface="Lato"/>
              </a:rPr>
              <a:t> V</a:t>
            </a:r>
            <a:endParaRPr b="1" sz="3000">
              <a:latin typeface="Lato"/>
              <a:ea typeface="Lato"/>
              <a:cs typeface="Lato"/>
              <a:sym typeface="Lato"/>
            </a:endParaRPr>
          </a:p>
        </p:txBody>
      </p:sp>
      <p:sp>
        <p:nvSpPr>
          <p:cNvPr id="129" name="Google Shape;129;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22025" y="153025"/>
            <a:ext cx="7393800" cy="95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Linear Regulator (</a:t>
            </a:r>
            <a:r>
              <a:rPr lang="en" sz="3600"/>
              <a:t>ISL80410)</a:t>
            </a:r>
            <a:r>
              <a:rPr lang="en" sz="3600"/>
              <a:t> </a:t>
            </a:r>
            <a:endParaRPr sz="3600"/>
          </a:p>
          <a:p>
            <a:pPr indent="0" lvl="0" marL="0" rtl="0" algn="l">
              <a:spcBef>
                <a:spcPts val="600"/>
              </a:spcBef>
              <a:spcAft>
                <a:spcPts val="0"/>
              </a:spcAft>
              <a:buNone/>
            </a:pPr>
            <a:r>
              <a:rPr b="1" lang="en" sz="2400">
                <a:latin typeface="Lato"/>
                <a:ea typeface="Lato"/>
                <a:cs typeface="Lato"/>
                <a:sym typeface="Lato"/>
              </a:rPr>
              <a:t>±1% accurate voltage reference</a:t>
            </a:r>
            <a:endParaRPr b="1" sz="2400">
              <a:latin typeface="Lato"/>
              <a:ea typeface="Lato"/>
              <a:cs typeface="Lato"/>
              <a:sym typeface="Lato"/>
            </a:endParaRPr>
          </a:p>
          <a:p>
            <a:pPr indent="0" lvl="0" marL="0" rtl="0" algn="l">
              <a:spcBef>
                <a:spcPts val="600"/>
              </a:spcBef>
              <a:spcAft>
                <a:spcPts val="0"/>
              </a:spcAft>
              <a:buNone/>
            </a:pPr>
            <a:r>
              <a:t/>
            </a:r>
            <a:endParaRPr>
              <a:latin typeface="Lato Light"/>
              <a:ea typeface="Lato Light"/>
              <a:cs typeface="Lato Light"/>
              <a:sym typeface="Lato Light"/>
            </a:endParaRPr>
          </a:p>
        </p:txBody>
      </p:sp>
      <p:sp>
        <p:nvSpPr>
          <p:cNvPr id="135" name="Google Shape;135;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36" name="Google Shape;136;p19"/>
          <p:cNvPicPr preferRelativeResize="0"/>
          <p:nvPr/>
        </p:nvPicPr>
        <p:blipFill>
          <a:blip r:embed="rId3">
            <a:alphaModFix/>
          </a:blip>
          <a:stretch>
            <a:fillRect/>
          </a:stretch>
        </p:blipFill>
        <p:spPr>
          <a:xfrm>
            <a:off x="1388798" y="2011300"/>
            <a:ext cx="5407127" cy="2968625"/>
          </a:xfrm>
          <a:prstGeom prst="rect">
            <a:avLst/>
          </a:prstGeom>
          <a:noFill/>
          <a:ln>
            <a:noFill/>
          </a:ln>
        </p:spPr>
      </p:pic>
      <p:pic>
        <p:nvPicPr>
          <p:cNvPr id="137" name="Google Shape;137;p19"/>
          <p:cNvPicPr preferRelativeResize="0"/>
          <p:nvPr/>
        </p:nvPicPr>
        <p:blipFill>
          <a:blip r:embed="rId4">
            <a:alphaModFix/>
          </a:blip>
          <a:stretch>
            <a:fillRect/>
          </a:stretch>
        </p:blipFill>
        <p:spPr>
          <a:xfrm>
            <a:off x="322025" y="1228300"/>
            <a:ext cx="3387450" cy="78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93100" y="-58200"/>
            <a:ext cx="73974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PTC heater voltage:</a:t>
            </a:r>
            <a:r>
              <a:rPr lang="en" sz="4000"/>
              <a:t> </a:t>
            </a:r>
            <a:endParaRPr sz="4000"/>
          </a:p>
        </p:txBody>
      </p:sp>
      <p:sp>
        <p:nvSpPr>
          <p:cNvPr id="143" name="Google Shape;143;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44" name="Google Shape;144;p20"/>
          <p:cNvPicPr preferRelativeResize="0"/>
          <p:nvPr/>
        </p:nvPicPr>
        <p:blipFill>
          <a:blip r:embed="rId3">
            <a:alphaModFix/>
          </a:blip>
          <a:stretch>
            <a:fillRect/>
          </a:stretch>
        </p:blipFill>
        <p:spPr>
          <a:xfrm>
            <a:off x="0" y="686100"/>
            <a:ext cx="9144000" cy="4457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lvia template">
  <a:themeElements>
    <a:clrScheme name="Custom 347">
      <a:dk1>
        <a:srgbClr val="222222"/>
      </a:dk1>
      <a:lt1>
        <a:srgbClr val="FFFFFF"/>
      </a:lt1>
      <a:dk2>
        <a:srgbClr val="111111"/>
      </a:dk2>
      <a:lt2>
        <a:srgbClr val="FFFFF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