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6"/>
  </p:notesMasterIdLst>
  <p:sldIdLst>
    <p:sldId id="256" r:id="rId2"/>
    <p:sldId id="257" r:id="rId3"/>
    <p:sldId id="258" r:id="rId4"/>
    <p:sldId id="259" r:id="rId5"/>
    <p:sldId id="261" r:id="rId6"/>
    <p:sldId id="263" r:id="rId7"/>
    <p:sldId id="264" r:id="rId8"/>
    <p:sldId id="265" r:id="rId9"/>
    <p:sldId id="266" r:id="rId10"/>
    <p:sldId id="267" r:id="rId11"/>
    <p:sldId id="268" r:id="rId12"/>
    <p:sldId id="269" r:id="rId13"/>
    <p:sldId id="281" r:id="rId14"/>
    <p:sldId id="271" r:id="rId15"/>
    <p:sldId id="282" r:id="rId16"/>
    <p:sldId id="278" r:id="rId17"/>
    <p:sldId id="270" r:id="rId18"/>
    <p:sldId id="272" r:id="rId19"/>
    <p:sldId id="273" r:id="rId20"/>
    <p:sldId id="274" r:id="rId21"/>
    <p:sldId id="280" r:id="rId22"/>
    <p:sldId id="275" r:id="rId23"/>
    <p:sldId id="276" r:id="rId24"/>
    <p:sldId id="277"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421" autoAdjust="0"/>
  </p:normalViewPr>
  <p:slideViewPr>
    <p:cSldViewPr snapToGrid="0">
      <p:cViewPr varScale="1">
        <p:scale>
          <a:sx n="100" d="100"/>
          <a:sy n="100" d="100"/>
        </p:scale>
        <p:origin x="216" y="96"/>
      </p:cViewPr>
      <p:guideLst/>
    </p:cSldViewPr>
  </p:slideViewPr>
  <p:outlineViewPr>
    <p:cViewPr>
      <p:scale>
        <a:sx n="33" d="100"/>
        <a:sy n="33" d="100"/>
      </p:scale>
      <p:origin x="0" y="-1057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ario\Desktop\brightnes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Diode Current (D1) vs. Input</a:t>
            </a:r>
            <a:r>
              <a:rPr lang="en-US" baseline="0" dirty="0"/>
              <a:t> Voltage (V1)</a:t>
            </a:r>
            <a:r>
              <a:rPr lang="en-US" dirty="0"/>
              <a:t> </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I(D1)</c:v>
                </c:pt>
              </c:strCache>
            </c:strRef>
          </c:tx>
          <c:spPr>
            <a:ln w="28575" cap="rnd">
              <a:solidFill>
                <a:schemeClr val="accent1"/>
              </a:solidFill>
              <a:round/>
            </a:ln>
            <a:effectLst/>
          </c:spPr>
          <c:marker>
            <c:symbol val="none"/>
          </c:marker>
          <c:cat>
            <c:numRef>
              <c:f>Sheet1!$A$2:$A$257</c:f>
              <c:numCache>
                <c:formatCode>0.00E+00</c:formatCode>
                <c:ptCount val="256"/>
                <c:pt idx="0">
                  <c:v>0</c:v>
                </c:pt>
                <c:pt idx="1">
                  <c:v>1.137254901E-2</c:v>
                </c:pt>
                <c:pt idx="2">
                  <c:v>2.274509802E-2</c:v>
                </c:pt>
                <c:pt idx="3">
                  <c:v>3.4117647030000003E-2</c:v>
                </c:pt>
                <c:pt idx="4">
                  <c:v>4.549019604E-2</c:v>
                </c:pt>
                <c:pt idx="5">
                  <c:v>5.6862745050000003E-2</c:v>
                </c:pt>
                <c:pt idx="6">
                  <c:v>6.8235294059999896E-2</c:v>
                </c:pt>
                <c:pt idx="7">
                  <c:v>7.9607843069999906E-2</c:v>
                </c:pt>
                <c:pt idx="8">
                  <c:v>9.0980392079999903E-2</c:v>
                </c:pt>
                <c:pt idx="9">
                  <c:v>0.10235294109</c:v>
                </c:pt>
                <c:pt idx="10">
                  <c:v>0.11372549010000001</c:v>
                </c:pt>
                <c:pt idx="11">
                  <c:v>0.12509803911</c:v>
                </c:pt>
                <c:pt idx="12">
                  <c:v>0.13647058812000001</c:v>
                </c:pt>
                <c:pt idx="13">
                  <c:v>0.14784313713</c:v>
                </c:pt>
                <c:pt idx="14">
                  <c:v>0.15921568614000001</c:v>
                </c:pt>
                <c:pt idx="15">
                  <c:v>0.17058823514999999</c:v>
                </c:pt>
                <c:pt idx="16">
                  <c:v>0.18196078416</c:v>
                </c:pt>
                <c:pt idx="17">
                  <c:v>0.19333333317000001</c:v>
                </c:pt>
                <c:pt idx="18">
                  <c:v>0.20470588217999999</c:v>
                </c:pt>
                <c:pt idx="19">
                  <c:v>0.21607843119</c:v>
                </c:pt>
                <c:pt idx="20">
                  <c:v>0.22745098020000001</c:v>
                </c:pt>
                <c:pt idx="21">
                  <c:v>0.23882352921</c:v>
                </c:pt>
                <c:pt idx="22">
                  <c:v>0.25019607822000001</c:v>
                </c:pt>
                <c:pt idx="23">
                  <c:v>0.26156862723000002</c:v>
                </c:pt>
                <c:pt idx="24">
                  <c:v>0.27294117624000003</c:v>
                </c:pt>
                <c:pt idx="25">
                  <c:v>0.28431372524999998</c:v>
                </c:pt>
                <c:pt idx="26">
                  <c:v>0.29568627425999999</c:v>
                </c:pt>
                <c:pt idx="27">
                  <c:v>0.30705882327</c:v>
                </c:pt>
                <c:pt idx="28">
                  <c:v>0.31843137228000001</c:v>
                </c:pt>
                <c:pt idx="29">
                  <c:v>0.32980392129000002</c:v>
                </c:pt>
                <c:pt idx="30">
                  <c:v>0.34117647029999998</c:v>
                </c:pt>
                <c:pt idx="31">
                  <c:v>0.35254901930999999</c:v>
                </c:pt>
                <c:pt idx="32">
                  <c:v>0.36392156832</c:v>
                </c:pt>
                <c:pt idx="33">
                  <c:v>0.37529411733000001</c:v>
                </c:pt>
                <c:pt idx="34">
                  <c:v>0.38666666634000002</c:v>
                </c:pt>
                <c:pt idx="35">
                  <c:v>0.39803921534999998</c:v>
                </c:pt>
                <c:pt idx="36">
                  <c:v>0.40941176435999999</c:v>
                </c:pt>
                <c:pt idx="37">
                  <c:v>0.42078431337</c:v>
                </c:pt>
                <c:pt idx="38">
                  <c:v>0.43215686238000001</c:v>
                </c:pt>
                <c:pt idx="39">
                  <c:v>0.44352941139000002</c:v>
                </c:pt>
                <c:pt idx="40">
                  <c:v>0.45490196040000003</c:v>
                </c:pt>
                <c:pt idx="41">
                  <c:v>0.46627450940999998</c:v>
                </c:pt>
                <c:pt idx="42">
                  <c:v>0.47764705841999999</c:v>
                </c:pt>
                <c:pt idx="43">
                  <c:v>0.48901960743</c:v>
                </c:pt>
                <c:pt idx="44">
                  <c:v>0.50039215644000001</c:v>
                </c:pt>
                <c:pt idx="45">
                  <c:v>0.51176470544999997</c:v>
                </c:pt>
                <c:pt idx="46">
                  <c:v>0.52313725446000003</c:v>
                </c:pt>
                <c:pt idx="47">
                  <c:v>0.53450980346999999</c:v>
                </c:pt>
                <c:pt idx="48">
                  <c:v>0.54588235248000005</c:v>
                </c:pt>
                <c:pt idx="49">
                  <c:v>0.55725490149000001</c:v>
                </c:pt>
                <c:pt idx="50">
                  <c:v>0.56862745049999996</c:v>
                </c:pt>
                <c:pt idx="51">
                  <c:v>0.57999999950999903</c:v>
                </c:pt>
                <c:pt idx="52">
                  <c:v>0.59137254851999899</c:v>
                </c:pt>
                <c:pt idx="53">
                  <c:v>0.60274509752999905</c:v>
                </c:pt>
                <c:pt idx="54">
                  <c:v>0.61411764653999901</c:v>
                </c:pt>
                <c:pt idx="55">
                  <c:v>0.62549019554999896</c:v>
                </c:pt>
                <c:pt idx="56">
                  <c:v>0.63686274455999903</c:v>
                </c:pt>
                <c:pt idx="57">
                  <c:v>0.64823529356999898</c:v>
                </c:pt>
                <c:pt idx="58">
                  <c:v>0.65960784257999905</c:v>
                </c:pt>
                <c:pt idx="59">
                  <c:v>0.670980391589999</c:v>
                </c:pt>
                <c:pt idx="60">
                  <c:v>0.68235294059999896</c:v>
                </c:pt>
                <c:pt idx="61">
                  <c:v>0.69372548960999902</c:v>
                </c:pt>
                <c:pt idx="62">
                  <c:v>0.70509803861999898</c:v>
                </c:pt>
                <c:pt idx="63">
                  <c:v>0.71647058762999905</c:v>
                </c:pt>
                <c:pt idx="64">
                  <c:v>0.727843136639999</c:v>
                </c:pt>
                <c:pt idx="65">
                  <c:v>0.73921568564999895</c:v>
                </c:pt>
                <c:pt idx="66">
                  <c:v>0.75058823465999902</c:v>
                </c:pt>
                <c:pt idx="67">
                  <c:v>0.76196078366999898</c:v>
                </c:pt>
                <c:pt idx="68">
                  <c:v>0.77333333267999904</c:v>
                </c:pt>
                <c:pt idx="69">
                  <c:v>0.784705881689999</c:v>
                </c:pt>
                <c:pt idx="70">
                  <c:v>0.79607843069999895</c:v>
                </c:pt>
                <c:pt idx="71">
                  <c:v>0.80745097970999902</c:v>
                </c:pt>
                <c:pt idx="72">
                  <c:v>0.81882352871999897</c:v>
                </c:pt>
                <c:pt idx="73">
                  <c:v>0.83019607772999804</c:v>
                </c:pt>
                <c:pt idx="74">
                  <c:v>0.84156862673999799</c:v>
                </c:pt>
                <c:pt idx="75">
                  <c:v>0.85294117574999795</c:v>
                </c:pt>
                <c:pt idx="76">
                  <c:v>0.86431372475999801</c:v>
                </c:pt>
                <c:pt idx="77">
                  <c:v>0.87568627376999797</c:v>
                </c:pt>
                <c:pt idx="78">
                  <c:v>0.88705882277999804</c:v>
                </c:pt>
                <c:pt idx="79">
                  <c:v>0.89843137178999799</c:v>
                </c:pt>
                <c:pt idx="80">
                  <c:v>0.90980392079999794</c:v>
                </c:pt>
                <c:pt idx="81">
                  <c:v>0.92117646980999801</c:v>
                </c:pt>
                <c:pt idx="82">
                  <c:v>0.93254901881999797</c:v>
                </c:pt>
                <c:pt idx="83">
                  <c:v>0.94392156782999803</c:v>
                </c:pt>
                <c:pt idx="84">
                  <c:v>0.95529411683999799</c:v>
                </c:pt>
                <c:pt idx="85">
                  <c:v>0.96666666584999805</c:v>
                </c:pt>
                <c:pt idx="86">
                  <c:v>0.97803921485999801</c:v>
                </c:pt>
                <c:pt idx="87">
                  <c:v>0.98941176386999796</c:v>
                </c:pt>
                <c:pt idx="88">
                  <c:v>1.00078431287999</c:v>
                </c:pt>
                <c:pt idx="89">
                  <c:v>1.0121568618899901</c:v>
                </c:pt>
                <c:pt idx="90">
                  <c:v>1.0235294108999899</c:v>
                </c:pt>
                <c:pt idx="91">
                  <c:v>1.03490195990999</c:v>
                </c:pt>
                <c:pt idx="92">
                  <c:v>1.0462745089199901</c:v>
                </c:pt>
                <c:pt idx="93">
                  <c:v>1.0576470579299899</c:v>
                </c:pt>
                <c:pt idx="94">
                  <c:v>1.06901960693999</c:v>
                </c:pt>
                <c:pt idx="95">
                  <c:v>1.0803921559499901</c:v>
                </c:pt>
                <c:pt idx="96">
                  <c:v>1.0917647049599899</c:v>
                </c:pt>
                <c:pt idx="97">
                  <c:v>1.10313725396999</c:v>
                </c:pt>
                <c:pt idx="98">
                  <c:v>1.11450980297999</c:v>
                </c:pt>
                <c:pt idx="99">
                  <c:v>1.1258823519899901</c:v>
                </c:pt>
                <c:pt idx="100">
                  <c:v>1.1372549009999899</c:v>
                </c:pt>
                <c:pt idx="101">
                  <c:v>1.14862745000999</c:v>
                </c:pt>
                <c:pt idx="102">
                  <c:v>1.1599999990199901</c:v>
                </c:pt>
                <c:pt idx="103">
                  <c:v>1.1713725480299899</c:v>
                </c:pt>
                <c:pt idx="104">
                  <c:v>1.18274509703999</c:v>
                </c:pt>
                <c:pt idx="105">
                  <c:v>1.19411764604999</c:v>
                </c:pt>
                <c:pt idx="106">
                  <c:v>1.2054901950599901</c:v>
                </c:pt>
                <c:pt idx="107">
                  <c:v>1.2168627440699999</c:v>
                </c:pt>
                <c:pt idx="108">
                  <c:v>1.22823529308</c:v>
                </c:pt>
                <c:pt idx="109">
                  <c:v>1.2396078420900001</c:v>
                </c:pt>
                <c:pt idx="110">
                  <c:v>1.2509803910999999</c:v>
                </c:pt>
                <c:pt idx="111">
                  <c:v>1.26235294011</c:v>
                </c:pt>
                <c:pt idx="112">
                  <c:v>1.2737254891200001</c:v>
                </c:pt>
                <c:pt idx="113">
                  <c:v>1.2850980381299999</c:v>
                </c:pt>
                <c:pt idx="114">
                  <c:v>1.29647058714</c:v>
                </c:pt>
                <c:pt idx="115">
                  <c:v>1.30784313615</c:v>
                </c:pt>
                <c:pt idx="116">
                  <c:v>1.3192156851600001</c:v>
                </c:pt>
                <c:pt idx="117">
                  <c:v>1.3305882341699999</c:v>
                </c:pt>
                <c:pt idx="118">
                  <c:v>1.34196078318</c:v>
                </c:pt>
                <c:pt idx="119">
                  <c:v>1.3533333321900001</c:v>
                </c:pt>
                <c:pt idx="120">
                  <c:v>1.3647058811999999</c:v>
                </c:pt>
                <c:pt idx="121">
                  <c:v>1.37607843021</c:v>
                </c:pt>
                <c:pt idx="122">
                  <c:v>1.38745097922</c:v>
                </c:pt>
                <c:pt idx="123">
                  <c:v>1.3988235282299999</c:v>
                </c:pt>
                <c:pt idx="124">
                  <c:v>1.41019607724</c:v>
                </c:pt>
                <c:pt idx="125">
                  <c:v>1.42156862625</c:v>
                </c:pt>
                <c:pt idx="126">
                  <c:v>1.4329411752600001</c:v>
                </c:pt>
                <c:pt idx="127">
                  <c:v>1.4443137242699999</c:v>
                </c:pt>
                <c:pt idx="128">
                  <c:v>1.45568627328</c:v>
                </c:pt>
                <c:pt idx="129">
                  <c:v>1.4670588222900001</c:v>
                </c:pt>
                <c:pt idx="130">
                  <c:v>1.4784313712999999</c:v>
                </c:pt>
                <c:pt idx="131">
                  <c:v>1.48980392031</c:v>
                </c:pt>
                <c:pt idx="132">
                  <c:v>1.50117646932</c:v>
                </c:pt>
                <c:pt idx="133">
                  <c:v>1.5125490183300001</c:v>
                </c:pt>
                <c:pt idx="134">
                  <c:v>1.5239215673399999</c:v>
                </c:pt>
                <c:pt idx="135">
                  <c:v>1.53529411635</c:v>
                </c:pt>
                <c:pt idx="136">
                  <c:v>1.5466666653600001</c:v>
                </c:pt>
                <c:pt idx="137">
                  <c:v>1.5580392143699999</c:v>
                </c:pt>
                <c:pt idx="138">
                  <c:v>1.56941176338</c:v>
                </c:pt>
                <c:pt idx="139">
                  <c:v>1.5807843123900001</c:v>
                </c:pt>
                <c:pt idx="140">
                  <c:v>1.5921568613999999</c:v>
                </c:pt>
                <c:pt idx="141">
                  <c:v>1.60352941041</c:v>
                </c:pt>
                <c:pt idx="142">
                  <c:v>1.61490195942</c:v>
                </c:pt>
                <c:pt idx="143">
                  <c:v>1.6262745084300001</c:v>
                </c:pt>
                <c:pt idx="144">
                  <c:v>1.6376470574399999</c:v>
                </c:pt>
                <c:pt idx="145">
                  <c:v>1.64901960645</c:v>
                </c:pt>
                <c:pt idx="146">
                  <c:v>1.6603921554600001</c:v>
                </c:pt>
                <c:pt idx="147">
                  <c:v>1.6717647044699999</c:v>
                </c:pt>
                <c:pt idx="148">
                  <c:v>1.68313725348</c:v>
                </c:pt>
                <c:pt idx="149">
                  <c:v>1.69450980249</c:v>
                </c:pt>
                <c:pt idx="150">
                  <c:v>1.7058823514999999</c:v>
                </c:pt>
                <c:pt idx="151">
                  <c:v>1.71725490051</c:v>
                </c:pt>
                <c:pt idx="152">
                  <c:v>1.72862744952</c:v>
                </c:pt>
                <c:pt idx="153">
                  <c:v>1.7399999985300001</c:v>
                </c:pt>
                <c:pt idx="154">
                  <c:v>1.7513725475399999</c:v>
                </c:pt>
                <c:pt idx="155">
                  <c:v>1.76274509655</c:v>
                </c:pt>
                <c:pt idx="156">
                  <c:v>1.7741176455600001</c:v>
                </c:pt>
                <c:pt idx="157">
                  <c:v>1.7854901945699999</c:v>
                </c:pt>
                <c:pt idx="158">
                  <c:v>1.79686274358</c:v>
                </c:pt>
                <c:pt idx="159">
                  <c:v>1.80823529259</c:v>
                </c:pt>
                <c:pt idx="160">
                  <c:v>1.8196078416000001</c:v>
                </c:pt>
                <c:pt idx="161">
                  <c:v>1.83098039061</c:v>
                </c:pt>
                <c:pt idx="162">
                  <c:v>1.84235293962</c:v>
                </c:pt>
                <c:pt idx="163">
                  <c:v>1.8537254886300001</c:v>
                </c:pt>
                <c:pt idx="164">
                  <c:v>1.8650980376399999</c:v>
                </c:pt>
                <c:pt idx="165">
                  <c:v>1.87647058665</c:v>
                </c:pt>
                <c:pt idx="166">
                  <c:v>1.8878431356600001</c:v>
                </c:pt>
                <c:pt idx="167">
                  <c:v>1.8992156846699999</c:v>
                </c:pt>
                <c:pt idx="168">
                  <c:v>1.91058823368</c:v>
                </c:pt>
                <c:pt idx="169">
                  <c:v>1.92196078269</c:v>
                </c:pt>
                <c:pt idx="170">
                  <c:v>1.9333333317000001</c:v>
                </c:pt>
                <c:pt idx="171">
                  <c:v>1.9447058807099999</c:v>
                </c:pt>
                <c:pt idx="172">
                  <c:v>1.95607842972</c:v>
                </c:pt>
                <c:pt idx="173">
                  <c:v>1.9674509787300001</c:v>
                </c:pt>
                <c:pt idx="174">
                  <c:v>1.9788235277399999</c:v>
                </c:pt>
                <c:pt idx="175">
                  <c:v>1.99019607675</c:v>
                </c:pt>
                <c:pt idx="176">
                  <c:v>2.0015686257600001</c:v>
                </c:pt>
                <c:pt idx="177">
                  <c:v>2.0129411747699999</c:v>
                </c:pt>
                <c:pt idx="178">
                  <c:v>2.0243137237800002</c:v>
                </c:pt>
                <c:pt idx="179">
                  <c:v>2.03568627279</c:v>
                </c:pt>
                <c:pt idx="180">
                  <c:v>2.0470588217999999</c:v>
                </c:pt>
                <c:pt idx="181">
                  <c:v>2.0584313708100002</c:v>
                </c:pt>
                <c:pt idx="182">
                  <c:v>2.06980391982</c:v>
                </c:pt>
                <c:pt idx="183">
                  <c:v>2.0811764688299998</c:v>
                </c:pt>
                <c:pt idx="184">
                  <c:v>2.0925490178400001</c:v>
                </c:pt>
                <c:pt idx="185">
                  <c:v>2.10392156685</c:v>
                </c:pt>
                <c:pt idx="186">
                  <c:v>2.1152941158599998</c:v>
                </c:pt>
                <c:pt idx="187">
                  <c:v>2.1266666648700001</c:v>
                </c:pt>
                <c:pt idx="188">
                  <c:v>2.13803921388</c:v>
                </c:pt>
                <c:pt idx="189">
                  <c:v>2.1494117628899998</c:v>
                </c:pt>
                <c:pt idx="190">
                  <c:v>2.1607843119000001</c:v>
                </c:pt>
                <c:pt idx="191">
                  <c:v>2.1721568609099999</c:v>
                </c:pt>
                <c:pt idx="192">
                  <c:v>2.1835294099200002</c:v>
                </c:pt>
                <c:pt idx="193">
                  <c:v>2.1949019589300001</c:v>
                </c:pt>
                <c:pt idx="194">
                  <c:v>2.2062745079399999</c:v>
                </c:pt>
                <c:pt idx="195">
                  <c:v>2.2176470569500002</c:v>
                </c:pt>
                <c:pt idx="196">
                  <c:v>2.22901960596</c:v>
                </c:pt>
                <c:pt idx="197">
                  <c:v>2.2403921549699999</c:v>
                </c:pt>
                <c:pt idx="198">
                  <c:v>2.2517647039800002</c:v>
                </c:pt>
                <c:pt idx="199">
                  <c:v>2.26313725299</c:v>
                </c:pt>
                <c:pt idx="200">
                  <c:v>2.2745098019999999</c:v>
                </c:pt>
                <c:pt idx="201">
                  <c:v>2.2858823510100001</c:v>
                </c:pt>
                <c:pt idx="202">
                  <c:v>2.29725490002</c:v>
                </c:pt>
                <c:pt idx="203">
                  <c:v>2.3086274490299998</c:v>
                </c:pt>
                <c:pt idx="204">
                  <c:v>2.3199999980400001</c:v>
                </c:pt>
                <c:pt idx="205">
                  <c:v>2.33137254705</c:v>
                </c:pt>
                <c:pt idx="206">
                  <c:v>2.34274509605999</c:v>
                </c:pt>
                <c:pt idx="207">
                  <c:v>2.3541176450699899</c:v>
                </c:pt>
                <c:pt idx="208">
                  <c:v>2.3654901940799902</c:v>
                </c:pt>
                <c:pt idx="209">
                  <c:v>2.37686274308999</c:v>
                </c:pt>
                <c:pt idx="210">
                  <c:v>2.3882352920999899</c:v>
                </c:pt>
                <c:pt idx="211">
                  <c:v>2.3996078411099901</c:v>
                </c:pt>
                <c:pt idx="212">
                  <c:v>2.41098039011999</c:v>
                </c:pt>
                <c:pt idx="213">
                  <c:v>2.4223529391299898</c:v>
                </c:pt>
                <c:pt idx="214">
                  <c:v>2.4337254881399901</c:v>
                </c:pt>
                <c:pt idx="215">
                  <c:v>2.44509803714999</c:v>
                </c:pt>
                <c:pt idx="216">
                  <c:v>2.4564705861599898</c:v>
                </c:pt>
                <c:pt idx="217">
                  <c:v>2.4678431351699901</c:v>
                </c:pt>
                <c:pt idx="218">
                  <c:v>2.4792156841799899</c:v>
                </c:pt>
                <c:pt idx="219">
                  <c:v>2.4905882331899898</c:v>
                </c:pt>
                <c:pt idx="220">
                  <c:v>2.5019607821999901</c:v>
                </c:pt>
                <c:pt idx="221">
                  <c:v>2.5133333312099899</c:v>
                </c:pt>
                <c:pt idx="222">
                  <c:v>2.5247058802199902</c:v>
                </c:pt>
                <c:pt idx="223">
                  <c:v>2.53607842922999</c:v>
                </c:pt>
                <c:pt idx="224">
                  <c:v>2.5474509782399899</c:v>
                </c:pt>
                <c:pt idx="225">
                  <c:v>2.5588235272499902</c:v>
                </c:pt>
                <c:pt idx="226">
                  <c:v>2.57019607625999</c:v>
                </c:pt>
                <c:pt idx="227">
                  <c:v>2.5815686252699899</c:v>
                </c:pt>
                <c:pt idx="228">
                  <c:v>2.5929411742799902</c:v>
                </c:pt>
                <c:pt idx="229">
                  <c:v>2.60431372328999</c:v>
                </c:pt>
                <c:pt idx="230">
                  <c:v>2.6156862722999898</c:v>
                </c:pt>
                <c:pt idx="231">
                  <c:v>2.6270588213099901</c:v>
                </c:pt>
                <c:pt idx="232">
                  <c:v>2.63843137031999</c:v>
                </c:pt>
                <c:pt idx="233">
                  <c:v>2.6498039193299898</c:v>
                </c:pt>
                <c:pt idx="234">
                  <c:v>2.6611764683399901</c:v>
                </c:pt>
                <c:pt idx="235">
                  <c:v>2.67254901734999</c:v>
                </c:pt>
                <c:pt idx="236">
                  <c:v>2.6839215663599898</c:v>
                </c:pt>
                <c:pt idx="237">
                  <c:v>2.6952941153699901</c:v>
                </c:pt>
                <c:pt idx="238">
                  <c:v>2.7066666643799899</c:v>
                </c:pt>
                <c:pt idx="239">
                  <c:v>2.7180392133899902</c:v>
                </c:pt>
                <c:pt idx="240">
                  <c:v>2.7294117623999901</c:v>
                </c:pt>
                <c:pt idx="241">
                  <c:v>2.7407843114099899</c:v>
                </c:pt>
                <c:pt idx="242">
                  <c:v>2.7521568604199902</c:v>
                </c:pt>
                <c:pt idx="243">
                  <c:v>2.76352940942999</c:v>
                </c:pt>
                <c:pt idx="244">
                  <c:v>2.7749019584399899</c:v>
                </c:pt>
                <c:pt idx="245">
                  <c:v>2.7862745074499902</c:v>
                </c:pt>
                <c:pt idx="246">
                  <c:v>2.79764705645999</c:v>
                </c:pt>
                <c:pt idx="247">
                  <c:v>2.8090196054699899</c:v>
                </c:pt>
                <c:pt idx="248">
                  <c:v>2.8203921544799901</c:v>
                </c:pt>
                <c:pt idx="249">
                  <c:v>2.83176470348999</c:v>
                </c:pt>
                <c:pt idx="250">
                  <c:v>2.8431372524999898</c:v>
                </c:pt>
                <c:pt idx="251">
                  <c:v>2.8545098015099901</c:v>
                </c:pt>
                <c:pt idx="252">
                  <c:v>2.86588235051999</c:v>
                </c:pt>
                <c:pt idx="253">
                  <c:v>2.8772548995299898</c:v>
                </c:pt>
                <c:pt idx="254">
                  <c:v>2.8886274485399901</c:v>
                </c:pt>
                <c:pt idx="255">
                  <c:v>2.9</c:v>
                </c:pt>
              </c:numCache>
            </c:numRef>
          </c:cat>
          <c:val>
            <c:numRef>
              <c:f>Sheet1!$B$2:$B$257</c:f>
              <c:numCache>
                <c:formatCode>0.00E+00</c:formatCode>
                <c:ptCount val="256"/>
                <c:pt idx="0">
                  <c:v>6.0315470000000003E-2</c:v>
                </c:pt>
                <c:pt idx="1">
                  <c:v>6.0120800000000002E-2</c:v>
                </c:pt>
                <c:pt idx="2">
                  <c:v>5.9925880000000001E-2</c:v>
                </c:pt>
                <c:pt idx="3">
                  <c:v>5.9730720000000001E-2</c:v>
                </c:pt>
                <c:pt idx="4">
                  <c:v>5.9535289999999998E-2</c:v>
                </c:pt>
                <c:pt idx="5">
                  <c:v>5.9339620000000003E-2</c:v>
                </c:pt>
                <c:pt idx="6">
                  <c:v>5.9143689999999999E-2</c:v>
                </c:pt>
                <c:pt idx="7">
                  <c:v>5.8947510000000002E-2</c:v>
                </c:pt>
                <c:pt idx="8">
                  <c:v>5.8751070000000002E-2</c:v>
                </c:pt>
                <c:pt idx="9">
                  <c:v>5.8554370000000001E-2</c:v>
                </c:pt>
                <c:pt idx="10">
                  <c:v>5.8357430000000002E-2</c:v>
                </c:pt>
                <c:pt idx="11">
                  <c:v>5.8160219999999999E-2</c:v>
                </c:pt>
                <c:pt idx="12">
                  <c:v>5.796275E-2</c:v>
                </c:pt>
                <c:pt idx="13">
                  <c:v>5.7765030000000002E-2</c:v>
                </c:pt>
                <c:pt idx="14">
                  <c:v>5.7567050000000002E-2</c:v>
                </c:pt>
                <c:pt idx="15">
                  <c:v>5.7368809999999999E-2</c:v>
                </c:pt>
                <c:pt idx="16">
                  <c:v>5.7170310000000002E-2</c:v>
                </c:pt>
                <c:pt idx="17">
                  <c:v>5.6971550000000003E-2</c:v>
                </c:pt>
                <c:pt idx="18">
                  <c:v>5.677252E-2</c:v>
                </c:pt>
                <c:pt idx="19">
                  <c:v>5.6573230000000002E-2</c:v>
                </c:pt>
                <c:pt idx="20">
                  <c:v>5.6373689999999997E-2</c:v>
                </c:pt>
                <c:pt idx="21">
                  <c:v>5.6173870000000001E-2</c:v>
                </c:pt>
                <c:pt idx="22">
                  <c:v>5.5973799999999997E-2</c:v>
                </c:pt>
                <c:pt idx="23">
                  <c:v>5.5773459999999997E-2</c:v>
                </c:pt>
                <c:pt idx="24">
                  <c:v>5.557285E-2</c:v>
                </c:pt>
                <c:pt idx="25">
                  <c:v>5.537197E-2</c:v>
                </c:pt>
                <c:pt idx="26">
                  <c:v>5.5170829999999997E-2</c:v>
                </c:pt>
                <c:pt idx="27">
                  <c:v>5.4969419999999998E-2</c:v>
                </c:pt>
                <c:pt idx="28">
                  <c:v>5.4767749999999997E-2</c:v>
                </c:pt>
                <c:pt idx="29">
                  <c:v>5.4565799999999998E-2</c:v>
                </c:pt>
                <c:pt idx="30">
                  <c:v>5.4363590000000003E-2</c:v>
                </c:pt>
                <c:pt idx="31">
                  <c:v>5.4161099999999997E-2</c:v>
                </c:pt>
                <c:pt idx="32">
                  <c:v>5.395834E-2</c:v>
                </c:pt>
                <c:pt idx="33">
                  <c:v>5.3755310000000001E-2</c:v>
                </c:pt>
                <c:pt idx="34">
                  <c:v>5.3552009999999997E-2</c:v>
                </c:pt>
                <c:pt idx="35">
                  <c:v>5.3348430000000002E-2</c:v>
                </c:pt>
                <c:pt idx="36">
                  <c:v>5.3144579999999997E-2</c:v>
                </c:pt>
                <c:pt idx="37">
                  <c:v>5.2940460000000002E-2</c:v>
                </c:pt>
                <c:pt idx="38">
                  <c:v>5.2736060000000001E-2</c:v>
                </c:pt>
                <c:pt idx="39">
                  <c:v>5.2531380000000003E-2</c:v>
                </c:pt>
                <c:pt idx="40">
                  <c:v>5.232643E-2</c:v>
                </c:pt>
                <c:pt idx="41">
                  <c:v>5.2121199999999999E-2</c:v>
                </c:pt>
                <c:pt idx="42">
                  <c:v>5.191569E-2</c:v>
                </c:pt>
                <c:pt idx="43">
                  <c:v>5.1709900000000003E-2</c:v>
                </c:pt>
                <c:pt idx="44">
                  <c:v>5.150383E-2</c:v>
                </c:pt>
                <c:pt idx="45">
                  <c:v>5.1297479999999999E-2</c:v>
                </c:pt>
                <c:pt idx="46">
                  <c:v>5.1090860000000002E-2</c:v>
                </c:pt>
                <c:pt idx="47">
                  <c:v>5.0883940000000003E-2</c:v>
                </c:pt>
                <c:pt idx="48">
                  <c:v>5.067675E-2</c:v>
                </c:pt>
                <c:pt idx="49">
                  <c:v>5.0469269999999997E-2</c:v>
                </c:pt>
                <c:pt idx="50">
                  <c:v>5.0261510000000002E-2</c:v>
                </c:pt>
                <c:pt idx="51">
                  <c:v>5.0053460000000001E-2</c:v>
                </c:pt>
                <c:pt idx="52">
                  <c:v>4.9845130000000001E-2</c:v>
                </c:pt>
                <c:pt idx="53">
                  <c:v>4.9636510000000002E-2</c:v>
                </c:pt>
                <c:pt idx="54">
                  <c:v>4.9427600000000002E-2</c:v>
                </c:pt>
                <c:pt idx="55">
                  <c:v>4.9218409999999997E-2</c:v>
                </c:pt>
                <c:pt idx="56">
                  <c:v>4.9008929999999999E-2</c:v>
                </c:pt>
                <c:pt idx="57">
                  <c:v>4.8799149999999999E-2</c:v>
                </c:pt>
                <c:pt idx="58">
                  <c:v>4.8589090000000001E-2</c:v>
                </c:pt>
                <c:pt idx="59">
                  <c:v>4.8378740000000003E-2</c:v>
                </c:pt>
                <c:pt idx="60">
                  <c:v>4.8168099999999998E-2</c:v>
                </c:pt>
                <c:pt idx="61">
                  <c:v>4.7957159999999999E-2</c:v>
                </c:pt>
                <c:pt idx="62">
                  <c:v>4.7745929999999999E-2</c:v>
                </c:pt>
                <c:pt idx="63">
                  <c:v>4.7534409999999999E-2</c:v>
                </c:pt>
                <c:pt idx="64">
                  <c:v>4.7322589999999998E-2</c:v>
                </c:pt>
                <c:pt idx="65">
                  <c:v>4.7110470000000002E-2</c:v>
                </c:pt>
                <c:pt idx="66">
                  <c:v>4.6898059999999998E-2</c:v>
                </c:pt>
                <c:pt idx="67">
                  <c:v>4.6685360000000002E-2</c:v>
                </c:pt>
                <c:pt idx="68">
                  <c:v>4.6472350000000003E-2</c:v>
                </c:pt>
                <c:pt idx="69">
                  <c:v>4.6259050000000003E-2</c:v>
                </c:pt>
                <c:pt idx="70">
                  <c:v>4.604544E-2</c:v>
                </c:pt>
                <c:pt idx="71">
                  <c:v>4.5831539999999997E-2</c:v>
                </c:pt>
                <c:pt idx="72">
                  <c:v>4.5617339999999999E-2</c:v>
                </c:pt>
                <c:pt idx="73">
                  <c:v>4.540284E-2</c:v>
                </c:pt>
                <c:pt idx="74">
                  <c:v>4.5188029999999997E-2</c:v>
                </c:pt>
                <c:pt idx="75">
                  <c:v>4.497292E-2</c:v>
                </c:pt>
                <c:pt idx="76">
                  <c:v>4.4757499999999999E-2</c:v>
                </c:pt>
                <c:pt idx="77">
                  <c:v>4.4541789999999998E-2</c:v>
                </c:pt>
                <c:pt idx="78">
                  <c:v>4.4325759999999999E-2</c:v>
                </c:pt>
                <c:pt idx="79">
                  <c:v>4.4109429999999998E-2</c:v>
                </c:pt>
                <c:pt idx="80">
                  <c:v>4.3892800000000003E-2</c:v>
                </c:pt>
                <c:pt idx="81">
                  <c:v>4.3675850000000002E-2</c:v>
                </c:pt>
                <c:pt idx="82">
                  <c:v>4.34586E-2</c:v>
                </c:pt>
                <c:pt idx="83">
                  <c:v>4.3241040000000001E-2</c:v>
                </c:pt>
                <c:pt idx="84">
                  <c:v>4.3023169999999999E-2</c:v>
                </c:pt>
                <c:pt idx="85">
                  <c:v>4.2804979999999999E-2</c:v>
                </c:pt>
                <c:pt idx="86">
                  <c:v>4.2586489999999998E-2</c:v>
                </c:pt>
                <c:pt idx="87">
                  <c:v>4.2367679999999998E-2</c:v>
                </c:pt>
                <c:pt idx="88">
                  <c:v>4.2148560000000002E-2</c:v>
                </c:pt>
                <c:pt idx="89">
                  <c:v>4.1929130000000002E-2</c:v>
                </c:pt>
                <c:pt idx="90">
                  <c:v>4.1709379999999997E-2</c:v>
                </c:pt>
                <c:pt idx="91">
                  <c:v>4.1489320000000003E-2</c:v>
                </c:pt>
                <c:pt idx="92">
                  <c:v>4.1268939999999997E-2</c:v>
                </c:pt>
                <c:pt idx="93">
                  <c:v>4.104824E-2</c:v>
                </c:pt>
                <c:pt idx="94">
                  <c:v>4.0827229999999999E-2</c:v>
                </c:pt>
                <c:pt idx="95">
                  <c:v>4.06059E-2</c:v>
                </c:pt>
                <c:pt idx="96">
                  <c:v>4.0384240000000002E-2</c:v>
                </c:pt>
                <c:pt idx="97">
                  <c:v>4.016227E-2</c:v>
                </c:pt>
                <c:pt idx="98">
                  <c:v>3.993998E-2</c:v>
                </c:pt>
                <c:pt idx="99">
                  <c:v>3.9717370000000002E-2</c:v>
                </c:pt>
                <c:pt idx="100">
                  <c:v>3.9494429999999997E-2</c:v>
                </c:pt>
                <c:pt idx="101">
                  <c:v>3.9271170000000001E-2</c:v>
                </c:pt>
                <c:pt idx="102">
                  <c:v>3.9047579999999998E-2</c:v>
                </c:pt>
                <c:pt idx="103">
                  <c:v>3.8823679999999999E-2</c:v>
                </c:pt>
                <c:pt idx="104">
                  <c:v>3.8599439999999999E-2</c:v>
                </c:pt>
                <c:pt idx="105">
                  <c:v>3.837488E-2</c:v>
                </c:pt>
                <c:pt idx="106">
                  <c:v>3.8149990000000002E-2</c:v>
                </c:pt>
                <c:pt idx="107">
                  <c:v>3.7924779999999998E-2</c:v>
                </c:pt>
                <c:pt idx="108">
                  <c:v>3.7699240000000002E-2</c:v>
                </c:pt>
                <c:pt idx="109">
                  <c:v>3.7473369999999999E-2</c:v>
                </c:pt>
                <c:pt idx="110">
                  <c:v>3.7247160000000001E-2</c:v>
                </c:pt>
                <c:pt idx="111">
                  <c:v>3.7020629999999999E-2</c:v>
                </c:pt>
                <c:pt idx="112">
                  <c:v>3.6793760000000002E-2</c:v>
                </c:pt>
                <c:pt idx="113">
                  <c:v>3.656657E-2</c:v>
                </c:pt>
                <c:pt idx="114">
                  <c:v>3.6339040000000003E-2</c:v>
                </c:pt>
                <c:pt idx="115">
                  <c:v>3.611118E-2</c:v>
                </c:pt>
                <c:pt idx="116">
                  <c:v>3.5882980000000002E-2</c:v>
                </c:pt>
                <c:pt idx="117">
                  <c:v>3.5654449999999997E-2</c:v>
                </c:pt>
                <c:pt idx="118">
                  <c:v>3.5425579999999998E-2</c:v>
                </c:pt>
                <c:pt idx="119">
                  <c:v>3.5196379999999999E-2</c:v>
                </c:pt>
                <c:pt idx="120">
                  <c:v>3.4966829999999997E-2</c:v>
                </c:pt>
                <c:pt idx="121">
                  <c:v>3.4736959999999997E-2</c:v>
                </c:pt>
                <c:pt idx="122">
                  <c:v>3.4506740000000001E-2</c:v>
                </c:pt>
                <c:pt idx="123">
                  <c:v>3.4276180000000003E-2</c:v>
                </c:pt>
                <c:pt idx="124">
                  <c:v>3.4045289999999999E-2</c:v>
                </c:pt>
                <c:pt idx="125">
                  <c:v>3.3814049999999998E-2</c:v>
                </c:pt>
                <c:pt idx="126">
                  <c:v>3.3582470000000003E-2</c:v>
                </c:pt>
                <c:pt idx="127">
                  <c:v>3.335055E-2</c:v>
                </c:pt>
                <c:pt idx="128">
                  <c:v>3.3118290000000002E-2</c:v>
                </c:pt>
                <c:pt idx="129">
                  <c:v>3.288568E-2</c:v>
                </c:pt>
                <c:pt idx="130">
                  <c:v>3.2652729999999998E-2</c:v>
                </c:pt>
                <c:pt idx="131">
                  <c:v>3.2419429999999999E-2</c:v>
                </c:pt>
                <c:pt idx="132">
                  <c:v>3.2185789999999999E-2</c:v>
                </c:pt>
                <c:pt idx="133">
                  <c:v>3.1951809999999997E-2</c:v>
                </c:pt>
                <c:pt idx="134">
                  <c:v>3.1717479999999999E-2</c:v>
                </c:pt>
                <c:pt idx="135">
                  <c:v>3.1482799999999998E-2</c:v>
                </c:pt>
                <c:pt idx="136">
                  <c:v>3.1247770000000001E-2</c:v>
                </c:pt>
                <c:pt idx="137">
                  <c:v>3.1012399999999999E-2</c:v>
                </c:pt>
                <c:pt idx="138">
                  <c:v>3.0776669999999999E-2</c:v>
                </c:pt>
                <c:pt idx="139">
                  <c:v>3.0540600000000001E-2</c:v>
                </c:pt>
                <c:pt idx="140">
                  <c:v>3.030418E-2</c:v>
                </c:pt>
                <c:pt idx="141">
                  <c:v>3.0067409999999999E-2</c:v>
                </c:pt>
                <c:pt idx="142">
                  <c:v>2.9830289999999999E-2</c:v>
                </c:pt>
                <c:pt idx="143">
                  <c:v>2.9592810000000001E-2</c:v>
                </c:pt>
                <c:pt idx="144">
                  <c:v>2.9354990000000001E-2</c:v>
                </c:pt>
                <c:pt idx="145">
                  <c:v>2.911681E-2</c:v>
                </c:pt>
                <c:pt idx="146">
                  <c:v>2.8878279999999999E-2</c:v>
                </c:pt>
                <c:pt idx="147">
                  <c:v>2.8639399999999999E-2</c:v>
                </c:pt>
                <c:pt idx="148">
                  <c:v>2.8400160000000001E-2</c:v>
                </c:pt>
                <c:pt idx="149">
                  <c:v>2.8160569999999999E-2</c:v>
                </c:pt>
                <c:pt idx="150">
                  <c:v>2.7920629999999998E-2</c:v>
                </c:pt>
                <c:pt idx="151">
                  <c:v>2.7680340000000001E-2</c:v>
                </c:pt>
                <c:pt idx="152">
                  <c:v>2.7439680000000001E-2</c:v>
                </c:pt>
                <c:pt idx="153">
                  <c:v>2.7198679999999999E-2</c:v>
                </c:pt>
                <c:pt idx="154">
                  <c:v>2.6957310000000002E-2</c:v>
                </c:pt>
                <c:pt idx="155">
                  <c:v>2.6715599999999999E-2</c:v>
                </c:pt>
                <c:pt idx="156">
                  <c:v>2.6473529999999999E-2</c:v>
                </c:pt>
                <c:pt idx="157">
                  <c:v>2.62311E-2</c:v>
                </c:pt>
                <c:pt idx="158">
                  <c:v>2.5988310000000001E-2</c:v>
                </c:pt>
                <c:pt idx="159">
                  <c:v>2.5745179999999999E-2</c:v>
                </c:pt>
                <c:pt idx="160">
                  <c:v>2.5501679999999999E-2</c:v>
                </c:pt>
                <c:pt idx="161">
                  <c:v>2.5257829999999998E-2</c:v>
                </c:pt>
                <c:pt idx="162">
                  <c:v>2.501362E-2</c:v>
                </c:pt>
                <c:pt idx="163">
                  <c:v>2.4769059999999999E-2</c:v>
                </c:pt>
                <c:pt idx="164">
                  <c:v>2.452414E-2</c:v>
                </c:pt>
                <c:pt idx="165">
                  <c:v>2.4278870000000001E-2</c:v>
                </c:pt>
                <c:pt idx="166">
                  <c:v>2.4033240000000001E-2</c:v>
                </c:pt>
                <c:pt idx="167">
                  <c:v>2.3787249999999999E-2</c:v>
                </c:pt>
                <c:pt idx="168">
                  <c:v>2.3540910000000002E-2</c:v>
                </c:pt>
                <c:pt idx="169">
                  <c:v>2.3294220000000001E-2</c:v>
                </c:pt>
                <c:pt idx="170">
                  <c:v>2.3047169999999999E-2</c:v>
                </c:pt>
                <c:pt idx="171">
                  <c:v>2.279977E-2</c:v>
                </c:pt>
                <c:pt idx="172">
                  <c:v>2.2552010000000001E-2</c:v>
                </c:pt>
                <c:pt idx="173">
                  <c:v>2.2303900000000002E-2</c:v>
                </c:pt>
                <c:pt idx="174">
                  <c:v>2.2055439999999999E-2</c:v>
                </c:pt>
                <c:pt idx="175">
                  <c:v>2.180663E-2</c:v>
                </c:pt>
                <c:pt idx="176">
                  <c:v>2.1557469999999999E-2</c:v>
                </c:pt>
                <c:pt idx="177">
                  <c:v>2.1307960000000001E-2</c:v>
                </c:pt>
                <c:pt idx="178">
                  <c:v>2.10581E-2</c:v>
                </c:pt>
                <c:pt idx="179">
                  <c:v>2.0807889999999999E-2</c:v>
                </c:pt>
                <c:pt idx="180">
                  <c:v>2.055734E-2</c:v>
                </c:pt>
                <c:pt idx="181">
                  <c:v>2.0306439999999999E-2</c:v>
                </c:pt>
                <c:pt idx="182">
                  <c:v>2.0055190000000001E-2</c:v>
                </c:pt>
                <c:pt idx="183">
                  <c:v>1.9803609999999999E-2</c:v>
                </c:pt>
                <c:pt idx="184">
                  <c:v>1.9551679999999998E-2</c:v>
                </c:pt>
                <c:pt idx="185">
                  <c:v>1.9299409999999999E-2</c:v>
                </c:pt>
                <c:pt idx="186">
                  <c:v>1.9046810000000001E-2</c:v>
                </c:pt>
                <c:pt idx="187">
                  <c:v>1.8793870000000001E-2</c:v>
                </c:pt>
                <c:pt idx="188">
                  <c:v>1.8540600000000001E-2</c:v>
                </c:pt>
                <c:pt idx="189">
                  <c:v>1.8286989999999999E-2</c:v>
                </c:pt>
                <c:pt idx="190">
                  <c:v>1.803306E-2</c:v>
                </c:pt>
                <c:pt idx="191">
                  <c:v>1.7778800000000001E-2</c:v>
                </c:pt>
                <c:pt idx="192">
                  <c:v>1.7524209999999998E-2</c:v>
                </c:pt>
                <c:pt idx="193">
                  <c:v>1.726931E-2</c:v>
                </c:pt>
                <c:pt idx="194">
                  <c:v>1.7014089999999999E-2</c:v>
                </c:pt>
                <c:pt idx="195">
                  <c:v>1.6758550000000001E-2</c:v>
                </c:pt>
                <c:pt idx="196">
                  <c:v>1.6502699999999999E-2</c:v>
                </c:pt>
                <c:pt idx="197">
                  <c:v>1.6246549999999998E-2</c:v>
                </c:pt>
                <c:pt idx="198">
                  <c:v>1.5990089999999998E-2</c:v>
                </c:pt>
                <c:pt idx="199">
                  <c:v>1.573333E-2</c:v>
                </c:pt>
                <c:pt idx="200">
                  <c:v>1.547628E-2</c:v>
                </c:pt>
                <c:pt idx="201">
                  <c:v>1.521894E-2</c:v>
                </c:pt>
                <c:pt idx="202">
                  <c:v>1.496131E-2</c:v>
                </c:pt>
                <c:pt idx="203">
                  <c:v>1.470341E-2</c:v>
                </c:pt>
                <c:pt idx="204">
                  <c:v>1.444523E-2</c:v>
                </c:pt>
                <c:pt idx="205">
                  <c:v>1.4186789999999999E-2</c:v>
                </c:pt>
                <c:pt idx="206">
                  <c:v>1.3928090000000001E-2</c:v>
                </c:pt>
                <c:pt idx="207">
                  <c:v>1.366913E-2</c:v>
                </c:pt>
                <c:pt idx="208">
                  <c:v>1.340993E-2</c:v>
                </c:pt>
                <c:pt idx="209">
                  <c:v>1.3150500000000001E-2</c:v>
                </c:pt>
                <c:pt idx="210">
                  <c:v>1.2890830000000001E-2</c:v>
                </c:pt>
                <c:pt idx="211">
                  <c:v>1.263095E-2</c:v>
                </c:pt>
                <c:pt idx="212">
                  <c:v>1.2370859999999999E-2</c:v>
                </c:pt>
                <c:pt idx="213">
                  <c:v>1.2110569999999999E-2</c:v>
                </c:pt>
                <c:pt idx="214">
                  <c:v>1.1850100000000001E-2</c:v>
                </c:pt>
                <c:pt idx="215">
                  <c:v>1.1589449999999999E-2</c:v>
                </c:pt>
                <c:pt idx="216">
                  <c:v>1.1328649999999999E-2</c:v>
                </c:pt>
                <c:pt idx="217">
                  <c:v>1.10677E-2</c:v>
                </c:pt>
                <c:pt idx="218">
                  <c:v>1.0806609999999999E-2</c:v>
                </c:pt>
                <c:pt idx="219">
                  <c:v>1.054542E-2</c:v>
                </c:pt>
                <c:pt idx="220">
                  <c:v>1.0284130000000001E-2</c:v>
                </c:pt>
                <c:pt idx="221">
                  <c:v>1.002276E-2</c:v>
                </c:pt>
                <c:pt idx="222">
                  <c:v>9.761334E-3</c:v>
                </c:pt>
                <c:pt idx="223">
                  <c:v>9.4998789999999993E-3</c:v>
                </c:pt>
                <c:pt idx="224">
                  <c:v>9.2384129999999991E-3</c:v>
                </c:pt>
                <c:pt idx="225">
                  <c:v>8.9769649999999999E-3</c:v>
                </c:pt>
                <c:pt idx="226">
                  <c:v>8.7155640000000003E-3</c:v>
                </c:pt>
                <c:pt idx="227">
                  <c:v>8.4542409999999995E-3</c:v>
                </c:pt>
                <c:pt idx="228">
                  <c:v>8.1930289999999992E-3</c:v>
                </c:pt>
                <c:pt idx="229">
                  <c:v>7.9319649999999992E-3</c:v>
                </c:pt>
                <c:pt idx="230">
                  <c:v>7.671092E-3</c:v>
                </c:pt>
                <c:pt idx="231">
                  <c:v>7.4104510000000002E-3</c:v>
                </c:pt>
                <c:pt idx="232">
                  <c:v>7.1500929999999997E-3</c:v>
                </c:pt>
                <c:pt idx="233">
                  <c:v>6.8900710000000002E-3</c:v>
                </c:pt>
                <c:pt idx="234">
                  <c:v>6.6304429999999998E-3</c:v>
                </c:pt>
                <c:pt idx="235">
                  <c:v>6.3712760000000004E-3</c:v>
                </c:pt>
                <c:pt idx="236">
                  <c:v>6.1126410000000003E-3</c:v>
                </c:pt>
                <c:pt idx="237">
                  <c:v>5.8546190000000001E-3</c:v>
                </c:pt>
                <c:pt idx="238">
                  <c:v>5.597299E-3</c:v>
                </c:pt>
                <c:pt idx="239">
                  <c:v>5.3407819999999996E-3</c:v>
                </c:pt>
                <c:pt idx="240">
                  <c:v>5.0851810000000002E-3</c:v>
                </c:pt>
                <c:pt idx="241">
                  <c:v>4.8306199999999999E-3</c:v>
                </c:pt>
                <c:pt idx="242">
                  <c:v>4.5772429999999999E-3</c:v>
                </c:pt>
                <c:pt idx="243">
                  <c:v>4.3252120000000002E-3</c:v>
                </c:pt>
                <c:pt idx="244">
                  <c:v>4.074711E-3</c:v>
                </c:pt>
                <c:pt idx="245">
                  <c:v>3.8259510000000002E-3</c:v>
                </c:pt>
                <c:pt idx="246">
                  <c:v>3.5791730000000002E-3</c:v>
                </c:pt>
                <c:pt idx="247">
                  <c:v>3.3346560000000001E-3</c:v>
                </c:pt>
                <c:pt idx="248">
                  <c:v>3.0927239999999998E-3</c:v>
                </c:pt>
                <c:pt idx="249">
                  <c:v>2.8537530000000001E-3</c:v>
                </c:pt>
                <c:pt idx="250">
                  <c:v>2.6181830000000001E-3</c:v>
                </c:pt>
                <c:pt idx="251">
                  <c:v>2.3865319999999998E-3</c:v>
                </c:pt>
                <c:pt idx="252">
                  <c:v>2.1594090000000002E-3</c:v>
                </c:pt>
                <c:pt idx="253">
                  <c:v>1.9375359999999999E-3</c:v>
                </c:pt>
                <c:pt idx="254">
                  <c:v>1.7217689999999999E-3</c:v>
                </c:pt>
                <c:pt idx="255">
                  <c:v>1.5131229999999999E-3</c:v>
                </c:pt>
              </c:numCache>
            </c:numRef>
          </c:val>
          <c:smooth val="0"/>
          <c:extLst xmlns:c16r2="http://schemas.microsoft.com/office/drawing/2015/06/chart">
            <c:ext xmlns:c16="http://schemas.microsoft.com/office/drawing/2014/chart" uri="{C3380CC4-5D6E-409C-BE32-E72D297353CC}">
              <c16:uniqueId val="{00000000-E98D-48C3-A4AE-6BB5F2555255}"/>
            </c:ext>
          </c:extLst>
        </c:ser>
        <c:dLbls>
          <c:showLegendKey val="0"/>
          <c:showVal val="0"/>
          <c:showCatName val="0"/>
          <c:showSerName val="0"/>
          <c:showPercent val="0"/>
          <c:showBubbleSize val="0"/>
        </c:dLbls>
        <c:smooth val="0"/>
        <c:axId val="544809288"/>
        <c:axId val="544811248"/>
      </c:lineChart>
      <c:catAx>
        <c:axId val="5448092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Input Voltage (V)</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4811248"/>
        <c:crosses val="autoZero"/>
        <c:auto val="1"/>
        <c:lblAlgn val="ctr"/>
        <c:lblOffset val="100"/>
        <c:noMultiLvlLbl val="0"/>
      </c:catAx>
      <c:valAx>
        <c:axId val="5448112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Diode Current (A)</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448092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Module Brightness vs Digital level</a:t>
            </a:r>
          </a:p>
        </c:rich>
      </c:tx>
      <c:layout/>
      <c:overlay val="0"/>
      <c:spPr>
        <a:noFill/>
        <a:ln>
          <a:noFill/>
        </a:ln>
        <a:effectLst/>
      </c:spPr>
      <c:txPr>
        <a:bodyPr rot="0" spcFirstLastPara="1" vertOverflow="ellipsis" vert="horz" wrap="square" anchor="ctr" anchorCtr="1"/>
        <a:lstStyle/>
        <a:p>
          <a:pPr>
            <a:defRPr sz="2128"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0.14248381452318462"/>
          <c:y val="0.16708333333333336"/>
          <c:w val="0.79962729658792653"/>
          <c:h val="0.62271617089530473"/>
        </c:manualLayout>
      </c:layout>
      <c:scatterChart>
        <c:scatterStyle val="smoothMarker"/>
        <c:varyColors val="0"/>
        <c:ser>
          <c:idx val="0"/>
          <c:order val="0"/>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tint val="94000"/>
                      <a:satMod val="105000"/>
                      <a:lumMod val="102000"/>
                    </a:schemeClr>
                  </a:gs>
                  <a:gs pos="100000">
                    <a:schemeClr val="accent1">
                      <a:shade val="74000"/>
                      <a:satMod val="128000"/>
                      <a:lumMod val="100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xVal>
            <c:numRef>
              <c:f>Sheet1!$A$2:$A$19</c:f>
              <c:numCache>
                <c:formatCode>General</c:formatCode>
                <c:ptCount val="18"/>
                <c:pt idx="0">
                  <c:v>255</c:v>
                </c:pt>
                <c:pt idx="1">
                  <c:v>240</c:v>
                </c:pt>
                <c:pt idx="2">
                  <c:v>225</c:v>
                </c:pt>
                <c:pt idx="3">
                  <c:v>210</c:v>
                </c:pt>
                <c:pt idx="4">
                  <c:v>195</c:v>
                </c:pt>
                <c:pt idx="5">
                  <c:v>180</c:v>
                </c:pt>
                <c:pt idx="6">
                  <c:v>165</c:v>
                </c:pt>
                <c:pt idx="7">
                  <c:v>150</c:v>
                </c:pt>
                <c:pt idx="8">
                  <c:v>135</c:v>
                </c:pt>
                <c:pt idx="9">
                  <c:v>120</c:v>
                </c:pt>
                <c:pt idx="10">
                  <c:v>105</c:v>
                </c:pt>
                <c:pt idx="11">
                  <c:v>90</c:v>
                </c:pt>
                <c:pt idx="12">
                  <c:v>75</c:v>
                </c:pt>
                <c:pt idx="13">
                  <c:v>60</c:v>
                </c:pt>
                <c:pt idx="14">
                  <c:v>45</c:v>
                </c:pt>
                <c:pt idx="15">
                  <c:v>30</c:v>
                </c:pt>
                <c:pt idx="16">
                  <c:v>15</c:v>
                </c:pt>
                <c:pt idx="17">
                  <c:v>0</c:v>
                </c:pt>
              </c:numCache>
            </c:numRef>
          </c:xVal>
          <c:yVal>
            <c:numRef>
              <c:f>Sheet1!$B$2:$B$19</c:f>
              <c:numCache>
                <c:formatCode>General</c:formatCode>
                <c:ptCount val="18"/>
                <c:pt idx="0">
                  <c:v>163</c:v>
                </c:pt>
                <c:pt idx="1">
                  <c:v>327</c:v>
                </c:pt>
                <c:pt idx="2">
                  <c:v>471</c:v>
                </c:pt>
                <c:pt idx="3">
                  <c:v>626</c:v>
                </c:pt>
                <c:pt idx="4">
                  <c:v>784</c:v>
                </c:pt>
                <c:pt idx="5">
                  <c:v>933</c:v>
                </c:pt>
                <c:pt idx="6">
                  <c:v>1094</c:v>
                </c:pt>
                <c:pt idx="7">
                  <c:v>1233</c:v>
                </c:pt>
                <c:pt idx="8">
                  <c:v>1409</c:v>
                </c:pt>
                <c:pt idx="9">
                  <c:v>1561</c:v>
                </c:pt>
                <c:pt idx="10">
                  <c:v>1751</c:v>
                </c:pt>
                <c:pt idx="11">
                  <c:v>1863</c:v>
                </c:pt>
                <c:pt idx="12">
                  <c:v>2043</c:v>
                </c:pt>
                <c:pt idx="13">
                  <c:v>2184</c:v>
                </c:pt>
                <c:pt idx="14">
                  <c:v>2334</c:v>
                </c:pt>
                <c:pt idx="15">
                  <c:v>2416</c:v>
                </c:pt>
                <c:pt idx="16">
                  <c:v>2565</c:v>
                </c:pt>
                <c:pt idx="17">
                  <c:v>2661</c:v>
                </c:pt>
              </c:numCache>
            </c:numRef>
          </c:yVal>
          <c:smooth val="1"/>
          <c:extLst xmlns:c16r2="http://schemas.microsoft.com/office/drawing/2015/06/chart">
            <c:ext xmlns:c16="http://schemas.microsoft.com/office/drawing/2014/chart" uri="{C3380CC4-5D6E-409C-BE32-E72D297353CC}">
              <c16:uniqueId val="{00000000-DA25-478B-9CE6-0316F10B24C5}"/>
            </c:ext>
          </c:extLst>
        </c:ser>
        <c:dLbls>
          <c:showLegendKey val="0"/>
          <c:showVal val="0"/>
          <c:showCatName val="0"/>
          <c:showSerName val="0"/>
          <c:showPercent val="0"/>
          <c:showBubbleSize val="0"/>
        </c:dLbls>
        <c:axId val="544803016"/>
        <c:axId val="544801056"/>
      </c:scatterChart>
      <c:valAx>
        <c:axId val="544803016"/>
        <c:scaling>
          <c:orientation val="minMax"/>
        </c:scaling>
        <c:delete val="0"/>
        <c:axPos val="b"/>
        <c:majorGridlines>
          <c:spPr>
            <a:ln w="9525" cap="flat" cmpd="sng" algn="ctr">
              <a:solidFill>
                <a:schemeClr val="lt1">
                  <a:lumMod val="95000"/>
                  <a:alpha val="10000"/>
                </a:schemeClr>
              </a:solidFill>
              <a:round/>
            </a:ln>
            <a:effectLst/>
          </c:spPr>
        </c:majorGridlines>
        <c:title>
          <c:tx>
            <c:rich>
              <a:bodyPr rot="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r>
                  <a:rPr lang="en-US"/>
                  <a:t>Digital level (8 bit)</a:t>
                </a:r>
              </a:p>
            </c:rich>
          </c:tx>
          <c:layout/>
          <c:overlay val="0"/>
          <c:spPr>
            <a:noFill/>
            <a:ln>
              <a:noFill/>
            </a:ln>
            <a:effectLst/>
          </c:spPr>
          <c:txPr>
            <a:bodyPr rot="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544801056"/>
        <c:crosses val="autoZero"/>
        <c:crossBetween val="midCat"/>
      </c:valAx>
      <c:valAx>
        <c:axId val="544801056"/>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r>
                  <a:rPr lang="en-US"/>
                  <a:t>Brightness (Lx)</a:t>
                </a:r>
              </a:p>
            </c:rich>
          </c:tx>
          <c:layout/>
          <c:overlay val="0"/>
          <c:spPr>
            <a:noFill/>
            <a:ln>
              <a:noFill/>
            </a:ln>
            <a:effectLst/>
          </c:spPr>
          <c:txPr>
            <a:bodyPr rot="-5400000" spcFirstLastPara="1" vertOverflow="ellipsis" vert="horz" wrap="square" anchor="ctr" anchorCtr="1"/>
            <a:lstStyle/>
            <a:p>
              <a:pPr>
                <a:defRPr sz="1197" b="1" i="0" u="none" strike="noStrike" kern="1200" cap="all" baseline="0">
                  <a:solidFill>
                    <a:schemeClr val="lt1">
                      <a:lumMod val="7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lt1">
                <a:lumMod val="50000"/>
              </a:schemeClr>
            </a:solid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544803016"/>
        <c:crosses val="autoZero"/>
        <c:crossBetween val="midCat"/>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8">
  <cs:axisTitle>
    <cs:lnRef idx="0"/>
    <cs:fillRef idx="0"/>
    <cs:effectRef idx="0"/>
    <cs:fontRef idx="minor">
      <a:schemeClr val="lt1">
        <a:lumMod val="75000"/>
      </a:schemeClr>
    </cs:fontRef>
    <cs:defRPr sz="1197" b="1" kern="1200" cap="all"/>
  </cs:axisTitle>
  <cs:categoryAxis>
    <cs:lnRef idx="0"/>
    <cs:fillRef idx="0"/>
    <cs:effectRef idx="0"/>
    <cs:fontRef idx="minor">
      <a:schemeClr val="lt1">
        <a:lumMod val="75000"/>
      </a:schemeClr>
    </cs:fontRef>
    <cs:spPr>
      <a:ln w="9525" cap="flat" cmpd="sng" algn="ctr">
        <a:solidFill>
          <a:schemeClr val="lt1">
            <a:lumMod val="50000"/>
          </a:schemeClr>
        </a:solidFill>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7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75000"/>
      </a:schemeClr>
    </cs:fontRef>
    <cs:spPr>
      <a:ln w="9525" cap="flat" cmpd="sng" algn="ctr">
        <a:solidFill>
          <a:schemeClr val="lt1">
            <a:lumMod val="50000"/>
          </a:schemeClr>
        </a:solidFill>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75000"/>
      </a:schemeClr>
    </cs:fontRef>
    <cs:spPr>
      <a:ln w="9525" cap="flat" cmpd="sng" algn="ctr">
        <a:solidFill>
          <a:schemeClr val="lt1">
            <a:lumMod val="50000"/>
          </a:schemeClr>
        </a:solidFill>
      </a:ln>
    </cs:spPr>
    <cs:defRPr sz="1197"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C614F1-9A34-41B2-AD56-5DE290F708D4}" type="datetimeFigureOut">
              <a:rPr lang="en-US" smtClean="0"/>
              <a:t>5/2/2017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980CD6-3C22-4CBB-9C8B-E1681423DCA6}" type="slidenum">
              <a:rPr lang="en-US" smtClean="0"/>
              <a:t>‹#›</a:t>
            </a:fld>
            <a:endParaRPr lang="en-US"/>
          </a:p>
        </p:txBody>
      </p:sp>
    </p:spTree>
    <p:extLst>
      <p:ext uri="{BB962C8B-B14F-4D97-AF65-F5344CB8AC3E}">
        <p14:creationId xmlns:p14="http://schemas.microsoft.com/office/powerpoint/2010/main" val="453335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980CD6-3C22-4CBB-9C8B-E1681423DCA6}" type="slidenum">
              <a:rPr lang="en-US" smtClean="0"/>
              <a:t>6</a:t>
            </a:fld>
            <a:endParaRPr lang="en-US"/>
          </a:p>
        </p:txBody>
      </p:sp>
    </p:spTree>
    <p:extLst>
      <p:ext uri="{BB962C8B-B14F-4D97-AF65-F5344CB8AC3E}">
        <p14:creationId xmlns:p14="http://schemas.microsoft.com/office/powerpoint/2010/main" val="2232798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5/2/2017</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5/2/2017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5/2/2017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5/2/2017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5/2/2017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5/2/2017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5/2/2017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5/2/2017</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Scrim Light</a:t>
            </a:r>
            <a:br>
              <a:rPr lang="en-US" dirty="0"/>
            </a:br>
            <a:r>
              <a:rPr lang="en-US" dirty="0"/>
              <a:t>A controllable LED light</a:t>
            </a:r>
          </a:p>
        </p:txBody>
      </p:sp>
      <p:sp>
        <p:nvSpPr>
          <p:cNvPr id="3" name="Subtitle 2"/>
          <p:cNvSpPr>
            <a:spLocks noGrp="1"/>
          </p:cNvSpPr>
          <p:nvPr>
            <p:ph type="subTitle" idx="1"/>
          </p:nvPr>
        </p:nvSpPr>
        <p:spPr/>
        <p:txBody>
          <a:bodyPr/>
          <a:lstStyle/>
          <a:p>
            <a:pPr algn="ctr"/>
            <a:r>
              <a:rPr lang="en-US" dirty="0"/>
              <a:t>Mario </a:t>
            </a:r>
            <a:r>
              <a:rPr lang="en-US" dirty="0" err="1"/>
              <a:t>Posso</a:t>
            </a:r>
            <a:r>
              <a:rPr lang="en-US" dirty="0"/>
              <a:t> and Gary Liu – ECE 445 Spring 2017</a:t>
            </a:r>
          </a:p>
          <a:p>
            <a:pPr algn="ctr"/>
            <a:r>
              <a:rPr lang="en-US" dirty="0"/>
              <a:t>Project 35 – TA: Jose Sanchez </a:t>
            </a:r>
            <a:r>
              <a:rPr lang="en-US" dirty="0" err="1"/>
              <a:t>ViCarte</a:t>
            </a:r>
            <a:endParaRPr lang="en-US" dirty="0"/>
          </a:p>
          <a:p>
            <a:endParaRPr lang="en-US" dirty="0"/>
          </a:p>
        </p:txBody>
      </p:sp>
    </p:spTree>
    <p:extLst>
      <p:ext uri="{BB962C8B-B14F-4D97-AF65-F5344CB8AC3E}">
        <p14:creationId xmlns:p14="http://schemas.microsoft.com/office/powerpoint/2010/main" val="2685979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 LED Driver</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fontScale="70000" lnSpcReduction="20000"/>
              </a:bodyPr>
              <a:lstStyle/>
              <a:p>
                <a:r>
                  <a:rPr lang="en-US" dirty="0" smtClean="0"/>
                  <a:t>In order to properly meet the requirements, we need to use resistors at the base of the BJT to limit the current to our desired value. Also, we must ensure that the maximum output voltage of the R-2R ladder is matched to ~.7 below the battery voltage, as this allows the BJT to remain in active mode. We base our calculations off a 3.6 battery voltage </a:t>
                </a:r>
              </a:p>
              <a:p>
                <a:r>
                  <a:rPr lang="en-US" dirty="0"/>
                  <a:t>Thus, we can calculate the necessary base resistance with the equations below, where V</a:t>
                </a:r>
                <a:r>
                  <a:rPr lang="en-US" baseline="-25000" dirty="0"/>
                  <a:t>T</a:t>
                </a:r>
                <a:r>
                  <a:rPr lang="en-US" dirty="0"/>
                  <a:t> is the output of the R-2R ladder,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𝐶</m:t>
                        </m:r>
                      </m:sub>
                    </m:sSub>
                    <m:r>
                      <a:rPr lang="en-US" i="1">
                        <a:latin typeface="Cambria Math" panose="02040503050406030204" pitchFamily="18" charset="0"/>
                      </a:rPr>
                      <m:t>= </m:t>
                    </m:r>
                    <m:r>
                      <a:rPr lang="en-US" i="1">
                        <a:latin typeface="Cambria Math" panose="02040503050406030204" pitchFamily="18" charset="0"/>
                      </a:rPr>
                      <m:t>𝛽</m:t>
                    </m:r>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𝐵</m:t>
                        </m:r>
                      </m:sub>
                    </m:sSub>
                  </m:oMath>
                </a14:m>
                <a:r>
                  <a:rPr lang="en-US" dirty="0"/>
                  <a:t>. Solving for the case where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𝐶</m:t>
                        </m:r>
                      </m:sub>
                    </m:sSub>
                    <m:r>
                      <a:rPr lang="en-US" i="1">
                        <a:latin typeface="Cambria Math" panose="02040503050406030204" pitchFamily="18" charset="0"/>
                      </a:rPr>
                      <m:t>=60 </m:t>
                    </m:r>
                    <m:r>
                      <a:rPr lang="en-US" i="1">
                        <a:latin typeface="Cambria Math" panose="02040503050406030204" pitchFamily="18" charset="0"/>
                      </a:rPr>
                      <m:t>𝑚𝐴</m:t>
                    </m:r>
                  </m:oMath>
                </a14:m>
                <a:r>
                  <a:rPr lang="en-US" dirty="0"/>
                  <a:t> with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𝑇</m:t>
                        </m:r>
                      </m:sub>
                    </m:sSub>
                    <m:r>
                      <a:rPr lang="en-US" i="1">
                        <a:latin typeface="Cambria Math" panose="02040503050406030204" pitchFamily="18" charset="0"/>
                      </a:rPr>
                      <m:t>=0</m:t>
                    </m:r>
                  </m:oMath>
                </a14:m>
                <a:r>
                  <a:rPr lang="en-US" dirty="0"/>
                  <a:t> yields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𝑙𝑎𝑑𝑑𝑒𝑟</m:t>
                        </m:r>
                      </m:sub>
                    </m:sSub>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𝐵</m:t>
                        </m:r>
                      </m:sub>
                    </m:sSub>
                    <m:r>
                      <a:rPr lang="en-US" i="1">
                        <a:latin typeface="Cambria Math" panose="02040503050406030204" pitchFamily="18" charset="0"/>
                      </a:rPr>
                      <m:t> ≈14 </m:t>
                    </m:r>
                    <m:r>
                      <a:rPr lang="en-US" b="0" i="1" smtClean="0">
                        <a:latin typeface="Cambria Math" panose="02040503050406030204" pitchFamily="18" charset="0"/>
                      </a:rPr>
                      <m:t>𝑘</m:t>
                    </m:r>
                    <m:r>
                      <a:rPr lang="en-US" i="1">
                        <a:latin typeface="Cambria Math" panose="02040503050406030204" pitchFamily="18" charset="0"/>
                      </a:rPr>
                      <m:t>Ω</m:t>
                    </m:r>
                  </m:oMath>
                </a14:m>
                <a:r>
                  <a:rPr lang="en-US" dirty="0"/>
                  <a:t>.</a:t>
                </a:r>
              </a:p>
              <a:p>
                <a:pPr marL="0" indent="0" algn="ctr">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𝐼</m:t>
                          </m:r>
                        </m:e>
                        <m:sub>
                          <m:r>
                            <a:rPr lang="en-US" i="1">
                              <a:latin typeface="Cambria Math" panose="02040503050406030204" pitchFamily="18" charset="0"/>
                            </a:rPr>
                            <m:t>𝐵</m:t>
                          </m:r>
                        </m:sub>
                      </m:sSub>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2.9− </m:t>
                          </m:r>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𝑇</m:t>
                              </m:r>
                            </m:sub>
                          </m:sSub>
                        </m:num>
                        <m:den>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𝑙𝑎𝑑𝑑𝑒𝑟</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m:t>
                              </m:r>
                            </m:e>
                            <m:sub>
                              <m:r>
                                <a:rPr lang="en-US" i="1">
                                  <a:latin typeface="Cambria Math" panose="02040503050406030204" pitchFamily="18" charset="0"/>
                                </a:rPr>
                                <m:t>𝐵</m:t>
                              </m:r>
                            </m:sub>
                          </m:sSub>
                        </m:den>
                      </m:f>
                    </m:oMath>
                  </m:oMathPara>
                </a14:m>
                <a:endParaRPr lang="en-US" dirty="0"/>
              </a:p>
              <a:p>
                <a:r>
                  <a:rPr lang="en-US" dirty="0"/>
                  <a:t>After performing the simulations with the specific part, we determined that an actual input resistance of 1kΩ would produce the desired range from the BJT.</a:t>
                </a:r>
              </a:p>
              <a:p>
                <a:endParaRPr lang="en-US"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615" t="-2065" r="-554"/>
                </a:stretch>
              </a:blipFill>
            </p:spPr>
            <p:txBody>
              <a:bodyPr/>
              <a:lstStyle/>
              <a:p>
                <a:r>
                  <a:rPr lang="en-US">
                    <a:noFill/>
                  </a:rPr>
                  <a:t> </a:t>
                </a:r>
              </a:p>
            </p:txBody>
          </p:sp>
        </mc:Fallback>
      </mc:AlternateContent>
    </p:spTree>
    <p:extLst>
      <p:ext uri="{BB962C8B-B14F-4D97-AF65-F5344CB8AC3E}">
        <p14:creationId xmlns:p14="http://schemas.microsoft.com/office/powerpoint/2010/main" val="1384002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095631"/>
          </a:xfrm>
        </p:spPr>
        <p:txBody>
          <a:bodyPr/>
          <a:lstStyle/>
          <a:p>
            <a:r>
              <a:rPr lang="en-US" dirty="0"/>
              <a:t>Design – LED Driver</a:t>
            </a:r>
          </a:p>
        </p:txBody>
      </p:sp>
      <p:sp>
        <p:nvSpPr>
          <p:cNvPr id="11" name="Text Placeholder 10"/>
          <p:cNvSpPr>
            <a:spLocks noGrp="1"/>
          </p:cNvSpPr>
          <p:nvPr>
            <p:ph type="body" sz="half" idx="2"/>
          </p:nvPr>
        </p:nvSpPr>
        <p:spPr>
          <a:xfrm>
            <a:off x="1146705" y="1639330"/>
            <a:ext cx="3856037" cy="4151870"/>
          </a:xfrm>
        </p:spPr>
        <p:txBody>
          <a:bodyPr/>
          <a:lstStyle/>
          <a:p>
            <a:r>
              <a:rPr lang="en-US" dirty="0"/>
              <a:t>Here, the output voltage of the R-2R ladder is simulated as a voltage source. In order to verify the operation of the driver, we swept the voltage across a range of 0 V to 2.9 V, and plotted the output current:</a:t>
            </a:r>
          </a:p>
          <a:p>
            <a:endParaRPr lang="en-US" dirty="0"/>
          </a:p>
        </p:txBody>
      </p:sp>
      <p:graphicFrame>
        <p:nvGraphicFramePr>
          <p:cNvPr id="13" name="Chart 12"/>
          <p:cNvGraphicFramePr/>
          <p:nvPr>
            <p:extLst>
              <p:ext uri="{D42A27DB-BD31-4B8C-83A1-F6EECF244321}">
                <p14:modId xmlns:p14="http://schemas.microsoft.com/office/powerpoint/2010/main" val="334454428"/>
              </p:ext>
            </p:extLst>
          </p:nvPr>
        </p:nvGraphicFramePr>
        <p:xfrm>
          <a:off x="665470" y="3249596"/>
          <a:ext cx="4337272" cy="2541604"/>
        </p:xfrm>
        <a:graphic>
          <a:graphicData uri="http://schemas.openxmlformats.org/drawingml/2006/chart">
            <c:chart xmlns:c="http://schemas.openxmlformats.org/drawingml/2006/chart" xmlns:r="http://schemas.openxmlformats.org/officeDocument/2006/relationships" r:id="rId2"/>
          </a:graphicData>
        </a:graphic>
      </p:graphicFrame>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5156201" y="887396"/>
            <a:ext cx="6629400" cy="4724400"/>
          </a:xfrm>
          <a:prstGeom prst="rect">
            <a:avLst/>
          </a:prstGeom>
        </p:spPr>
      </p:pic>
    </p:spTree>
    <p:extLst>
      <p:ext uri="{BB962C8B-B14F-4D97-AF65-F5344CB8AC3E}">
        <p14:creationId xmlns:p14="http://schemas.microsoft.com/office/powerpoint/2010/main" val="16146339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Requirements and Verification - MBUS</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702460604"/>
              </p:ext>
            </p:extLst>
          </p:nvPr>
        </p:nvGraphicFramePr>
        <p:xfrm>
          <a:off x="1141413" y="2097089"/>
          <a:ext cx="9905998" cy="3947704"/>
        </p:xfrm>
        <a:graphic>
          <a:graphicData uri="http://schemas.openxmlformats.org/drawingml/2006/table">
            <a:tbl>
              <a:tblPr firstRow="1" firstCol="1" bandRow="1">
                <a:tableStyleId>{5C22544A-7EE6-4342-B048-85BDC9FD1C3A}</a:tableStyleId>
              </a:tblPr>
              <a:tblGrid>
                <a:gridCol w="4952999">
                  <a:extLst>
                    <a:ext uri="{9D8B030D-6E8A-4147-A177-3AD203B41FA5}">
                      <a16:colId xmlns:a16="http://schemas.microsoft.com/office/drawing/2014/main" xmlns="" val="20000"/>
                    </a:ext>
                  </a:extLst>
                </a:gridCol>
                <a:gridCol w="4952999">
                  <a:extLst>
                    <a:ext uri="{9D8B030D-6E8A-4147-A177-3AD203B41FA5}">
                      <a16:colId xmlns:a16="http://schemas.microsoft.com/office/drawing/2014/main" xmlns="" val="20001"/>
                    </a:ext>
                  </a:extLst>
                </a:gridCol>
              </a:tblGrid>
              <a:tr h="244498">
                <a:tc>
                  <a:txBody>
                    <a:bodyPr/>
                    <a:lstStyle/>
                    <a:p>
                      <a:pPr marL="0" marR="0" algn="ctr">
                        <a:lnSpc>
                          <a:spcPct val="107000"/>
                        </a:lnSpc>
                        <a:spcBef>
                          <a:spcPts val="0"/>
                        </a:spcBef>
                        <a:spcAft>
                          <a:spcPts val="0"/>
                        </a:spcAft>
                      </a:pPr>
                      <a:r>
                        <a:rPr lang="en-US" sz="1200" dirty="0">
                          <a:effectLst/>
                        </a:rPr>
                        <a:t>Requirements</a:t>
                      </a:r>
                      <a:endParaRPr lang="en-US" sz="1200" dirty="0">
                        <a:effectLst/>
                        <a:latin typeface="Euclid" panose="02020503060505020303" pitchFamily="18" charset="0"/>
                        <a:ea typeface="Calibri" panose="020F0502020204030204" pitchFamily="34" charset="0"/>
                        <a:cs typeface="Times New Roman" panose="02020603050405020304" pitchFamily="18" charset="0"/>
                      </a:endParaRPr>
                    </a:p>
                  </a:txBody>
                  <a:tcPr marL="49669" marR="49669" marT="0" marB="0"/>
                </a:tc>
                <a:tc>
                  <a:txBody>
                    <a:bodyPr/>
                    <a:lstStyle/>
                    <a:p>
                      <a:pPr marL="0" marR="0" algn="ctr">
                        <a:lnSpc>
                          <a:spcPct val="107000"/>
                        </a:lnSpc>
                        <a:spcBef>
                          <a:spcPts val="0"/>
                        </a:spcBef>
                        <a:spcAft>
                          <a:spcPts val="0"/>
                        </a:spcAft>
                      </a:pPr>
                      <a:r>
                        <a:rPr lang="en-US" sz="1200" dirty="0">
                          <a:effectLst/>
                        </a:rPr>
                        <a:t>Verification</a:t>
                      </a:r>
                      <a:endParaRPr lang="en-US" sz="1200" dirty="0">
                        <a:effectLst/>
                        <a:latin typeface="Euclid" panose="02020503060505020303" pitchFamily="18" charset="0"/>
                        <a:ea typeface="Calibri" panose="020F0502020204030204" pitchFamily="34" charset="0"/>
                        <a:cs typeface="Times New Roman" panose="02020603050405020304" pitchFamily="18" charset="0"/>
                      </a:endParaRPr>
                    </a:p>
                  </a:txBody>
                  <a:tcPr marL="49669" marR="49669" marT="0" marB="0"/>
                </a:tc>
                <a:extLst>
                  <a:ext uri="{0D108BD9-81ED-4DB2-BD59-A6C34878D82A}">
                    <a16:rowId xmlns:a16="http://schemas.microsoft.com/office/drawing/2014/main" xmlns="" val="10000"/>
                  </a:ext>
                </a:extLst>
              </a:tr>
              <a:tr h="3703206">
                <a:tc>
                  <a:txBody>
                    <a:bodyPr/>
                    <a:lstStyle/>
                    <a:p>
                      <a:pPr marL="0" marR="0" algn="just">
                        <a:lnSpc>
                          <a:spcPct val="107000"/>
                        </a:lnSpc>
                        <a:spcBef>
                          <a:spcPts val="0"/>
                        </a:spcBef>
                        <a:spcAft>
                          <a:spcPts val="0"/>
                        </a:spcAft>
                      </a:pPr>
                      <a:r>
                        <a:rPr lang="en-US" sz="1200" dirty="0">
                          <a:solidFill>
                            <a:schemeClr val="bg1"/>
                          </a:solidFill>
                          <a:effectLst/>
                        </a:rPr>
                        <a:t>Must allow the microcontroller to establish communication with the LEDs using the </a:t>
                      </a:r>
                      <a:r>
                        <a:rPr lang="en-US" sz="1200" dirty="0" err="1">
                          <a:solidFill>
                            <a:schemeClr val="bg1"/>
                          </a:solidFill>
                          <a:effectLst/>
                        </a:rPr>
                        <a:t>MBus</a:t>
                      </a:r>
                      <a:r>
                        <a:rPr lang="en-US" sz="1200" dirty="0">
                          <a:solidFill>
                            <a:schemeClr val="bg1"/>
                          </a:solidFill>
                          <a:effectLst/>
                        </a:rPr>
                        <a:t> protocol.</a:t>
                      </a:r>
                    </a:p>
                    <a:p>
                      <a:pPr marL="0" marR="0" algn="just">
                        <a:lnSpc>
                          <a:spcPct val="107000"/>
                        </a:lnSpc>
                        <a:spcBef>
                          <a:spcPts val="0"/>
                        </a:spcBef>
                        <a:spcAft>
                          <a:spcPts val="0"/>
                        </a:spcAft>
                      </a:pPr>
                      <a:r>
                        <a:rPr lang="en-US" sz="1200" dirty="0">
                          <a:solidFill>
                            <a:schemeClr val="bg1"/>
                          </a:solidFill>
                          <a:effectLst/>
                        </a:rPr>
                        <a:t> </a:t>
                      </a:r>
                    </a:p>
                    <a:p>
                      <a:pPr marL="0" marR="0" algn="just">
                        <a:lnSpc>
                          <a:spcPct val="107000"/>
                        </a:lnSpc>
                        <a:spcBef>
                          <a:spcPts val="0"/>
                        </a:spcBef>
                        <a:spcAft>
                          <a:spcPts val="0"/>
                        </a:spcAft>
                      </a:pPr>
                      <a:r>
                        <a:rPr lang="en-US" sz="1200" dirty="0">
                          <a:solidFill>
                            <a:schemeClr val="bg1"/>
                          </a:solidFill>
                          <a:effectLst/>
                        </a:rPr>
                        <a:t>Should minimize latency as detected by a camera for more time sensitive future applications.</a:t>
                      </a:r>
                    </a:p>
                    <a:p>
                      <a:pPr marL="342900" marR="0" lvl="0" indent="-342900" algn="just">
                        <a:lnSpc>
                          <a:spcPct val="115000"/>
                        </a:lnSpc>
                        <a:spcBef>
                          <a:spcPts val="0"/>
                        </a:spcBef>
                        <a:spcAft>
                          <a:spcPts val="0"/>
                        </a:spcAft>
                        <a:buFont typeface="Calibri" panose="020F0502020204030204" pitchFamily="34" charset="0"/>
                        <a:buChar char="-"/>
                      </a:pPr>
                      <a:r>
                        <a:rPr lang="en-US" sz="1200" dirty="0">
                          <a:solidFill>
                            <a:schemeClr val="bg1"/>
                          </a:solidFill>
                          <a:effectLst/>
                        </a:rPr>
                        <a:t>Should allow multiple LEDs to be loaded simultaneously.</a:t>
                      </a:r>
                    </a:p>
                    <a:p>
                      <a:pPr marL="0" marR="0" algn="just">
                        <a:lnSpc>
                          <a:spcPct val="107000"/>
                        </a:lnSpc>
                        <a:spcBef>
                          <a:spcPts val="0"/>
                        </a:spcBef>
                        <a:spcAft>
                          <a:spcPts val="0"/>
                        </a:spcAft>
                      </a:pPr>
                      <a:r>
                        <a:rPr lang="en-US" sz="1200" dirty="0">
                          <a:solidFill>
                            <a:schemeClr val="bg1"/>
                          </a:solidFill>
                          <a:effectLst/>
                        </a:rPr>
                        <a:t> </a:t>
                      </a:r>
                    </a:p>
                    <a:p>
                      <a:pPr marL="0" marR="0" algn="just">
                        <a:lnSpc>
                          <a:spcPct val="107000"/>
                        </a:lnSpc>
                        <a:spcBef>
                          <a:spcPts val="0"/>
                        </a:spcBef>
                        <a:spcAft>
                          <a:spcPts val="0"/>
                        </a:spcAft>
                      </a:pPr>
                      <a:r>
                        <a:rPr lang="en-US" sz="1200" dirty="0">
                          <a:solidFill>
                            <a:schemeClr val="bg1"/>
                          </a:solidFill>
                          <a:effectLst/>
                        </a:rPr>
                        <a:t>Should allow for color temperature adjustment through communication to multiple LEDs simultaneously. Color temperature should range from about 3000 K (warm, red light) to 5700 K (cool, bluish white).</a:t>
                      </a:r>
                    </a:p>
                    <a:p>
                      <a:pPr marL="342900" marR="0" lvl="0" indent="-342900" algn="just">
                        <a:lnSpc>
                          <a:spcPct val="115000"/>
                        </a:lnSpc>
                        <a:spcBef>
                          <a:spcPts val="0"/>
                        </a:spcBef>
                        <a:spcAft>
                          <a:spcPts val="0"/>
                        </a:spcAft>
                        <a:buFont typeface="Calibri" panose="020F0502020204030204" pitchFamily="34" charset="0"/>
                        <a:buChar char="-"/>
                      </a:pPr>
                      <a:r>
                        <a:rPr lang="en-US" sz="1200" dirty="0">
                          <a:solidFill>
                            <a:schemeClr val="bg1"/>
                          </a:solidFill>
                          <a:effectLst/>
                        </a:rPr>
                        <a:t>Data packet size must be flexible (1 - 16 bits).</a:t>
                      </a:r>
                    </a:p>
                    <a:p>
                      <a:pPr marL="0" marR="0" algn="just">
                        <a:lnSpc>
                          <a:spcPct val="107000"/>
                        </a:lnSpc>
                        <a:spcBef>
                          <a:spcPts val="0"/>
                        </a:spcBef>
                        <a:spcAft>
                          <a:spcPts val="0"/>
                        </a:spcAft>
                      </a:pPr>
                      <a:r>
                        <a:rPr lang="en-US" sz="1200" dirty="0">
                          <a:solidFill>
                            <a:schemeClr val="bg1"/>
                          </a:solidFill>
                          <a:effectLst/>
                        </a:rPr>
                        <a:t> </a:t>
                      </a:r>
                    </a:p>
                    <a:p>
                      <a:pPr marL="0" marR="0" algn="just">
                        <a:lnSpc>
                          <a:spcPct val="107000"/>
                        </a:lnSpc>
                        <a:spcBef>
                          <a:spcPts val="0"/>
                        </a:spcBef>
                        <a:spcAft>
                          <a:spcPts val="0"/>
                        </a:spcAft>
                      </a:pPr>
                      <a:r>
                        <a:rPr lang="en-US" sz="1200" dirty="0">
                          <a:solidFill>
                            <a:schemeClr val="bg1"/>
                          </a:solidFill>
                          <a:effectLst/>
                        </a:rPr>
                        <a:t>Must be able to communicate information to all of the LEDs below the average latency of the human eye.</a:t>
                      </a:r>
                    </a:p>
                    <a:p>
                      <a:pPr marL="342900" marR="0" lvl="0" indent="-342900" algn="just">
                        <a:lnSpc>
                          <a:spcPct val="115000"/>
                        </a:lnSpc>
                        <a:spcBef>
                          <a:spcPts val="0"/>
                        </a:spcBef>
                        <a:spcAft>
                          <a:spcPts val="0"/>
                        </a:spcAft>
                        <a:buFont typeface="Calibri" panose="020F0502020204030204" pitchFamily="34" charset="0"/>
                        <a:buChar char="-"/>
                      </a:pPr>
                      <a:r>
                        <a:rPr lang="en-US" sz="1200" dirty="0">
                          <a:solidFill>
                            <a:schemeClr val="bg1"/>
                          </a:solidFill>
                          <a:effectLst/>
                        </a:rPr>
                        <a:t> Must be able to operate at frequencies above </a:t>
                      </a:r>
                      <a:r>
                        <a:rPr lang="en-US" sz="1200" dirty="0" smtClean="0">
                          <a:solidFill>
                            <a:schemeClr val="bg1"/>
                          </a:solidFill>
                          <a:effectLst/>
                        </a:rPr>
                        <a:t>135KHz</a:t>
                      </a:r>
                      <a:r>
                        <a:rPr lang="en-US" sz="1200" dirty="0">
                          <a:solidFill>
                            <a:schemeClr val="bg1"/>
                          </a:solidFill>
                          <a:effectLst/>
                        </a:rPr>
                        <a:t>.</a:t>
                      </a:r>
                    </a:p>
                    <a:p>
                      <a:pPr marL="0" marR="0" algn="just">
                        <a:lnSpc>
                          <a:spcPct val="107000"/>
                        </a:lnSpc>
                        <a:spcBef>
                          <a:spcPts val="0"/>
                        </a:spcBef>
                        <a:spcAft>
                          <a:spcPts val="0"/>
                        </a:spcAft>
                      </a:pPr>
                      <a:r>
                        <a:rPr lang="en-US" sz="800" dirty="0">
                          <a:solidFill>
                            <a:schemeClr val="bg1"/>
                          </a:solidFill>
                          <a:effectLst/>
                        </a:rPr>
                        <a:t> </a:t>
                      </a:r>
                    </a:p>
                    <a:p>
                      <a:pPr marL="0" marR="0" algn="just">
                        <a:lnSpc>
                          <a:spcPct val="107000"/>
                        </a:lnSpc>
                        <a:spcBef>
                          <a:spcPts val="0"/>
                        </a:spcBef>
                        <a:spcAft>
                          <a:spcPts val="0"/>
                        </a:spcAft>
                      </a:pPr>
                      <a:r>
                        <a:rPr lang="en-US" sz="800" dirty="0">
                          <a:solidFill>
                            <a:schemeClr val="bg1"/>
                          </a:solidFill>
                          <a:effectLst/>
                        </a:rPr>
                        <a:t> </a:t>
                      </a:r>
                    </a:p>
                    <a:p>
                      <a:pPr marL="0" marR="0" algn="just">
                        <a:lnSpc>
                          <a:spcPct val="107000"/>
                        </a:lnSpc>
                        <a:spcBef>
                          <a:spcPts val="0"/>
                        </a:spcBef>
                        <a:spcAft>
                          <a:spcPts val="0"/>
                        </a:spcAft>
                      </a:pPr>
                      <a:r>
                        <a:rPr lang="en-US" sz="800" dirty="0">
                          <a:solidFill>
                            <a:schemeClr val="bg1"/>
                          </a:solidFill>
                          <a:effectLst/>
                        </a:rPr>
                        <a:t> </a:t>
                      </a:r>
                      <a:endParaRPr lang="en-US" sz="800" dirty="0">
                        <a:solidFill>
                          <a:schemeClr val="bg1"/>
                        </a:solidFill>
                        <a:effectLst/>
                        <a:latin typeface="Euclid" panose="02020503060505020303" pitchFamily="18" charset="0"/>
                        <a:ea typeface="Calibri" panose="020F0502020204030204" pitchFamily="34" charset="0"/>
                        <a:cs typeface="Times New Roman" panose="02020603050405020304" pitchFamily="18" charset="0"/>
                      </a:endParaRPr>
                    </a:p>
                  </a:txBody>
                  <a:tcPr marL="49669" marR="49669" marT="0" marB="0"/>
                </a:tc>
                <a:tc>
                  <a:txBody>
                    <a:bodyPr/>
                    <a:lstStyle/>
                    <a:p>
                      <a:pPr marL="342900" marR="0" lvl="0" indent="-342900">
                        <a:lnSpc>
                          <a:spcPct val="115000"/>
                        </a:lnSpc>
                        <a:spcBef>
                          <a:spcPts val="0"/>
                        </a:spcBef>
                        <a:spcAft>
                          <a:spcPts val="0"/>
                        </a:spcAft>
                        <a:buFont typeface="+mj-lt"/>
                        <a:buAutoNum type="arabicPeriod"/>
                      </a:pPr>
                      <a:r>
                        <a:rPr lang="en-US" sz="1200" dirty="0">
                          <a:effectLst/>
                        </a:rPr>
                        <a:t>Change the brightness of multiple LEDs and verify that there is no visible latency.</a:t>
                      </a:r>
                    </a:p>
                    <a:p>
                      <a:pPr marL="342900" marR="0" lvl="0" indent="-342900">
                        <a:lnSpc>
                          <a:spcPct val="115000"/>
                        </a:lnSpc>
                        <a:spcBef>
                          <a:spcPts val="0"/>
                        </a:spcBef>
                        <a:spcAft>
                          <a:spcPts val="0"/>
                        </a:spcAft>
                        <a:buFont typeface="+mj-lt"/>
                        <a:buAutoNum type="arabicPeriod"/>
                      </a:pPr>
                      <a:r>
                        <a:rPr lang="en-US" sz="1200" dirty="0">
                          <a:effectLst/>
                        </a:rPr>
                        <a:t>Change the color temperature and verify that there is no visible latency.</a:t>
                      </a:r>
                    </a:p>
                    <a:p>
                      <a:pPr marL="342900" marR="0" lvl="0" indent="-342900">
                        <a:lnSpc>
                          <a:spcPct val="115000"/>
                        </a:lnSpc>
                        <a:spcBef>
                          <a:spcPts val="0"/>
                        </a:spcBef>
                        <a:spcAft>
                          <a:spcPts val="1000"/>
                        </a:spcAft>
                        <a:buFont typeface="+mj-lt"/>
                        <a:buAutoNum type="arabicPeriod"/>
                      </a:pPr>
                      <a:r>
                        <a:rPr lang="en-US" sz="1200" dirty="0">
                          <a:effectLst/>
                        </a:rPr>
                        <a:t>Reset the brightness of all LEDs simultaneously and verify that there is no visible latency through a camera to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9669" marR="49669" marT="0" marB="0"/>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917691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and Verification – MBUS</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529389" y="2329314"/>
            <a:ext cx="11001676" cy="2305472"/>
          </a:xfrm>
          <a:prstGeom prst="rect">
            <a:avLst/>
          </a:prstGeom>
        </p:spPr>
      </p:pic>
    </p:spTree>
    <p:extLst>
      <p:ext uri="{BB962C8B-B14F-4D97-AF65-F5344CB8AC3E}">
        <p14:creationId xmlns:p14="http://schemas.microsoft.com/office/powerpoint/2010/main" val="37317201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and Verification – LED Driver</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21311180"/>
              </p:ext>
            </p:extLst>
          </p:nvPr>
        </p:nvGraphicFramePr>
        <p:xfrm>
          <a:off x="1141412" y="2097089"/>
          <a:ext cx="9905998" cy="4269528"/>
        </p:xfrm>
        <a:graphic>
          <a:graphicData uri="http://schemas.openxmlformats.org/drawingml/2006/table">
            <a:tbl>
              <a:tblPr firstRow="1" firstCol="1" bandRow="1">
                <a:tableStyleId>{5C22544A-7EE6-4342-B048-85BDC9FD1C3A}</a:tableStyleId>
              </a:tblPr>
              <a:tblGrid>
                <a:gridCol w="4952999">
                  <a:extLst>
                    <a:ext uri="{9D8B030D-6E8A-4147-A177-3AD203B41FA5}">
                      <a16:colId xmlns:a16="http://schemas.microsoft.com/office/drawing/2014/main" xmlns="" val="20000"/>
                    </a:ext>
                  </a:extLst>
                </a:gridCol>
                <a:gridCol w="4952999">
                  <a:extLst>
                    <a:ext uri="{9D8B030D-6E8A-4147-A177-3AD203B41FA5}">
                      <a16:colId xmlns:a16="http://schemas.microsoft.com/office/drawing/2014/main" xmlns="" val="20001"/>
                    </a:ext>
                  </a:extLst>
                </a:gridCol>
              </a:tblGrid>
              <a:tr h="542620">
                <a:tc>
                  <a:txBody>
                    <a:bodyPr/>
                    <a:lstStyle/>
                    <a:p>
                      <a:pPr marL="0" marR="0" algn="ctr">
                        <a:lnSpc>
                          <a:spcPct val="107000"/>
                        </a:lnSpc>
                        <a:spcBef>
                          <a:spcPts val="0"/>
                        </a:spcBef>
                        <a:spcAft>
                          <a:spcPts val="0"/>
                        </a:spcAft>
                      </a:pPr>
                      <a:r>
                        <a:rPr lang="en-US" sz="1200" dirty="0">
                          <a:effectLst/>
                        </a:rPr>
                        <a:t>Requirements</a:t>
                      </a:r>
                      <a:endParaRPr lang="en-US" sz="1200" dirty="0">
                        <a:effectLst/>
                        <a:latin typeface="Euclid" panose="020205030605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200">
                          <a:effectLst/>
                        </a:rPr>
                        <a:t>Verification</a:t>
                      </a:r>
                      <a:endParaRPr lang="en-US" sz="1200">
                        <a:effectLst/>
                        <a:latin typeface="Euclid" panose="02020503060505020303"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3726908">
                <a:tc>
                  <a:txBody>
                    <a:bodyPr/>
                    <a:lstStyle/>
                    <a:p>
                      <a:pPr marL="0" marR="0" algn="just">
                        <a:lnSpc>
                          <a:spcPct val="107000"/>
                        </a:lnSpc>
                        <a:spcBef>
                          <a:spcPts val="0"/>
                        </a:spcBef>
                        <a:spcAft>
                          <a:spcPts val="0"/>
                        </a:spcAft>
                      </a:pPr>
                      <a:r>
                        <a:rPr lang="en-US" sz="1200" dirty="0">
                          <a:solidFill>
                            <a:schemeClr val="bg1"/>
                          </a:solidFill>
                          <a:effectLst/>
                        </a:rPr>
                        <a:t>Must be able to provide a linear digitally controlled brightness values for the LED.</a:t>
                      </a:r>
                    </a:p>
                    <a:p>
                      <a:pPr marL="342900" marR="0" lvl="0" indent="-342900" algn="just">
                        <a:lnSpc>
                          <a:spcPct val="115000"/>
                        </a:lnSpc>
                        <a:spcBef>
                          <a:spcPts val="0"/>
                        </a:spcBef>
                        <a:spcAft>
                          <a:spcPts val="0"/>
                        </a:spcAft>
                        <a:buFont typeface="Calibri" panose="020F0502020204030204" pitchFamily="34" charset="0"/>
                        <a:buChar char="-"/>
                      </a:pPr>
                      <a:r>
                        <a:rPr lang="en-US" sz="1200" dirty="0">
                          <a:solidFill>
                            <a:schemeClr val="bg1"/>
                          </a:solidFill>
                          <a:effectLst/>
                        </a:rPr>
                        <a:t>The current values must then be linear, ranging from 0 to 60 mA because the LED brightness depends on the current value that is driving it.</a:t>
                      </a:r>
                    </a:p>
                    <a:p>
                      <a:pPr marL="0" marR="0" algn="just">
                        <a:lnSpc>
                          <a:spcPct val="107000"/>
                        </a:lnSpc>
                        <a:spcBef>
                          <a:spcPts val="0"/>
                        </a:spcBef>
                        <a:spcAft>
                          <a:spcPts val="0"/>
                        </a:spcAft>
                      </a:pPr>
                      <a:r>
                        <a:rPr lang="en-US" sz="1200" dirty="0">
                          <a:solidFill>
                            <a:schemeClr val="bg1"/>
                          </a:solidFill>
                          <a:effectLst/>
                        </a:rPr>
                        <a:t> </a:t>
                      </a:r>
                    </a:p>
                    <a:p>
                      <a:pPr marL="0" marR="0" algn="just">
                        <a:lnSpc>
                          <a:spcPct val="107000"/>
                        </a:lnSpc>
                        <a:spcBef>
                          <a:spcPts val="0"/>
                        </a:spcBef>
                        <a:spcAft>
                          <a:spcPts val="0"/>
                        </a:spcAft>
                      </a:pPr>
                      <a:r>
                        <a:rPr lang="en-US" sz="1200" dirty="0">
                          <a:solidFill>
                            <a:schemeClr val="bg1"/>
                          </a:solidFill>
                          <a:effectLst/>
                        </a:rPr>
                        <a:t>The LEDs should remain at a safe temperature as specified in the datasheet.</a:t>
                      </a:r>
                    </a:p>
                    <a:p>
                      <a:pPr marL="342900" marR="0" lvl="0" indent="-342900" algn="just">
                        <a:lnSpc>
                          <a:spcPct val="115000"/>
                        </a:lnSpc>
                        <a:spcBef>
                          <a:spcPts val="0"/>
                        </a:spcBef>
                        <a:spcAft>
                          <a:spcPts val="0"/>
                        </a:spcAft>
                        <a:buFont typeface="Calibri" panose="020F0502020204030204" pitchFamily="34" charset="0"/>
                        <a:buChar char="-"/>
                      </a:pPr>
                      <a:r>
                        <a:rPr lang="en-US" sz="1200" dirty="0">
                          <a:solidFill>
                            <a:schemeClr val="bg1"/>
                          </a:solidFill>
                          <a:effectLst/>
                        </a:rPr>
                        <a:t>Must not exceed a maximum continuous forward current of 65 mA.</a:t>
                      </a:r>
                    </a:p>
                    <a:p>
                      <a:pPr marL="0" marR="0" algn="just">
                        <a:lnSpc>
                          <a:spcPct val="107000"/>
                        </a:lnSpc>
                        <a:spcBef>
                          <a:spcPts val="0"/>
                        </a:spcBef>
                        <a:spcAft>
                          <a:spcPts val="0"/>
                        </a:spcAft>
                      </a:pPr>
                      <a:r>
                        <a:rPr lang="en-US" sz="1200" dirty="0">
                          <a:effectLst/>
                        </a:rPr>
                        <a:t> </a:t>
                      </a:r>
                      <a:endParaRPr lang="en-US" sz="1200" dirty="0">
                        <a:effectLst/>
                        <a:latin typeface="Euclid" panose="02020503060505020303" pitchFamily="18" charset="0"/>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lnSpc>
                          <a:spcPct val="115000"/>
                        </a:lnSpc>
                        <a:spcBef>
                          <a:spcPts val="0"/>
                        </a:spcBef>
                        <a:spcAft>
                          <a:spcPts val="0"/>
                        </a:spcAft>
                        <a:buFont typeface="+mj-lt"/>
                        <a:buAutoNum type="arabicPeriod"/>
                      </a:pPr>
                      <a:r>
                        <a:rPr lang="en-US" sz="1200" dirty="0">
                          <a:effectLst/>
                        </a:rPr>
                        <a:t>Vary the brightness values of the LED over the entire range.</a:t>
                      </a:r>
                    </a:p>
                    <a:p>
                      <a:pPr marL="342900" marR="0" lvl="0" indent="-342900">
                        <a:lnSpc>
                          <a:spcPct val="115000"/>
                        </a:lnSpc>
                        <a:spcBef>
                          <a:spcPts val="0"/>
                        </a:spcBef>
                        <a:spcAft>
                          <a:spcPts val="0"/>
                        </a:spcAft>
                        <a:buFont typeface="+mj-lt"/>
                        <a:buAutoNum type="arabicPeriod"/>
                      </a:pPr>
                      <a:r>
                        <a:rPr lang="en-US" sz="1200" dirty="0">
                          <a:effectLst/>
                        </a:rPr>
                        <a:t>Verify the linearity in the steps of brightness.</a:t>
                      </a:r>
                    </a:p>
                    <a:p>
                      <a:pPr marL="342900" marR="0" lvl="0" indent="-342900">
                        <a:lnSpc>
                          <a:spcPct val="115000"/>
                        </a:lnSpc>
                        <a:spcBef>
                          <a:spcPts val="0"/>
                        </a:spcBef>
                        <a:spcAft>
                          <a:spcPts val="1000"/>
                        </a:spcAft>
                        <a:buFont typeface="+mj-lt"/>
                        <a:buAutoNum type="arabicPeriod"/>
                      </a:pPr>
                      <a:r>
                        <a:rPr lang="en-US" sz="1200" dirty="0">
                          <a:effectLst/>
                        </a:rPr>
                        <a:t>Operate the device at maximum brightness for the duration of the battery life, and ensure that the LEDs do not feel more than lukewarm.</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382309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xmlns="" id="{48778BD1-D8FD-449F-AAE9-719E10DF8485}"/>
              </a:ext>
            </a:extLst>
          </p:cNvPr>
          <p:cNvGraphicFramePr>
            <a:graphicFrameLocks/>
          </p:cNvGraphicFramePr>
          <p:nvPr>
            <p:extLst>
              <p:ext uri="{D42A27DB-BD31-4B8C-83A1-F6EECF244321}">
                <p14:modId xmlns:p14="http://schemas.microsoft.com/office/powerpoint/2010/main" val="3661771657"/>
              </p:ext>
            </p:extLst>
          </p:nvPr>
        </p:nvGraphicFramePr>
        <p:xfrm>
          <a:off x="2050180" y="1337911"/>
          <a:ext cx="8258477" cy="43313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25539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Requirements and Verification – User Interface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283596536"/>
              </p:ext>
            </p:extLst>
          </p:nvPr>
        </p:nvGraphicFramePr>
        <p:xfrm>
          <a:off x="1141413" y="1862983"/>
          <a:ext cx="9905998" cy="4794822"/>
        </p:xfrm>
        <a:graphic>
          <a:graphicData uri="http://schemas.openxmlformats.org/drawingml/2006/table">
            <a:tbl>
              <a:tblPr firstRow="1" firstCol="1" bandRow="1">
                <a:tableStyleId>{5C22544A-7EE6-4342-B048-85BDC9FD1C3A}</a:tableStyleId>
              </a:tblPr>
              <a:tblGrid>
                <a:gridCol w="4952999">
                  <a:extLst>
                    <a:ext uri="{9D8B030D-6E8A-4147-A177-3AD203B41FA5}">
                      <a16:colId xmlns:a16="http://schemas.microsoft.com/office/drawing/2014/main" xmlns="" val="20000"/>
                    </a:ext>
                  </a:extLst>
                </a:gridCol>
                <a:gridCol w="4952999">
                  <a:extLst>
                    <a:ext uri="{9D8B030D-6E8A-4147-A177-3AD203B41FA5}">
                      <a16:colId xmlns:a16="http://schemas.microsoft.com/office/drawing/2014/main" xmlns="" val="20001"/>
                    </a:ext>
                  </a:extLst>
                </a:gridCol>
              </a:tblGrid>
              <a:tr h="94076">
                <a:tc>
                  <a:txBody>
                    <a:bodyPr/>
                    <a:lstStyle/>
                    <a:p>
                      <a:pPr marL="0" marR="0" algn="ctr">
                        <a:lnSpc>
                          <a:spcPct val="107000"/>
                        </a:lnSpc>
                        <a:spcBef>
                          <a:spcPts val="0"/>
                        </a:spcBef>
                        <a:spcAft>
                          <a:spcPts val="0"/>
                        </a:spcAft>
                      </a:pPr>
                      <a:r>
                        <a:rPr lang="en-US" sz="900" dirty="0">
                          <a:effectLst/>
                        </a:rPr>
                        <a:t>Requirements</a:t>
                      </a:r>
                      <a:endParaRPr lang="en-US" sz="900" dirty="0">
                        <a:effectLst/>
                        <a:latin typeface="Euclid" panose="02020503060505020303" pitchFamily="18" charset="0"/>
                        <a:ea typeface="Calibri" panose="020F0502020204030204" pitchFamily="34" charset="0"/>
                        <a:cs typeface="Times New Roman" panose="02020603050405020304" pitchFamily="18" charset="0"/>
                      </a:endParaRPr>
                    </a:p>
                  </a:txBody>
                  <a:tcPr marL="30034" marR="30034" marT="0" marB="0"/>
                </a:tc>
                <a:tc>
                  <a:txBody>
                    <a:bodyPr/>
                    <a:lstStyle/>
                    <a:p>
                      <a:pPr marL="0" marR="0" algn="ctr">
                        <a:lnSpc>
                          <a:spcPct val="107000"/>
                        </a:lnSpc>
                        <a:spcBef>
                          <a:spcPts val="0"/>
                        </a:spcBef>
                        <a:spcAft>
                          <a:spcPts val="0"/>
                        </a:spcAft>
                      </a:pPr>
                      <a:r>
                        <a:rPr lang="en-US" sz="900">
                          <a:effectLst/>
                        </a:rPr>
                        <a:t>Verification</a:t>
                      </a:r>
                      <a:endParaRPr lang="en-US" sz="900">
                        <a:effectLst/>
                        <a:latin typeface="Euclid" panose="02020503060505020303" pitchFamily="18" charset="0"/>
                        <a:ea typeface="Calibri" panose="020F0502020204030204" pitchFamily="34" charset="0"/>
                        <a:cs typeface="Times New Roman" panose="02020603050405020304" pitchFamily="18" charset="0"/>
                      </a:endParaRPr>
                    </a:p>
                  </a:txBody>
                  <a:tcPr marL="30034" marR="30034" marT="0" marB="0"/>
                </a:tc>
                <a:extLst>
                  <a:ext uri="{0D108BD9-81ED-4DB2-BD59-A6C34878D82A}">
                    <a16:rowId xmlns:a16="http://schemas.microsoft.com/office/drawing/2014/main" xmlns="" val="10000"/>
                  </a:ext>
                </a:extLst>
              </a:tr>
              <a:tr h="3080767">
                <a:tc>
                  <a:txBody>
                    <a:bodyPr/>
                    <a:lstStyle/>
                    <a:p>
                      <a:pPr marL="0" marR="0">
                        <a:lnSpc>
                          <a:spcPct val="107000"/>
                        </a:lnSpc>
                        <a:spcBef>
                          <a:spcPts val="0"/>
                        </a:spcBef>
                        <a:spcAft>
                          <a:spcPts val="0"/>
                        </a:spcAft>
                      </a:pPr>
                      <a:r>
                        <a:rPr lang="en-US" sz="900" dirty="0">
                          <a:effectLst/>
                        </a:rPr>
                        <a:t> </a:t>
                      </a:r>
                    </a:p>
                    <a:p>
                      <a:pPr marL="0" marR="0" algn="just">
                        <a:lnSpc>
                          <a:spcPct val="107000"/>
                        </a:lnSpc>
                        <a:spcBef>
                          <a:spcPts val="0"/>
                        </a:spcBef>
                        <a:spcAft>
                          <a:spcPts val="0"/>
                        </a:spcAft>
                      </a:pPr>
                      <a:r>
                        <a:rPr lang="en-US" sz="900" dirty="0">
                          <a:solidFill>
                            <a:schemeClr val="bg1"/>
                          </a:solidFill>
                          <a:effectLst/>
                        </a:rPr>
                        <a:t>LCD Display</a:t>
                      </a:r>
                    </a:p>
                    <a:p>
                      <a:pPr marL="0" marR="0" algn="just">
                        <a:lnSpc>
                          <a:spcPct val="107000"/>
                        </a:lnSpc>
                        <a:spcBef>
                          <a:spcPts val="0"/>
                        </a:spcBef>
                        <a:spcAft>
                          <a:spcPts val="0"/>
                        </a:spcAft>
                      </a:pPr>
                      <a:r>
                        <a:rPr lang="en-US" sz="900" dirty="0">
                          <a:solidFill>
                            <a:schemeClr val="bg1"/>
                          </a:solidFill>
                          <a:effectLst/>
                        </a:rPr>
                        <a:t> </a:t>
                      </a:r>
                    </a:p>
                    <a:p>
                      <a:pPr marL="0" marR="0" algn="just">
                        <a:lnSpc>
                          <a:spcPct val="107000"/>
                        </a:lnSpc>
                        <a:spcBef>
                          <a:spcPts val="0"/>
                        </a:spcBef>
                        <a:spcAft>
                          <a:spcPts val="0"/>
                        </a:spcAft>
                      </a:pPr>
                      <a:r>
                        <a:rPr lang="en-US" sz="900" dirty="0">
                          <a:solidFill>
                            <a:schemeClr val="bg1"/>
                          </a:solidFill>
                          <a:effectLst/>
                        </a:rPr>
                        <a:t>The LCD Display should readable in a low light environment. </a:t>
                      </a:r>
                    </a:p>
                    <a:p>
                      <a:pPr marL="0" marR="0" algn="just">
                        <a:lnSpc>
                          <a:spcPct val="107000"/>
                        </a:lnSpc>
                        <a:spcBef>
                          <a:spcPts val="0"/>
                        </a:spcBef>
                        <a:spcAft>
                          <a:spcPts val="0"/>
                        </a:spcAft>
                      </a:pPr>
                      <a:r>
                        <a:rPr lang="en-US" sz="900" dirty="0">
                          <a:solidFill>
                            <a:schemeClr val="bg1"/>
                          </a:solidFill>
                          <a:effectLst/>
                        </a:rPr>
                        <a:t> </a:t>
                      </a:r>
                    </a:p>
                    <a:p>
                      <a:pPr marL="0" marR="0" algn="just">
                        <a:lnSpc>
                          <a:spcPct val="107000"/>
                        </a:lnSpc>
                        <a:spcBef>
                          <a:spcPts val="0"/>
                        </a:spcBef>
                        <a:spcAft>
                          <a:spcPts val="0"/>
                        </a:spcAft>
                      </a:pPr>
                      <a:r>
                        <a:rPr lang="en-US" sz="900" dirty="0">
                          <a:solidFill>
                            <a:schemeClr val="bg1"/>
                          </a:solidFill>
                          <a:effectLst/>
                        </a:rPr>
                        <a:t>Should convey information regarding current state of the light.</a:t>
                      </a:r>
                    </a:p>
                    <a:p>
                      <a:pPr marL="342900" marR="0" lvl="0" indent="-342900" algn="just">
                        <a:lnSpc>
                          <a:spcPct val="115000"/>
                        </a:lnSpc>
                        <a:spcBef>
                          <a:spcPts val="0"/>
                        </a:spcBef>
                        <a:spcAft>
                          <a:spcPts val="0"/>
                        </a:spcAft>
                        <a:buFont typeface="Calibri" panose="020F0502020204030204" pitchFamily="34" charset="0"/>
                        <a:buChar char="-"/>
                      </a:pPr>
                      <a:r>
                        <a:rPr lang="en-US" sz="900" dirty="0">
                          <a:solidFill>
                            <a:schemeClr val="bg1"/>
                          </a:solidFill>
                          <a:effectLst/>
                        </a:rPr>
                        <a:t>Should show current brightness level, current profile, and save status.</a:t>
                      </a:r>
                    </a:p>
                    <a:p>
                      <a:pPr marL="0" marR="0" algn="just">
                        <a:lnSpc>
                          <a:spcPct val="107000"/>
                        </a:lnSpc>
                        <a:spcBef>
                          <a:spcPts val="0"/>
                        </a:spcBef>
                        <a:spcAft>
                          <a:spcPts val="0"/>
                        </a:spcAft>
                      </a:pPr>
                      <a:r>
                        <a:rPr lang="en-US" sz="900" dirty="0">
                          <a:solidFill>
                            <a:schemeClr val="bg1"/>
                          </a:solidFill>
                          <a:effectLst/>
                        </a:rPr>
                        <a:t> </a:t>
                      </a:r>
                    </a:p>
                    <a:p>
                      <a:pPr marL="0" marR="0" algn="just">
                        <a:lnSpc>
                          <a:spcPct val="107000"/>
                        </a:lnSpc>
                        <a:spcBef>
                          <a:spcPts val="0"/>
                        </a:spcBef>
                        <a:spcAft>
                          <a:spcPts val="0"/>
                        </a:spcAft>
                      </a:pPr>
                      <a:r>
                        <a:rPr lang="en-US" sz="900" dirty="0">
                          <a:solidFill>
                            <a:schemeClr val="bg1"/>
                          </a:solidFill>
                          <a:effectLst/>
                        </a:rPr>
                        <a:t>Buttons</a:t>
                      </a:r>
                    </a:p>
                    <a:p>
                      <a:pPr marL="0" marR="0" algn="just">
                        <a:lnSpc>
                          <a:spcPct val="107000"/>
                        </a:lnSpc>
                        <a:spcBef>
                          <a:spcPts val="0"/>
                        </a:spcBef>
                        <a:spcAft>
                          <a:spcPts val="0"/>
                        </a:spcAft>
                      </a:pPr>
                      <a:r>
                        <a:rPr lang="en-US" sz="900" dirty="0">
                          <a:solidFill>
                            <a:schemeClr val="bg1"/>
                          </a:solidFill>
                          <a:effectLst/>
                        </a:rPr>
                        <a:t> </a:t>
                      </a:r>
                    </a:p>
                    <a:p>
                      <a:pPr marL="0" marR="0">
                        <a:lnSpc>
                          <a:spcPct val="107000"/>
                        </a:lnSpc>
                        <a:spcBef>
                          <a:spcPts val="0"/>
                        </a:spcBef>
                        <a:spcAft>
                          <a:spcPts val="0"/>
                        </a:spcAft>
                      </a:pPr>
                      <a:r>
                        <a:rPr lang="en-US" sz="900" dirty="0">
                          <a:solidFill>
                            <a:schemeClr val="bg1"/>
                          </a:solidFill>
                          <a:effectLst/>
                        </a:rPr>
                        <a:t>Profile Toggle Function</a:t>
                      </a:r>
                    </a:p>
                    <a:p>
                      <a:pPr marL="342900" marR="0" lvl="0" indent="-342900">
                        <a:lnSpc>
                          <a:spcPct val="115000"/>
                        </a:lnSpc>
                        <a:spcBef>
                          <a:spcPts val="0"/>
                        </a:spcBef>
                        <a:spcAft>
                          <a:spcPts val="0"/>
                        </a:spcAft>
                        <a:buFont typeface="Calibri" panose="020F0502020204030204" pitchFamily="34" charset="0"/>
                        <a:buChar char="-"/>
                      </a:pPr>
                      <a:r>
                        <a:rPr lang="en-US" sz="900" dirty="0">
                          <a:solidFill>
                            <a:schemeClr val="bg1"/>
                          </a:solidFill>
                          <a:effectLst/>
                        </a:rPr>
                        <a:t>Profile toggling will cycle through the profiles as they are displayed on the LCD display and stored in the flash memory.</a:t>
                      </a:r>
                    </a:p>
                    <a:p>
                      <a:pPr marL="0" marR="0">
                        <a:lnSpc>
                          <a:spcPct val="107000"/>
                        </a:lnSpc>
                        <a:spcBef>
                          <a:spcPts val="0"/>
                        </a:spcBef>
                        <a:spcAft>
                          <a:spcPts val="0"/>
                        </a:spcAft>
                      </a:pPr>
                      <a:r>
                        <a:rPr lang="en-US" sz="900" dirty="0">
                          <a:solidFill>
                            <a:schemeClr val="bg1"/>
                          </a:solidFill>
                          <a:effectLst/>
                        </a:rPr>
                        <a:t> </a:t>
                      </a:r>
                    </a:p>
                    <a:p>
                      <a:pPr marL="0" marR="0">
                        <a:lnSpc>
                          <a:spcPct val="107000"/>
                        </a:lnSpc>
                        <a:spcBef>
                          <a:spcPts val="0"/>
                        </a:spcBef>
                        <a:spcAft>
                          <a:spcPts val="0"/>
                        </a:spcAft>
                      </a:pPr>
                      <a:r>
                        <a:rPr lang="en-US" sz="900" dirty="0">
                          <a:solidFill>
                            <a:schemeClr val="bg1"/>
                          </a:solidFill>
                          <a:effectLst/>
                        </a:rPr>
                        <a:t>Saving Profiles</a:t>
                      </a:r>
                    </a:p>
                    <a:p>
                      <a:pPr marL="342900" marR="0" lvl="0" indent="-342900">
                        <a:lnSpc>
                          <a:spcPct val="115000"/>
                        </a:lnSpc>
                        <a:spcBef>
                          <a:spcPts val="0"/>
                        </a:spcBef>
                        <a:spcAft>
                          <a:spcPts val="0"/>
                        </a:spcAft>
                        <a:buFont typeface="Calibri" panose="020F0502020204030204" pitchFamily="34" charset="0"/>
                        <a:buChar char="-"/>
                      </a:pPr>
                      <a:r>
                        <a:rPr lang="en-US" sz="900" dirty="0">
                          <a:solidFill>
                            <a:schemeClr val="bg1"/>
                          </a:solidFill>
                          <a:effectLst/>
                        </a:rPr>
                        <a:t>User must have the ability to save the current profile into flash memory or to discard it. The user will have access to 8 different modes, and these modes should be able to be overwritten.</a:t>
                      </a:r>
                    </a:p>
                    <a:p>
                      <a:pPr marL="0" marR="0">
                        <a:lnSpc>
                          <a:spcPct val="107000"/>
                        </a:lnSpc>
                        <a:spcBef>
                          <a:spcPts val="0"/>
                        </a:spcBef>
                        <a:spcAft>
                          <a:spcPts val="0"/>
                        </a:spcAft>
                      </a:pPr>
                      <a:r>
                        <a:rPr lang="en-US" sz="900" dirty="0">
                          <a:solidFill>
                            <a:schemeClr val="bg1"/>
                          </a:solidFill>
                          <a:effectLst/>
                        </a:rPr>
                        <a:t> </a:t>
                      </a:r>
                    </a:p>
                    <a:p>
                      <a:pPr marL="0" marR="0">
                        <a:lnSpc>
                          <a:spcPct val="107000"/>
                        </a:lnSpc>
                        <a:spcBef>
                          <a:spcPts val="0"/>
                        </a:spcBef>
                        <a:spcAft>
                          <a:spcPts val="0"/>
                        </a:spcAft>
                      </a:pPr>
                      <a:r>
                        <a:rPr lang="en-US" sz="900" dirty="0">
                          <a:solidFill>
                            <a:schemeClr val="bg1"/>
                          </a:solidFill>
                          <a:effectLst/>
                        </a:rPr>
                        <a:t>Rotary Encoders</a:t>
                      </a:r>
                    </a:p>
                    <a:p>
                      <a:pPr marL="0" marR="0" algn="just">
                        <a:lnSpc>
                          <a:spcPct val="107000"/>
                        </a:lnSpc>
                        <a:spcBef>
                          <a:spcPts val="0"/>
                        </a:spcBef>
                        <a:spcAft>
                          <a:spcPts val="0"/>
                        </a:spcAft>
                      </a:pPr>
                      <a:r>
                        <a:rPr lang="en-US" sz="900" dirty="0">
                          <a:solidFill>
                            <a:schemeClr val="bg1"/>
                          </a:solidFill>
                          <a:effectLst/>
                        </a:rPr>
                        <a:t> </a:t>
                      </a:r>
                    </a:p>
                    <a:p>
                      <a:pPr marL="0" marR="0" algn="just">
                        <a:lnSpc>
                          <a:spcPct val="107000"/>
                        </a:lnSpc>
                        <a:spcBef>
                          <a:spcPts val="0"/>
                        </a:spcBef>
                        <a:spcAft>
                          <a:spcPts val="0"/>
                        </a:spcAft>
                      </a:pPr>
                      <a:r>
                        <a:rPr lang="en-US" sz="900" dirty="0">
                          <a:solidFill>
                            <a:schemeClr val="bg1"/>
                          </a:solidFill>
                          <a:effectLst/>
                        </a:rPr>
                        <a:t>Their rotation must be effortless but robust enough to prevent accidental turning.</a:t>
                      </a:r>
                    </a:p>
                    <a:p>
                      <a:pPr marL="0" marR="0">
                        <a:lnSpc>
                          <a:spcPct val="107000"/>
                        </a:lnSpc>
                        <a:spcBef>
                          <a:spcPts val="0"/>
                        </a:spcBef>
                        <a:spcAft>
                          <a:spcPts val="0"/>
                        </a:spcAft>
                      </a:pPr>
                      <a:r>
                        <a:rPr lang="en-US" sz="900" dirty="0">
                          <a:solidFill>
                            <a:schemeClr val="bg1"/>
                          </a:solidFill>
                          <a:effectLst/>
                        </a:rPr>
                        <a:t> </a:t>
                      </a:r>
                    </a:p>
                    <a:p>
                      <a:pPr marL="0" marR="0">
                        <a:lnSpc>
                          <a:spcPct val="107000"/>
                        </a:lnSpc>
                        <a:spcBef>
                          <a:spcPts val="0"/>
                        </a:spcBef>
                        <a:spcAft>
                          <a:spcPts val="0"/>
                        </a:spcAft>
                      </a:pPr>
                      <a:r>
                        <a:rPr lang="en-US" sz="900" dirty="0">
                          <a:solidFill>
                            <a:schemeClr val="bg1"/>
                          </a:solidFill>
                          <a:effectLst/>
                        </a:rPr>
                        <a:t>Window adjustment</a:t>
                      </a:r>
                    </a:p>
                    <a:p>
                      <a:pPr marL="342900" marR="0" lvl="0" indent="-342900">
                        <a:lnSpc>
                          <a:spcPct val="115000"/>
                        </a:lnSpc>
                        <a:spcBef>
                          <a:spcPts val="0"/>
                        </a:spcBef>
                        <a:spcAft>
                          <a:spcPts val="0"/>
                        </a:spcAft>
                        <a:buFont typeface="Calibri" panose="020F0502020204030204" pitchFamily="34" charset="0"/>
                        <a:buChar char="-"/>
                      </a:pPr>
                      <a:r>
                        <a:rPr lang="en-US" sz="900" dirty="0">
                          <a:solidFill>
                            <a:schemeClr val="bg1"/>
                          </a:solidFill>
                          <a:effectLst/>
                        </a:rPr>
                        <a:t>The user should have access to a window of LEDs of flexible size and position that allows for their full customization.</a:t>
                      </a:r>
                    </a:p>
                    <a:p>
                      <a:pPr marL="0" marR="0">
                        <a:lnSpc>
                          <a:spcPct val="107000"/>
                        </a:lnSpc>
                        <a:spcBef>
                          <a:spcPts val="0"/>
                        </a:spcBef>
                        <a:spcAft>
                          <a:spcPts val="0"/>
                        </a:spcAft>
                      </a:pPr>
                      <a:r>
                        <a:rPr lang="en-US" sz="900" dirty="0">
                          <a:solidFill>
                            <a:schemeClr val="bg1"/>
                          </a:solidFill>
                          <a:effectLst/>
                        </a:rPr>
                        <a:t> </a:t>
                      </a:r>
                    </a:p>
                    <a:p>
                      <a:pPr marL="0" marR="0">
                        <a:lnSpc>
                          <a:spcPct val="107000"/>
                        </a:lnSpc>
                        <a:spcBef>
                          <a:spcPts val="0"/>
                        </a:spcBef>
                        <a:spcAft>
                          <a:spcPts val="0"/>
                        </a:spcAft>
                      </a:pPr>
                      <a:r>
                        <a:rPr lang="en-US" sz="900" dirty="0">
                          <a:solidFill>
                            <a:schemeClr val="bg1"/>
                          </a:solidFill>
                          <a:effectLst/>
                        </a:rPr>
                        <a:t>Brightness/Color Temperature Adjustment</a:t>
                      </a:r>
                    </a:p>
                    <a:p>
                      <a:pPr marL="342900" marR="0" lvl="0" indent="-342900">
                        <a:lnSpc>
                          <a:spcPct val="115000"/>
                        </a:lnSpc>
                        <a:spcBef>
                          <a:spcPts val="0"/>
                        </a:spcBef>
                        <a:spcAft>
                          <a:spcPts val="0"/>
                        </a:spcAft>
                        <a:buFont typeface="Calibri" panose="020F0502020204030204" pitchFamily="34" charset="0"/>
                        <a:buChar char="-"/>
                      </a:pPr>
                      <a:r>
                        <a:rPr lang="en-US" sz="900" dirty="0">
                          <a:solidFill>
                            <a:schemeClr val="bg1"/>
                          </a:solidFill>
                          <a:effectLst/>
                        </a:rPr>
                        <a:t>The user should be able to adjust the brightness and color temperatures of the LEDs within the window that they have selected.</a:t>
                      </a:r>
                    </a:p>
                    <a:p>
                      <a:pPr marL="0" marR="0">
                        <a:lnSpc>
                          <a:spcPct val="107000"/>
                        </a:lnSpc>
                        <a:spcBef>
                          <a:spcPts val="0"/>
                        </a:spcBef>
                        <a:spcAft>
                          <a:spcPts val="0"/>
                        </a:spcAft>
                      </a:pPr>
                      <a:r>
                        <a:rPr lang="en-US" sz="900" dirty="0">
                          <a:effectLst/>
                        </a:rPr>
                        <a:t> </a:t>
                      </a:r>
                    </a:p>
                    <a:p>
                      <a:pPr marL="0" marR="0">
                        <a:lnSpc>
                          <a:spcPct val="107000"/>
                        </a:lnSpc>
                        <a:spcBef>
                          <a:spcPts val="0"/>
                        </a:spcBef>
                        <a:spcAft>
                          <a:spcPts val="0"/>
                        </a:spcAft>
                      </a:pPr>
                      <a:r>
                        <a:rPr lang="en-US" sz="900" dirty="0">
                          <a:effectLst/>
                        </a:rPr>
                        <a:t> </a:t>
                      </a:r>
                      <a:endParaRPr lang="en-US" sz="900" dirty="0">
                        <a:effectLst/>
                        <a:latin typeface="Euclid" panose="02020503060505020303" pitchFamily="18" charset="0"/>
                        <a:ea typeface="Calibri" panose="020F0502020204030204" pitchFamily="34" charset="0"/>
                        <a:cs typeface="Times New Roman" panose="02020603050405020304" pitchFamily="18" charset="0"/>
                      </a:endParaRPr>
                    </a:p>
                  </a:txBody>
                  <a:tcPr marL="30034" marR="30034" marT="0" marB="0"/>
                </a:tc>
                <a:tc>
                  <a:txBody>
                    <a:bodyPr/>
                    <a:lstStyle/>
                    <a:p>
                      <a:pPr marL="342900" marR="0" lvl="0" indent="-342900">
                        <a:lnSpc>
                          <a:spcPct val="115000"/>
                        </a:lnSpc>
                        <a:spcBef>
                          <a:spcPts val="0"/>
                        </a:spcBef>
                        <a:spcAft>
                          <a:spcPts val="0"/>
                        </a:spcAft>
                        <a:buFont typeface="+mj-lt"/>
                        <a:buAutoNum type="arabicPeriod"/>
                      </a:pPr>
                      <a:r>
                        <a:rPr lang="en-US" sz="900" dirty="0">
                          <a:effectLst/>
                        </a:rPr>
                        <a:t>In a dark environment, display 40 different characters with the backlight on.</a:t>
                      </a:r>
                    </a:p>
                    <a:p>
                      <a:pPr marL="342900" marR="0" lvl="0" indent="-342900">
                        <a:lnSpc>
                          <a:spcPct val="115000"/>
                        </a:lnSpc>
                        <a:spcBef>
                          <a:spcPts val="0"/>
                        </a:spcBef>
                        <a:spcAft>
                          <a:spcPts val="0"/>
                        </a:spcAft>
                        <a:buFont typeface="+mj-lt"/>
                        <a:buAutoNum type="arabicPeriod"/>
                      </a:pPr>
                      <a:r>
                        <a:rPr lang="en-US" sz="900" dirty="0">
                          <a:effectLst/>
                        </a:rPr>
                        <a:t>Hold at arm’s length and verify readability.</a:t>
                      </a:r>
                    </a:p>
                    <a:p>
                      <a:pPr marL="342900" marR="0" lvl="0" indent="-342900">
                        <a:lnSpc>
                          <a:spcPct val="115000"/>
                        </a:lnSpc>
                        <a:spcBef>
                          <a:spcPts val="0"/>
                        </a:spcBef>
                        <a:spcAft>
                          <a:spcPts val="0"/>
                        </a:spcAft>
                        <a:buFont typeface="+mj-lt"/>
                        <a:buAutoNum type="arabicPeriod"/>
                      </a:pPr>
                      <a:r>
                        <a:rPr lang="en-US" sz="900" dirty="0">
                          <a:effectLst/>
                        </a:rPr>
                        <a:t>Use the buttons to cycle through the various profiles offered by the device.</a:t>
                      </a:r>
                    </a:p>
                    <a:p>
                      <a:pPr marL="342900" marR="0" lvl="0" indent="-342900">
                        <a:lnSpc>
                          <a:spcPct val="115000"/>
                        </a:lnSpc>
                        <a:spcBef>
                          <a:spcPts val="0"/>
                        </a:spcBef>
                        <a:spcAft>
                          <a:spcPts val="0"/>
                        </a:spcAft>
                        <a:buFont typeface="+mj-lt"/>
                        <a:buAutoNum type="arabicPeriod"/>
                      </a:pPr>
                      <a:r>
                        <a:rPr lang="en-US" sz="900" dirty="0">
                          <a:effectLst/>
                        </a:rPr>
                        <a:t>Verify that the information of the current profile is updated on the LCD Display.</a:t>
                      </a:r>
                    </a:p>
                    <a:p>
                      <a:pPr marL="342900" marR="0" lvl="0" indent="-342900">
                        <a:lnSpc>
                          <a:spcPct val="115000"/>
                        </a:lnSpc>
                        <a:spcBef>
                          <a:spcPts val="0"/>
                        </a:spcBef>
                        <a:spcAft>
                          <a:spcPts val="0"/>
                        </a:spcAft>
                        <a:buFont typeface="+mj-lt"/>
                        <a:buAutoNum type="arabicPeriod"/>
                      </a:pPr>
                      <a:r>
                        <a:rPr lang="en-US" sz="900" dirty="0">
                          <a:effectLst/>
                        </a:rPr>
                        <a:t>Select an arbitrary window and adjust its brightness and color temperature with the rotary encoders. </a:t>
                      </a:r>
                    </a:p>
                    <a:p>
                      <a:pPr marL="342900" marR="0" lvl="0" indent="-342900">
                        <a:lnSpc>
                          <a:spcPct val="115000"/>
                        </a:lnSpc>
                        <a:spcBef>
                          <a:spcPts val="0"/>
                        </a:spcBef>
                        <a:spcAft>
                          <a:spcPts val="0"/>
                        </a:spcAft>
                        <a:buFont typeface="+mj-lt"/>
                        <a:buAutoNum type="arabicPeriod"/>
                      </a:pPr>
                      <a:r>
                        <a:rPr lang="en-US" sz="900" dirty="0">
                          <a:effectLst/>
                        </a:rPr>
                        <a:t>Verify that the information of the current mode is updated on the LCD Display.</a:t>
                      </a:r>
                    </a:p>
                    <a:p>
                      <a:pPr marL="342900" marR="0" lvl="0" indent="-342900">
                        <a:lnSpc>
                          <a:spcPct val="115000"/>
                        </a:lnSpc>
                        <a:spcBef>
                          <a:spcPts val="0"/>
                        </a:spcBef>
                        <a:spcAft>
                          <a:spcPts val="0"/>
                        </a:spcAft>
                        <a:buFont typeface="+mj-lt"/>
                        <a:buAutoNum type="arabicPeriod"/>
                      </a:pPr>
                      <a:r>
                        <a:rPr lang="en-US" sz="900" dirty="0">
                          <a:effectLst/>
                        </a:rPr>
                        <a:t>Save the current profile using the buttons.</a:t>
                      </a:r>
                    </a:p>
                    <a:p>
                      <a:pPr marL="342900" marR="0" lvl="0" indent="-342900">
                        <a:lnSpc>
                          <a:spcPct val="115000"/>
                        </a:lnSpc>
                        <a:spcBef>
                          <a:spcPts val="0"/>
                        </a:spcBef>
                        <a:spcAft>
                          <a:spcPts val="0"/>
                        </a:spcAft>
                        <a:buFont typeface="+mj-lt"/>
                        <a:buAutoNum type="arabicPeriod"/>
                      </a:pPr>
                      <a:r>
                        <a:rPr lang="en-US" sz="900" dirty="0">
                          <a:effectLst/>
                        </a:rPr>
                        <a:t>Turn the device off, and attempt to load the saved profile.</a:t>
                      </a:r>
                    </a:p>
                    <a:p>
                      <a:pPr marL="342900" marR="0" lvl="0" indent="-342900">
                        <a:lnSpc>
                          <a:spcPct val="115000"/>
                        </a:lnSpc>
                        <a:spcBef>
                          <a:spcPts val="0"/>
                        </a:spcBef>
                        <a:spcAft>
                          <a:spcPts val="0"/>
                        </a:spcAft>
                        <a:buFont typeface="+mj-lt"/>
                        <a:buAutoNum type="arabicPeriod"/>
                      </a:pPr>
                      <a:r>
                        <a:rPr lang="en-US" sz="900" dirty="0">
                          <a:effectLst/>
                        </a:rPr>
                        <a:t>Verify that the loaded profile is the same as the previously saved profile.</a:t>
                      </a:r>
                      <a:endParaRPr lang="en-US" sz="900" dirty="0">
                        <a:effectLst/>
                        <a:latin typeface="Calibri" panose="020F0502020204030204" pitchFamily="34" charset="0"/>
                        <a:ea typeface="Calibri" panose="020F0502020204030204" pitchFamily="34" charset="0"/>
                        <a:cs typeface="Times New Roman" panose="02020603050405020304" pitchFamily="18" charset="0"/>
                      </a:endParaRPr>
                    </a:p>
                  </a:txBody>
                  <a:tcPr marL="30034" marR="30034" marT="0" marB="0"/>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474906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Build </a:t>
            </a:r>
          </a:p>
        </p:txBody>
      </p:sp>
      <p:sp>
        <p:nvSpPr>
          <p:cNvPr id="3" name="Content Placeholder 2"/>
          <p:cNvSpPr>
            <a:spLocks noGrp="1"/>
          </p:cNvSpPr>
          <p:nvPr>
            <p:ph idx="1"/>
          </p:nvPr>
        </p:nvSpPr>
        <p:spPr/>
        <p:txBody>
          <a:bodyPr/>
          <a:lstStyle/>
          <a:p>
            <a:r>
              <a:rPr lang="en-US" dirty="0"/>
              <a:t>Physically, the scrim light exists as an aluminum housing containing the LEDs, and a handle containing the user interface and microcontroller.</a:t>
            </a:r>
          </a:p>
          <a:p>
            <a:r>
              <a:rPr lang="en-US" dirty="0"/>
              <a:t>The user interface consists of an LCD display, three buttons, and two knobs. These buttons and knobs allow the user to fully customize the lights as desired. </a:t>
            </a:r>
          </a:p>
          <a:p>
            <a:r>
              <a:rPr lang="en-US" dirty="0"/>
              <a:t>The strip consists of 16 individual </a:t>
            </a:r>
            <a:r>
              <a:rPr lang="en-US" dirty="0" err="1"/>
              <a:t>MBus</a:t>
            </a:r>
            <a:r>
              <a:rPr lang="en-US" dirty="0"/>
              <a:t> modules, wired serially through the on-board female headers. </a:t>
            </a:r>
          </a:p>
        </p:txBody>
      </p:sp>
    </p:spTree>
    <p:extLst>
      <p:ext uri="{BB962C8B-B14F-4D97-AF65-F5344CB8AC3E}">
        <p14:creationId xmlns:p14="http://schemas.microsoft.com/office/powerpoint/2010/main" val="3123622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Build - Pictures</a:t>
            </a:r>
          </a:p>
        </p:txBody>
      </p:sp>
      <p:pic>
        <p:nvPicPr>
          <p:cNvPr id="5" name="Content Placeholder 4"/>
          <p:cNvPicPr>
            <a:picLocks noGrp="1" noChangeAspect="1"/>
          </p:cNvPicPr>
          <p:nvPr>
            <p:ph idx="1"/>
          </p:nvPr>
        </p:nvPicPr>
        <p:blipFill>
          <a:blip r:embed="rId2"/>
          <a:stretch>
            <a:fillRect/>
          </a:stretch>
        </p:blipFill>
        <p:spPr>
          <a:xfrm rot="16200000">
            <a:off x="3224397" y="14106"/>
            <a:ext cx="1777080" cy="5943046"/>
          </a:xfrm>
        </p:spPr>
      </p:pic>
      <p:pic>
        <p:nvPicPr>
          <p:cNvPr id="7" name="Picture 6"/>
          <p:cNvPicPr>
            <a:picLocks noChangeAspect="1"/>
          </p:cNvPicPr>
          <p:nvPr/>
        </p:nvPicPr>
        <p:blipFill>
          <a:blip r:embed="rId3"/>
          <a:stretch>
            <a:fillRect/>
          </a:stretch>
        </p:blipFill>
        <p:spPr>
          <a:xfrm>
            <a:off x="8015452" y="2097088"/>
            <a:ext cx="3031959" cy="4498192"/>
          </a:xfrm>
          <a:prstGeom prst="rect">
            <a:avLst/>
          </a:prstGeom>
        </p:spPr>
      </p:pic>
    </p:spTree>
    <p:extLst>
      <p:ext uri="{BB962C8B-B14F-4D97-AF65-F5344CB8AC3E}">
        <p14:creationId xmlns:p14="http://schemas.microsoft.com/office/powerpoint/2010/main" val="29571927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Testing</a:t>
            </a:r>
          </a:p>
        </p:txBody>
      </p:sp>
      <p:sp>
        <p:nvSpPr>
          <p:cNvPr id="3" name="Content Placeholder 2"/>
          <p:cNvSpPr>
            <a:spLocks noGrp="1"/>
          </p:cNvSpPr>
          <p:nvPr>
            <p:ph idx="1"/>
          </p:nvPr>
        </p:nvSpPr>
        <p:spPr/>
        <p:txBody>
          <a:bodyPr>
            <a:normAutofit/>
          </a:bodyPr>
          <a:lstStyle/>
          <a:p>
            <a:r>
              <a:rPr lang="en-US" dirty="0"/>
              <a:t>In order to test the end product, we begin with an initialization sequence programmed into the MCU to ensure that the onboard devices are properly initializing on power up. </a:t>
            </a:r>
          </a:p>
          <a:p>
            <a:r>
              <a:rPr lang="en-US" dirty="0"/>
              <a:t>De-bouncing redundancies were experimentally determined to provide what we felt was a fluid experience. This ensured that the interrupts</a:t>
            </a:r>
            <a:r>
              <a:rPr lang="en-US" baseline="0" dirty="0"/>
              <a:t> were being correctly received by the MCU.</a:t>
            </a:r>
            <a:endParaRPr lang="en-US" dirty="0"/>
          </a:p>
        </p:txBody>
      </p:sp>
    </p:spTree>
    <p:extLst>
      <p:ext uri="{BB962C8B-B14F-4D97-AF65-F5344CB8AC3E}">
        <p14:creationId xmlns:p14="http://schemas.microsoft.com/office/powerpoint/2010/main" val="4279180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p>
        </p:txBody>
      </p:sp>
      <p:sp>
        <p:nvSpPr>
          <p:cNvPr id="3" name="Content Placeholder 2"/>
          <p:cNvSpPr>
            <a:spLocks noGrp="1"/>
          </p:cNvSpPr>
          <p:nvPr>
            <p:ph idx="1"/>
          </p:nvPr>
        </p:nvSpPr>
        <p:spPr/>
        <p:txBody>
          <a:bodyPr>
            <a:normAutofit/>
          </a:bodyPr>
          <a:lstStyle/>
          <a:p>
            <a:r>
              <a:rPr lang="en-US" dirty="0"/>
              <a:t>Rick </a:t>
            </a:r>
            <a:r>
              <a:rPr lang="en-US" dirty="0" err="1"/>
              <a:t>Kessinger</a:t>
            </a:r>
            <a:r>
              <a:rPr lang="en-US" dirty="0"/>
              <a:t>, a local photographer, was attempting to photograph automobiles in a particular fashion and asked ECE445 students to come up with a solution.</a:t>
            </a:r>
          </a:p>
          <a:p>
            <a:r>
              <a:rPr lang="en-US" dirty="0"/>
              <a:t>He needed to produce flexible lighting gradients to highlight the shapes and contours of the vehicles.</a:t>
            </a:r>
          </a:p>
        </p:txBody>
      </p:sp>
    </p:spTree>
    <p:extLst>
      <p:ext uri="{BB962C8B-B14F-4D97-AF65-F5344CB8AC3E}">
        <p14:creationId xmlns:p14="http://schemas.microsoft.com/office/powerpoint/2010/main" val="1515922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Successes And Challenges</a:t>
            </a:r>
          </a:p>
        </p:txBody>
      </p:sp>
      <p:sp>
        <p:nvSpPr>
          <p:cNvPr id="3" name="Content Placeholder 2"/>
          <p:cNvSpPr>
            <a:spLocks noGrp="1"/>
          </p:cNvSpPr>
          <p:nvPr>
            <p:ph idx="1"/>
          </p:nvPr>
        </p:nvSpPr>
        <p:spPr/>
        <p:txBody>
          <a:bodyPr>
            <a:normAutofit/>
          </a:bodyPr>
          <a:lstStyle/>
          <a:p>
            <a:r>
              <a:rPr lang="en-US" dirty="0"/>
              <a:t>Overall, we were able to properly communicate with and control the LED modules using our custom protocol. </a:t>
            </a:r>
          </a:p>
          <a:p>
            <a:r>
              <a:rPr lang="en-US" dirty="0"/>
              <a:t>Additionally, we were able to operate the UI elements successfully except for the LCD display.</a:t>
            </a:r>
          </a:p>
          <a:p>
            <a:r>
              <a:rPr lang="en-US" dirty="0"/>
              <a:t>Finally, our physical design was successfully implemented as we were able to meet the specifications set out by our sponsor, in terms of length and light diffusion requirements.</a:t>
            </a:r>
          </a:p>
          <a:p>
            <a:endParaRPr lang="en-US" dirty="0"/>
          </a:p>
        </p:txBody>
      </p:sp>
    </p:spTree>
    <p:extLst>
      <p:ext uri="{BB962C8B-B14F-4D97-AF65-F5344CB8AC3E}">
        <p14:creationId xmlns:p14="http://schemas.microsoft.com/office/powerpoint/2010/main" val="26150798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Successes And Challenges</a:t>
            </a:r>
          </a:p>
        </p:txBody>
      </p:sp>
      <p:sp>
        <p:nvSpPr>
          <p:cNvPr id="3" name="Content Placeholder 2"/>
          <p:cNvSpPr>
            <a:spLocks noGrp="1"/>
          </p:cNvSpPr>
          <p:nvPr>
            <p:ph idx="1"/>
          </p:nvPr>
        </p:nvSpPr>
        <p:spPr/>
        <p:txBody>
          <a:bodyPr>
            <a:normAutofit/>
          </a:bodyPr>
          <a:lstStyle/>
          <a:p>
            <a:r>
              <a:rPr lang="en-US" dirty="0"/>
              <a:t>One of the most challenging portions of our design was the layout of the </a:t>
            </a:r>
            <a:r>
              <a:rPr lang="en-US" dirty="0" err="1"/>
              <a:t>MBus</a:t>
            </a:r>
            <a:r>
              <a:rPr lang="en-US" dirty="0"/>
              <a:t> LED modules, as they were very space sensitive. </a:t>
            </a:r>
          </a:p>
          <a:p>
            <a:r>
              <a:rPr lang="en-US" dirty="0"/>
              <a:t>Additionally, it was quite challenging to solder each of the individual modules, as they had to be fixed one by one if any of them broke.</a:t>
            </a:r>
          </a:p>
          <a:p>
            <a:r>
              <a:rPr lang="en-US" dirty="0"/>
              <a:t> Finally, coming up with a way to communicate mode changes in the user interface was also somewhat difficult, as well as </a:t>
            </a:r>
            <a:r>
              <a:rPr lang="en-US" dirty="0" err="1"/>
              <a:t>debouncing</a:t>
            </a:r>
            <a:r>
              <a:rPr lang="en-US" dirty="0"/>
              <a:t> and properly interfacing the buttons and knobs with the microcontroller.</a:t>
            </a:r>
          </a:p>
        </p:txBody>
      </p:sp>
    </p:spTree>
    <p:extLst>
      <p:ext uri="{BB962C8B-B14F-4D97-AF65-F5344CB8AC3E}">
        <p14:creationId xmlns:p14="http://schemas.microsoft.com/office/powerpoint/2010/main" val="1501981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Failures</a:t>
            </a:r>
          </a:p>
        </p:txBody>
      </p:sp>
      <p:sp>
        <p:nvSpPr>
          <p:cNvPr id="3" name="Content Placeholder 2"/>
          <p:cNvSpPr>
            <a:spLocks noGrp="1"/>
          </p:cNvSpPr>
          <p:nvPr>
            <p:ph idx="1"/>
          </p:nvPr>
        </p:nvSpPr>
        <p:spPr/>
        <p:txBody>
          <a:bodyPr/>
          <a:lstStyle/>
          <a:p>
            <a:r>
              <a:rPr lang="en-US" dirty="0"/>
              <a:t>Unfortunately, we were unable to fully deliver on the number of LED modules over the entire length of the strip, due to time and budgeting issues. </a:t>
            </a:r>
          </a:p>
          <a:p>
            <a:r>
              <a:rPr lang="en-US" dirty="0"/>
              <a:t>Due to some issues regarding the connections on the PCB and some problems with the ribbon cable connector to the LCD, we were unable to implement the LCD display.</a:t>
            </a:r>
          </a:p>
        </p:txBody>
      </p:sp>
    </p:spTree>
    <p:extLst>
      <p:ext uri="{BB962C8B-B14F-4D97-AF65-F5344CB8AC3E}">
        <p14:creationId xmlns:p14="http://schemas.microsoft.com/office/powerpoint/2010/main" val="1397211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Work</a:t>
            </a:r>
          </a:p>
        </p:txBody>
      </p:sp>
      <p:sp>
        <p:nvSpPr>
          <p:cNvPr id="3" name="Content Placeholder 2"/>
          <p:cNvSpPr>
            <a:spLocks noGrp="1"/>
          </p:cNvSpPr>
          <p:nvPr>
            <p:ph idx="1"/>
          </p:nvPr>
        </p:nvSpPr>
        <p:spPr/>
        <p:txBody>
          <a:bodyPr>
            <a:normAutofit fontScale="92500" lnSpcReduction="20000"/>
          </a:bodyPr>
          <a:lstStyle/>
          <a:p>
            <a:r>
              <a:rPr lang="en-US" dirty="0"/>
              <a:t>For further work, the primary goal would be to improve the diffusive layer of our device to produce a better gradient and to eliminate shadows. Additionally, we would like to produce a better, lighter, and more aesthetically pleasing LED housing, through some other method like 3D Printing. </a:t>
            </a:r>
          </a:p>
          <a:p>
            <a:r>
              <a:rPr lang="en-US" dirty="0"/>
              <a:t>Also, we would like to fix the individual LED modules and microcontroller boards by adding passive components like decoupling capacitors to improve the response of the modules as well as eliminate any potential bugs. </a:t>
            </a:r>
          </a:p>
          <a:p>
            <a:r>
              <a:rPr lang="en-US" dirty="0"/>
              <a:t>Finally, we would like to be able to implement the LCD display to improve the user’s experience with the device.</a:t>
            </a:r>
          </a:p>
        </p:txBody>
      </p:sp>
    </p:spTree>
    <p:extLst>
      <p:ext uri="{BB962C8B-B14F-4D97-AF65-F5344CB8AC3E}">
        <p14:creationId xmlns:p14="http://schemas.microsoft.com/office/powerpoint/2010/main" val="3977015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lstStyle/>
          <a:p>
            <a:r>
              <a:rPr lang="en-US" dirty="0"/>
              <a:t>Overall, we were quite successful in completing the goals that we set out to do, besides the LCD display. Even though we were unable to fully implement the display, we were still able to communicate user interface changes through the light itself. </a:t>
            </a:r>
          </a:p>
          <a:p>
            <a:r>
              <a:rPr lang="en-US" dirty="0"/>
              <a:t>We would like to thank our TA, Jose, for helping us throughout the entire process of this project, and Rick </a:t>
            </a:r>
            <a:r>
              <a:rPr lang="en-US" dirty="0" err="1"/>
              <a:t>Kessinger</a:t>
            </a:r>
            <a:r>
              <a:rPr lang="en-US" dirty="0"/>
              <a:t>, for providing us with the inspiration behind this project.</a:t>
            </a:r>
          </a:p>
        </p:txBody>
      </p:sp>
    </p:spTree>
    <p:extLst>
      <p:ext uri="{BB962C8B-B14F-4D97-AF65-F5344CB8AC3E}">
        <p14:creationId xmlns:p14="http://schemas.microsoft.com/office/powerpoint/2010/main" val="1717151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normAutofit/>
          </a:bodyPr>
          <a:lstStyle/>
          <a:p>
            <a:r>
              <a:rPr lang="en-US" dirty="0"/>
              <a:t>We intend to design a lighting device which gives more control to the user to produce lighting patterns.</a:t>
            </a:r>
          </a:p>
          <a:p>
            <a:r>
              <a:rPr lang="en-US" dirty="0"/>
              <a:t>The user should have full control over their intended lighting setup.</a:t>
            </a:r>
          </a:p>
          <a:p>
            <a:r>
              <a:rPr lang="en-US" dirty="0"/>
              <a:t>The device should be cordless and battery powered</a:t>
            </a:r>
          </a:p>
        </p:txBody>
      </p:sp>
    </p:spTree>
    <p:extLst>
      <p:ext uri="{BB962C8B-B14F-4D97-AF65-F5344CB8AC3E}">
        <p14:creationId xmlns:p14="http://schemas.microsoft.com/office/powerpoint/2010/main" val="1129148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normAutofit/>
          </a:bodyPr>
          <a:lstStyle/>
          <a:p>
            <a:r>
              <a:rPr lang="en-US" dirty="0"/>
              <a:t>The design should also be modular: if a single LED unit breaks, the user will be able to replace it quickly and simply as opposed to fixing the entire light.</a:t>
            </a:r>
          </a:p>
          <a:p>
            <a:r>
              <a:rPr lang="en-US" dirty="0"/>
              <a:t>The user will also be able to store a certain profile for later usage or adjustment. </a:t>
            </a:r>
          </a:p>
        </p:txBody>
      </p:sp>
    </p:spTree>
    <p:extLst>
      <p:ext uri="{BB962C8B-B14F-4D97-AF65-F5344CB8AC3E}">
        <p14:creationId xmlns:p14="http://schemas.microsoft.com/office/powerpoint/2010/main" val="2952211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8461" y="173675"/>
            <a:ext cx="9905998" cy="1478570"/>
          </a:xfrm>
        </p:spPr>
        <p:txBody>
          <a:bodyPr/>
          <a:lstStyle/>
          <a:p>
            <a:pPr algn="ctr"/>
            <a:r>
              <a:rPr lang="en-US" dirty="0"/>
              <a:t>Design</a:t>
            </a:r>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617044" y="173676"/>
            <a:ext cx="9221002" cy="6412476"/>
          </a:xfrm>
          <a:prstGeom prst="rect">
            <a:avLst/>
          </a:prstGeom>
        </p:spPr>
      </p:pic>
    </p:spTree>
    <p:extLst>
      <p:ext uri="{BB962C8B-B14F-4D97-AF65-F5344CB8AC3E}">
        <p14:creationId xmlns:p14="http://schemas.microsoft.com/office/powerpoint/2010/main" val="6515994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 </a:t>
            </a:r>
            <a:r>
              <a:rPr lang="en-US" dirty="0" err="1"/>
              <a:t>MBus</a:t>
            </a:r>
            <a:endParaRPr lang="en-US" dirty="0"/>
          </a:p>
        </p:txBody>
      </p:sp>
      <p:sp>
        <p:nvSpPr>
          <p:cNvPr id="3" name="Content Placeholder 2"/>
          <p:cNvSpPr>
            <a:spLocks noGrp="1"/>
          </p:cNvSpPr>
          <p:nvPr>
            <p:ph idx="1"/>
          </p:nvPr>
        </p:nvSpPr>
        <p:spPr/>
        <p:txBody>
          <a:bodyPr>
            <a:normAutofit fontScale="92500" lnSpcReduction="20000"/>
          </a:bodyPr>
          <a:lstStyle/>
          <a:p>
            <a:r>
              <a:rPr lang="en-US" dirty="0"/>
              <a:t>MBus is a custom protocol similar to I2C which allows us to produce the desired gradients and effects required by the strip. </a:t>
            </a:r>
          </a:p>
          <a:p>
            <a:r>
              <a:rPr lang="en-US" dirty="0"/>
              <a:t>The bus must be able to communicate at least 3 bytes per LED module to </a:t>
            </a:r>
            <a:r>
              <a:rPr lang="en-US" i="1" dirty="0"/>
              <a:t>all </a:t>
            </a:r>
            <a:r>
              <a:rPr lang="en-US" dirty="0"/>
              <a:t>modules within 8 </a:t>
            </a:r>
            <a:r>
              <a:rPr lang="en-US" dirty="0" err="1"/>
              <a:t>ms</a:t>
            </a:r>
            <a:r>
              <a:rPr lang="en-US" dirty="0"/>
              <a:t>, the best possible visual latency of the human eye. This would require a total number of clock cycles of </a:t>
            </a:r>
          </a:p>
          <a:p>
            <a:pPr marL="0" indent="0">
              <a:buNone/>
            </a:pPr>
            <a:r>
              <a:rPr lang="en-US" dirty="0"/>
              <a:t>			120x8 + 120 = 1080 cycles</a:t>
            </a:r>
          </a:p>
          <a:p>
            <a:pPr marL="0" indent="0">
              <a:buNone/>
            </a:pPr>
            <a:r>
              <a:rPr lang="en-US" dirty="0"/>
              <a:t>    			-&gt; 1080/.008 = 135 </a:t>
            </a:r>
            <a:r>
              <a:rPr lang="en-US" dirty="0"/>
              <a:t>k</a:t>
            </a:r>
            <a:r>
              <a:rPr lang="en-US" dirty="0" smtClean="0"/>
              <a:t>Hz</a:t>
            </a:r>
            <a:endParaRPr lang="en-US" dirty="0"/>
          </a:p>
          <a:p>
            <a:pPr marL="0" indent="0">
              <a:buNone/>
            </a:pPr>
            <a:r>
              <a:rPr lang="en-US" dirty="0"/>
              <a:t> This necessary clock speed is faster than the typical I2C transfer speed of 100 </a:t>
            </a:r>
            <a:r>
              <a:rPr lang="en-US" dirty="0"/>
              <a:t>k</a:t>
            </a:r>
            <a:r>
              <a:rPr lang="en-US" dirty="0" smtClean="0"/>
              <a:t>Hz</a:t>
            </a:r>
            <a:endParaRPr lang="en-US" dirty="0"/>
          </a:p>
        </p:txBody>
      </p:sp>
    </p:spTree>
    <p:extLst>
      <p:ext uri="{BB962C8B-B14F-4D97-AF65-F5344CB8AC3E}">
        <p14:creationId xmlns:p14="http://schemas.microsoft.com/office/powerpoint/2010/main" val="28498893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 </a:t>
            </a:r>
            <a:r>
              <a:rPr lang="en-US" dirty="0" err="1"/>
              <a:t>MBus</a:t>
            </a:r>
            <a:endParaRPr lang="en-US" dirty="0"/>
          </a:p>
        </p:txBody>
      </p:sp>
      <p:sp>
        <p:nvSpPr>
          <p:cNvPr id="3" name="Content Placeholder 2"/>
          <p:cNvSpPr>
            <a:spLocks noGrp="1"/>
          </p:cNvSpPr>
          <p:nvPr>
            <p:ph idx="1"/>
          </p:nvPr>
        </p:nvSpPr>
        <p:spPr/>
        <p:txBody>
          <a:bodyPr>
            <a:normAutofit fontScale="92500" lnSpcReduction="10000"/>
          </a:bodyPr>
          <a:lstStyle/>
          <a:p>
            <a:r>
              <a:rPr lang="en-US" dirty="0"/>
              <a:t>The protocol operates very similarly to I2C, with a few changes:</a:t>
            </a:r>
          </a:p>
          <a:p>
            <a:pPr lvl="1"/>
            <a:r>
              <a:rPr lang="en-US" dirty="0"/>
              <a:t>There is no start condition. </a:t>
            </a:r>
          </a:p>
          <a:p>
            <a:pPr lvl="1"/>
            <a:r>
              <a:rPr lang="en-US" dirty="0"/>
              <a:t>The bus is write-only. </a:t>
            </a:r>
          </a:p>
          <a:p>
            <a:pPr lvl="1"/>
            <a:r>
              <a:rPr lang="en-US" dirty="0"/>
              <a:t>The bus supports multiple-slave addressing and variable-size data streams. The application benefits greatly from allowing the brightness of multiple LEDs to be changed simultaneously.</a:t>
            </a:r>
          </a:p>
          <a:p>
            <a:pPr lvl="1"/>
            <a:r>
              <a:rPr lang="en-US" dirty="0"/>
              <a:t>The bus has a third line – Data Enable. This line allows the master to determine when the data stream terminates and closes.</a:t>
            </a:r>
          </a:p>
          <a:p>
            <a:r>
              <a:rPr lang="en-US" dirty="0"/>
              <a:t>Two SIPO registers are cascaded together, with each outputting to one of two LED drivers. To communicate with both, we can simply send a 16 bit value.</a:t>
            </a:r>
          </a:p>
          <a:p>
            <a:endParaRPr lang="en-US" dirty="0"/>
          </a:p>
          <a:p>
            <a:pPr lvl="1"/>
            <a:endParaRPr lang="en-US" dirty="0"/>
          </a:p>
          <a:p>
            <a:pPr lvl="1"/>
            <a:endParaRPr lang="en-US" dirty="0"/>
          </a:p>
          <a:p>
            <a:pPr lvl="1"/>
            <a:endParaRPr lang="en-US" dirty="0"/>
          </a:p>
        </p:txBody>
      </p:sp>
    </p:spTree>
    <p:extLst>
      <p:ext uri="{BB962C8B-B14F-4D97-AF65-F5344CB8AC3E}">
        <p14:creationId xmlns:p14="http://schemas.microsoft.com/office/powerpoint/2010/main" val="3757877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 </a:t>
            </a:r>
            <a:r>
              <a:rPr lang="en-US" dirty="0" err="1"/>
              <a:t>Mbus</a:t>
            </a:r>
            <a:r>
              <a:rPr lang="en-US" dirty="0"/>
              <a:t> - Schematic</a:t>
            </a:r>
          </a:p>
        </p:txBody>
      </p:sp>
      <p:pic>
        <p:nvPicPr>
          <p:cNvPr id="6" name="Content Placeholder 5"/>
          <p:cNvPicPr>
            <a:picLocks noGrp="1" noChangeAspect="1"/>
          </p:cNvPicPr>
          <p:nvPr>
            <p:ph idx="1"/>
          </p:nvPr>
        </p:nvPicPr>
        <p:blipFill>
          <a:blip r:embed="rId2"/>
          <a:stretch>
            <a:fillRect/>
          </a:stretch>
        </p:blipFill>
        <p:spPr>
          <a:xfrm>
            <a:off x="-1" y="-11864"/>
            <a:ext cx="12192001" cy="6870552"/>
          </a:xfrm>
          <a:prstGeom prst="rect">
            <a:avLst/>
          </a:prstGeom>
        </p:spPr>
      </p:pic>
    </p:spTree>
    <p:extLst>
      <p:ext uri="{BB962C8B-B14F-4D97-AF65-F5344CB8AC3E}">
        <p14:creationId xmlns:p14="http://schemas.microsoft.com/office/powerpoint/2010/main" val="3469852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 LED Driver</a:t>
            </a:r>
          </a:p>
        </p:txBody>
      </p:sp>
      <p:sp>
        <p:nvSpPr>
          <p:cNvPr id="3" name="Content Placeholder 2"/>
          <p:cNvSpPr>
            <a:spLocks noGrp="1"/>
          </p:cNvSpPr>
          <p:nvPr>
            <p:ph idx="1"/>
          </p:nvPr>
        </p:nvSpPr>
        <p:spPr/>
        <p:txBody>
          <a:bodyPr>
            <a:normAutofit/>
          </a:bodyPr>
          <a:lstStyle/>
          <a:p>
            <a:r>
              <a:rPr lang="en-US" dirty="0"/>
              <a:t>The LEDs are driven by using an 8-bit shift in parallel out register to store their brightness value. </a:t>
            </a:r>
          </a:p>
          <a:p>
            <a:r>
              <a:rPr lang="en-US" dirty="0"/>
              <a:t>The 8-bit value is output to an R-2R Ladder DAC.</a:t>
            </a:r>
          </a:p>
          <a:p>
            <a:r>
              <a:rPr lang="en-US" dirty="0"/>
              <a:t>The DAC then drives the base of a PNP BJT, which acts as an approximate VCCS. Depending on the brightness value stored in the register, a specific current value flows through the LED, which adjusts the brightness.</a:t>
            </a:r>
          </a:p>
        </p:txBody>
      </p:sp>
    </p:spTree>
    <p:extLst>
      <p:ext uri="{BB962C8B-B14F-4D97-AF65-F5344CB8AC3E}">
        <p14:creationId xmlns:p14="http://schemas.microsoft.com/office/powerpoint/2010/main" val="1170447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14417</TotalTime>
  <Words>1460</Words>
  <Application>Microsoft Office PowerPoint</Application>
  <PresentationFormat>Widescreen</PresentationFormat>
  <Paragraphs>145</Paragraphs>
  <Slides>24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Cambria Math</vt:lpstr>
      <vt:lpstr>Euclid</vt:lpstr>
      <vt:lpstr>Times New Roman</vt:lpstr>
      <vt:lpstr>Trebuchet MS</vt:lpstr>
      <vt:lpstr>Tw Cen MT</vt:lpstr>
      <vt:lpstr>Circuit</vt:lpstr>
      <vt:lpstr>Scrim Light A controllable LED light</vt:lpstr>
      <vt:lpstr>Introduction</vt:lpstr>
      <vt:lpstr>Objectives</vt:lpstr>
      <vt:lpstr>Objectives</vt:lpstr>
      <vt:lpstr>Design</vt:lpstr>
      <vt:lpstr>Design - MBus</vt:lpstr>
      <vt:lpstr>Design - MBus</vt:lpstr>
      <vt:lpstr>Design – Mbus - Schematic</vt:lpstr>
      <vt:lpstr>Design – LED Driver</vt:lpstr>
      <vt:lpstr>Design – LED Driver</vt:lpstr>
      <vt:lpstr>Design – LED Driver</vt:lpstr>
      <vt:lpstr>Requirements and Verification - MBUS</vt:lpstr>
      <vt:lpstr>Requirements and Verification – MBUS</vt:lpstr>
      <vt:lpstr>Requirements and Verification – LED Driver</vt:lpstr>
      <vt:lpstr>PowerPoint Presentation</vt:lpstr>
      <vt:lpstr>Requirements and Verification – User Interface</vt:lpstr>
      <vt:lpstr>Project Build </vt:lpstr>
      <vt:lpstr>Project Build - Pictures</vt:lpstr>
      <vt:lpstr>Functional Testing</vt:lpstr>
      <vt:lpstr>Successes And Challenges</vt:lpstr>
      <vt:lpstr>Successes And Challenges</vt:lpstr>
      <vt:lpstr>Failures</vt:lpstr>
      <vt:lpstr>Further Work</vt:lpstr>
      <vt:lpstr>Conclusions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Gary Liu</dc:creator>
  <cp:lastModifiedBy>Gary Liu</cp:lastModifiedBy>
  <cp:revision>76</cp:revision>
  <dcterms:created xsi:type="dcterms:W3CDTF">2017-04-18T23:03:28Z</dcterms:created>
  <dcterms:modified xsi:type="dcterms:W3CDTF">2017-05-02T17:53:09Z</dcterms:modified>
</cp:coreProperties>
</file>