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Arial Narrow"/>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Charles Humme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984550A-E544-4514-84B3-45BC13781123}">
  <a:tblStyle styleId="{7984550A-E544-4514-84B3-45BC1378112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ArialNarrow-bold.fntdata"/><Relationship Id="rId14" Type="http://schemas.openxmlformats.org/officeDocument/2006/relationships/slide" Target="slides/slide7.xml"/><Relationship Id="rId36" Type="http://schemas.openxmlformats.org/officeDocument/2006/relationships/font" Target="fonts/ArialNarrow-regular.fntdata"/><Relationship Id="rId17" Type="http://schemas.openxmlformats.org/officeDocument/2006/relationships/slide" Target="slides/slide10.xml"/><Relationship Id="rId39" Type="http://schemas.openxmlformats.org/officeDocument/2006/relationships/font" Target="fonts/ArialNarrow-boldItalic.fntdata"/><Relationship Id="rId16" Type="http://schemas.openxmlformats.org/officeDocument/2006/relationships/slide" Target="slides/slide9.xml"/><Relationship Id="rId38" Type="http://schemas.openxmlformats.org/officeDocument/2006/relationships/font" Target="fonts/ArialNarrow-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30T01:48:17.866">
    <p:pos x="6000" y="0"/>
    <p:text>They suggested that we remove the B_ stuff</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30T04:39:59.108">
    <p:pos x="6000" y="0"/>
    <p:text>should be moved to original design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0" name="Shape 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Compare and contrast original design here </a:t>
            </a:r>
            <a:endParaRPr/>
          </a:p>
          <a:p>
            <a:pPr indent="0" lvl="0" marL="0">
              <a:spcBef>
                <a:spcPts val="0"/>
              </a:spcBef>
              <a:spcAft>
                <a:spcPts val="0"/>
              </a:spcAft>
              <a:buNone/>
            </a:pPr>
            <a:r>
              <a:rPr lang="en"/>
              <a:t>Note that the size is larger and base is simple strong stability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MENTION OVERALL SUCCESS</a:t>
            </a:r>
            <a:endParaRPr/>
          </a:p>
          <a:p>
            <a:pPr indent="0" lvl="0" marL="0">
              <a:spcBef>
                <a:spcPts val="0"/>
              </a:spcBef>
              <a:spcAft>
                <a:spcPts val="0"/>
              </a:spcAft>
              <a:buNone/>
            </a:pPr>
            <a:r>
              <a:t/>
            </a:r>
            <a:endParaRPr/>
          </a:p>
          <a:p>
            <a:pPr indent="0" lvl="0" marL="0" rtl="0">
              <a:lnSpc>
                <a:spcPct val="115000"/>
              </a:lnSpc>
              <a:spcBef>
                <a:spcPts val="0"/>
              </a:spcBef>
              <a:spcAft>
                <a:spcPts val="0"/>
              </a:spcAft>
              <a:buNone/>
            </a:pPr>
            <a:r>
              <a:rPr lang="en" sz="1300">
                <a:solidFill>
                  <a:schemeClr val="dk2"/>
                </a:solidFill>
                <a:latin typeface="Calibri"/>
                <a:ea typeface="Calibri"/>
                <a:cs typeface="Calibri"/>
                <a:sym typeface="Calibri"/>
              </a:rPr>
              <a:t>We need to give some analysis of how the turbine and generator preformed. </a:t>
            </a:r>
            <a:endParaRPr sz="1300">
              <a:solidFill>
                <a:schemeClr val="dk2"/>
              </a:solidFill>
              <a:latin typeface="Calibri"/>
              <a:ea typeface="Calibri"/>
              <a:cs typeface="Calibri"/>
              <a:sym typeface="Calibri"/>
            </a:endParaRPr>
          </a:p>
          <a:p>
            <a:pPr indent="0" lvl="0" marL="0" rtl="0">
              <a:lnSpc>
                <a:spcPct val="115000"/>
              </a:lnSpc>
              <a:spcBef>
                <a:spcPts val="1600"/>
              </a:spcBef>
              <a:spcAft>
                <a:spcPts val="0"/>
              </a:spcAft>
              <a:buNone/>
            </a:pPr>
            <a:r>
              <a:rPr lang="en" sz="1300">
                <a:solidFill>
                  <a:schemeClr val="dk2"/>
                </a:solidFill>
                <a:latin typeface="Calibri"/>
                <a:ea typeface="Calibri"/>
                <a:cs typeface="Calibri"/>
                <a:sym typeface="Calibri"/>
              </a:rPr>
              <a:t>Reference original R and V design</a:t>
            </a:r>
            <a:endParaRPr sz="1300">
              <a:solidFill>
                <a:schemeClr val="dk2"/>
              </a:solidFill>
              <a:latin typeface="Calibri"/>
              <a:ea typeface="Calibri"/>
              <a:cs typeface="Calibri"/>
              <a:sym typeface="Calibri"/>
            </a:endParaRPr>
          </a:p>
          <a:p>
            <a:pPr indent="0" lvl="0" marL="0" rtl="0">
              <a:lnSpc>
                <a:spcPct val="115000"/>
              </a:lnSpc>
              <a:spcBef>
                <a:spcPts val="1600"/>
              </a:spcBef>
              <a:spcAft>
                <a:spcPts val="1600"/>
              </a:spcAft>
              <a:buNone/>
            </a:pPr>
            <a:r>
              <a:rPr lang="en" sz="1300">
                <a:solidFill>
                  <a:schemeClr val="dk2"/>
                </a:solidFill>
                <a:latin typeface="Calibri"/>
                <a:ea typeface="Calibri"/>
                <a:cs typeface="Calibri"/>
                <a:sym typeface="Calibri"/>
              </a:rPr>
              <a:t>Maybe a video or include the pics of final product (one that showcases the internal mechanics) make note that we will discuss ideas of futur iteration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TURBINE VIDEO</a:t>
            </a:r>
            <a:endParaRPr/>
          </a:p>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Original</a:t>
            </a:r>
            <a:r>
              <a:rPr lang="en"/>
              <a:t> idea was cuk but had to be changed to SEPIC to be compatible with control circuit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Able to handle 1-18V and within 100mV ripple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Testing at 25kHz</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300">
                <a:solidFill>
                  <a:schemeClr val="dk2"/>
                </a:solidFill>
                <a:latin typeface="Calibri"/>
                <a:ea typeface="Calibri"/>
                <a:cs typeface="Calibri"/>
                <a:sym typeface="Calibri"/>
              </a:rPr>
              <a:t>Also mention how the design of the controller remained unchanged</a:t>
            </a:r>
            <a:endParaRPr sz="1300">
              <a:solidFill>
                <a:schemeClr val="dk2"/>
              </a:solidFill>
              <a:latin typeface="Calibri"/>
              <a:ea typeface="Calibri"/>
              <a:cs typeface="Calibri"/>
              <a:sym typeface="Calibri"/>
            </a:endParaRPr>
          </a:p>
          <a:p>
            <a:pPr indent="0" lvl="0" marL="0" rtl="0">
              <a:lnSpc>
                <a:spcPct val="115000"/>
              </a:lnSpc>
              <a:spcBef>
                <a:spcPts val="1600"/>
              </a:spcBef>
              <a:spcAft>
                <a:spcPts val="0"/>
              </a:spcAft>
              <a:buNone/>
            </a:pPr>
            <a:r>
              <a:rPr lang="en" sz="1300">
                <a:solidFill>
                  <a:schemeClr val="dk2"/>
                </a:solidFill>
                <a:latin typeface="Calibri"/>
                <a:ea typeface="Calibri"/>
                <a:cs typeface="Calibri"/>
                <a:sym typeface="Calibri"/>
              </a:rPr>
              <a:t>Hard to assess accuracy of PI due to constant integration however in breadboarding initial converter designs with the control produced no steady state error and quick response which is exactly what is needed from control</a:t>
            </a:r>
            <a:endParaRPr sz="1300">
              <a:solidFill>
                <a:schemeClr val="dk2"/>
              </a:solidFill>
              <a:latin typeface="Calibri"/>
              <a:ea typeface="Calibri"/>
              <a:cs typeface="Calibri"/>
              <a:sym typeface="Calibri"/>
            </a:endParaRPr>
          </a:p>
          <a:p>
            <a:pPr indent="0" lvl="0" marL="0" rtl="0">
              <a:lnSpc>
                <a:spcPct val="115000"/>
              </a:lnSpc>
              <a:spcBef>
                <a:spcPts val="1600"/>
              </a:spcBef>
              <a:spcAft>
                <a:spcPts val="0"/>
              </a:spcAft>
              <a:buNone/>
            </a:pPr>
            <a:r>
              <a:rPr lang="en" sz="1300">
                <a:solidFill>
                  <a:schemeClr val="dk2"/>
                </a:solidFill>
                <a:latin typeface="Calibri"/>
                <a:ea typeface="Calibri"/>
                <a:cs typeface="Calibri"/>
                <a:sym typeface="Calibri"/>
              </a:rPr>
              <a:t>Must talk about failure to integrate</a:t>
            </a:r>
            <a:endParaRPr sz="1300">
              <a:solidFill>
                <a:schemeClr val="dk2"/>
              </a:solidFill>
              <a:latin typeface="Calibri"/>
              <a:ea typeface="Calibri"/>
              <a:cs typeface="Calibri"/>
              <a:sym typeface="Calibri"/>
            </a:endParaRPr>
          </a:p>
          <a:p>
            <a:pPr indent="0" lvl="0" marL="0">
              <a:spcBef>
                <a:spcPts val="16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Modular construction!!! Test as we go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600">
                <a:solidFill>
                  <a:schemeClr val="dk2"/>
                </a:solidFill>
                <a:latin typeface="Calibri"/>
                <a:ea typeface="Calibri"/>
                <a:cs typeface="Calibri"/>
                <a:sym typeface="Calibri"/>
              </a:rPr>
              <a:t>Overall, we followed the same block diagram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Additionally wanted an efficient circuit original idea was 80% but for energy star rating only need 60%</a:t>
            </a:r>
            <a:endParaRPr/>
          </a:p>
          <a:p>
            <a:pPr indent="0" lvl="0" marL="0">
              <a:spcBef>
                <a:spcPts val="0"/>
              </a:spcBef>
              <a:spcAft>
                <a:spcPts val="0"/>
              </a:spcAft>
              <a:buNone/>
            </a:pPr>
            <a:r>
              <a:rPr lang="en"/>
              <a:t>Low ripple ~1% ripple ratio further research revealed only needed about 100 mV peak to peak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ullets">
  <p:cSld name="Title and Bullets">
    <p:spTree>
      <p:nvGrpSpPr>
        <p:cNvPr id="11" name="Shape 11"/>
        <p:cNvGrpSpPr/>
        <p:nvPr/>
      </p:nvGrpSpPr>
      <p:grpSpPr>
        <a:xfrm>
          <a:off x="0" y="0"/>
          <a:ext cx="0" cy="0"/>
          <a:chOff x="0" y="0"/>
          <a:chExt cx="0" cy="0"/>
        </a:xfrm>
      </p:grpSpPr>
      <p:sp>
        <p:nvSpPr>
          <p:cNvPr id="12" name="Shape 12"/>
          <p:cNvSpPr txBox="1"/>
          <p:nvPr>
            <p:ph idx="1" type="body"/>
          </p:nvPr>
        </p:nvSpPr>
        <p:spPr>
          <a:xfrm>
            <a:off x="404091" y="1080807"/>
            <a:ext cx="8405100" cy="3363300"/>
          </a:xfrm>
          <a:prstGeom prst="rect">
            <a:avLst/>
          </a:prstGeom>
          <a:noFill/>
          <a:ln>
            <a:noFill/>
          </a:ln>
        </p:spPr>
        <p:txBody>
          <a:bodyPr anchorCtr="0" anchor="t" bIns="60500" lIns="60500" spcFirstLastPara="1" rIns="60500" wrap="square" tIns="60500"/>
          <a:lstStyle>
            <a:lvl1pPr indent="-381000" lvl="0" marL="457200" marR="0" rtl="0" algn="l">
              <a:spcBef>
                <a:spcPts val="500"/>
              </a:spcBef>
              <a:spcAft>
                <a:spcPts val="0"/>
              </a:spcAft>
              <a:buClr>
                <a:srgbClr val="13294B"/>
              </a:buClr>
              <a:buSzPts val="2400"/>
              <a:buFont typeface="Noto Sans Symbols"/>
              <a:buChar char="▪"/>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rgbClr val="13294B"/>
              </a:buClr>
              <a:buSzPts val="2100"/>
              <a:buFont typeface="Arial"/>
              <a:buChar char="–"/>
              <a:defRPr b="0" i="0" sz="2100" u="none" cap="none" strike="noStrike">
                <a:solidFill>
                  <a:srgbClr val="13294B"/>
                </a:solidFill>
                <a:latin typeface="Arial"/>
                <a:ea typeface="Arial"/>
                <a:cs typeface="Arial"/>
                <a:sym typeface="Arial"/>
              </a:defRPr>
            </a:lvl2pPr>
            <a:lvl3pPr indent="-342900" lvl="2" marL="1371600" marR="0" rtl="0" algn="l">
              <a:spcBef>
                <a:spcPts val="400"/>
              </a:spcBef>
              <a:spcAft>
                <a:spcPts val="0"/>
              </a:spcAft>
              <a:buClr>
                <a:srgbClr val="13294B"/>
              </a:buClr>
              <a:buSzPts val="1800"/>
              <a:buFont typeface="Arial"/>
              <a:buChar char="•"/>
              <a:defRPr b="0" i="0" sz="1800" u="none" cap="none" strike="noStrike">
                <a:solidFill>
                  <a:srgbClr val="13294B"/>
                </a:solidFill>
                <a:latin typeface="Arial"/>
                <a:ea typeface="Arial"/>
                <a:cs typeface="Arial"/>
                <a:sym typeface="Arial"/>
              </a:defRPr>
            </a:lvl3pPr>
            <a:lvl4pPr indent="-323850" lvl="3" marL="1828800" marR="0" rtl="0" algn="l">
              <a:spcBef>
                <a:spcPts val="300"/>
              </a:spcBef>
              <a:spcAft>
                <a:spcPts val="0"/>
              </a:spcAft>
              <a:buClr>
                <a:srgbClr val="13294B"/>
              </a:buClr>
              <a:buSzPts val="1500"/>
              <a:buFont typeface="Arial"/>
              <a:buChar char="–"/>
              <a:defRPr b="0" i="0" sz="1500" u="none" cap="none" strike="noStrike">
                <a:solidFill>
                  <a:srgbClr val="13294B"/>
                </a:solidFill>
                <a:latin typeface="Arial"/>
                <a:ea typeface="Arial"/>
                <a:cs typeface="Arial"/>
                <a:sym typeface="Arial"/>
              </a:defRPr>
            </a:lvl4pPr>
            <a:lvl5pPr indent="-323850" lvl="4" marL="2286000" marR="0" rtl="0" algn="l">
              <a:spcBef>
                <a:spcPts val="300"/>
              </a:spcBef>
              <a:spcAft>
                <a:spcPts val="0"/>
              </a:spcAft>
              <a:buClr>
                <a:srgbClr val="13294B"/>
              </a:buClr>
              <a:buSzPts val="1500"/>
              <a:buFont typeface="Arial"/>
              <a:buChar char="»"/>
              <a:defRPr b="0" i="0" sz="1500" u="none" cap="none" strike="noStrike">
                <a:solidFill>
                  <a:srgbClr val="13294B"/>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3" name="Shape 13"/>
          <p:cNvSpPr txBox="1"/>
          <p:nvPr>
            <p:ph idx="2" type="body"/>
          </p:nvPr>
        </p:nvSpPr>
        <p:spPr>
          <a:xfrm>
            <a:off x="404091" y="420403"/>
            <a:ext cx="8358900" cy="480900"/>
          </a:xfrm>
          <a:prstGeom prst="rect">
            <a:avLst/>
          </a:prstGeom>
          <a:noFill/>
          <a:ln>
            <a:noFill/>
          </a:ln>
        </p:spPr>
        <p:txBody>
          <a:bodyPr anchorCtr="0" anchor="t" bIns="60500" lIns="60500" spcFirstLastPara="1" rIns="60500" wrap="square" tIns="60500"/>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Title and Text">
    <p:spTree>
      <p:nvGrpSpPr>
        <p:cNvPr id="15" name="Shape 15"/>
        <p:cNvGrpSpPr/>
        <p:nvPr/>
      </p:nvGrpSpPr>
      <p:grpSpPr>
        <a:xfrm>
          <a:off x="0" y="0"/>
          <a:ext cx="0" cy="0"/>
          <a:chOff x="0" y="0"/>
          <a:chExt cx="0" cy="0"/>
        </a:xfrm>
      </p:grpSpPr>
      <p:sp>
        <p:nvSpPr>
          <p:cNvPr id="16" name="Shape 16"/>
          <p:cNvSpPr txBox="1"/>
          <p:nvPr>
            <p:ph idx="1" type="body"/>
          </p:nvPr>
        </p:nvSpPr>
        <p:spPr>
          <a:xfrm>
            <a:off x="404091" y="420403"/>
            <a:ext cx="8358900" cy="480900"/>
          </a:xfrm>
          <a:prstGeom prst="rect">
            <a:avLst/>
          </a:prstGeom>
          <a:noFill/>
          <a:ln>
            <a:noFill/>
          </a:ln>
        </p:spPr>
        <p:txBody>
          <a:bodyPr anchorCtr="0" anchor="t" bIns="60500" lIns="60500" spcFirstLastPara="1" rIns="60500" wrap="square" tIns="60500"/>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7" name="Shape 17"/>
          <p:cNvSpPr txBox="1"/>
          <p:nvPr>
            <p:ph idx="2" type="body"/>
          </p:nvPr>
        </p:nvSpPr>
        <p:spPr>
          <a:xfrm>
            <a:off x="404091" y="1077628"/>
            <a:ext cx="8358900" cy="3360000"/>
          </a:xfrm>
          <a:prstGeom prst="rect">
            <a:avLst/>
          </a:prstGeom>
          <a:noFill/>
          <a:ln>
            <a:noFill/>
          </a:ln>
        </p:spPr>
        <p:txBody>
          <a:bodyPr anchorCtr="0" anchor="t" bIns="60500" lIns="60500" spcFirstLastPara="1" rIns="60500" wrap="square" tIns="60500"/>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Text and Media">
  <p:cSld name="Title with Text and Media">
    <p:spTree>
      <p:nvGrpSpPr>
        <p:cNvPr id="19" name="Shape 19"/>
        <p:cNvGrpSpPr/>
        <p:nvPr/>
      </p:nvGrpSpPr>
      <p:grpSpPr>
        <a:xfrm>
          <a:off x="0" y="0"/>
          <a:ext cx="0" cy="0"/>
          <a:chOff x="0" y="0"/>
          <a:chExt cx="0" cy="0"/>
        </a:xfrm>
      </p:grpSpPr>
      <p:sp>
        <p:nvSpPr>
          <p:cNvPr id="20" name="Shape 20"/>
          <p:cNvSpPr txBox="1"/>
          <p:nvPr>
            <p:ph idx="1" type="body"/>
          </p:nvPr>
        </p:nvSpPr>
        <p:spPr>
          <a:xfrm>
            <a:off x="6038273" y="1064181"/>
            <a:ext cx="2693100" cy="3353100"/>
          </a:xfrm>
          <a:prstGeom prst="rect">
            <a:avLst/>
          </a:prstGeom>
          <a:noFill/>
          <a:ln>
            <a:noFill/>
          </a:ln>
        </p:spPr>
        <p:txBody>
          <a:bodyPr anchorCtr="0" anchor="t" bIns="60500" lIns="60500" spcFirstLastPara="1" rIns="60500" wrap="square" tIns="60500"/>
          <a:lstStyle>
            <a:lvl1pPr indent="-228600" lvl="0" marL="457200" marR="0" rtl="0" algn="ctr">
              <a:spcBef>
                <a:spcPts val="200"/>
              </a:spcBef>
              <a:spcAft>
                <a:spcPts val="0"/>
              </a:spcAft>
              <a:buClr>
                <a:srgbClr val="7F7F7F"/>
              </a:buClr>
              <a:buSzPts val="1100"/>
              <a:buFont typeface="Arial"/>
              <a:buNone/>
              <a:defRPr b="0" i="1" sz="1100" u="none" cap="none" strike="noStrike">
                <a:solidFill>
                  <a:srgbClr val="7F7F7F"/>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1" name="Shape 21"/>
          <p:cNvSpPr txBox="1"/>
          <p:nvPr>
            <p:ph idx="2" type="body"/>
          </p:nvPr>
        </p:nvSpPr>
        <p:spPr>
          <a:xfrm>
            <a:off x="404091" y="1077628"/>
            <a:ext cx="5414700" cy="3339600"/>
          </a:xfrm>
          <a:prstGeom prst="rect">
            <a:avLst/>
          </a:prstGeom>
          <a:noFill/>
          <a:ln>
            <a:noFill/>
          </a:ln>
        </p:spPr>
        <p:txBody>
          <a:bodyPr anchorCtr="0" anchor="t" bIns="60500" lIns="60500" spcFirstLastPara="1" rIns="60500" wrap="square" tIns="60500"/>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2" name="Shape 22"/>
          <p:cNvSpPr txBox="1"/>
          <p:nvPr>
            <p:ph idx="3" type="body"/>
          </p:nvPr>
        </p:nvSpPr>
        <p:spPr>
          <a:xfrm>
            <a:off x="404091" y="420403"/>
            <a:ext cx="8358900" cy="480900"/>
          </a:xfrm>
          <a:prstGeom prst="rect">
            <a:avLst/>
          </a:prstGeom>
          <a:noFill/>
          <a:ln>
            <a:noFill/>
          </a:ln>
        </p:spPr>
        <p:txBody>
          <a:bodyPr anchorCtr="0" anchor="t" bIns="60500" lIns="60500" spcFirstLastPara="1" rIns="60500" wrap="square" tIns="60500"/>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3" name="Shape 23"/>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by-side Text">
  <p:cSld name="Side-by-side Text">
    <p:spTree>
      <p:nvGrpSpPr>
        <p:cNvPr id="24" name="Shape 24"/>
        <p:cNvGrpSpPr/>
        <p:nvPr/>
      </p:nvGrpSpPr>
      <p:grpSpPr>
        <a:xfrm>
          <a:off x="0" y="0"/>
          <a:ext cx="0" cy="0"/>
          <a:chOff x="0" y="0"/>
          <a:chExt cx="0" cy="0"/>
        </a:xfrm>
      </p:grpSpPr>
      <p:sp>
        <p:nvSpPr>
          <p:cNvPr id="25" name="Shape 25"/>
          <p:cNvSpPr txBox="1"/>
          <p:nvPr>
            <p:ph idx="1" type="body"/>
          </p:nvPr>
        </p:nvSpPr>
        <p:spPr>
          <a:xfrm>
            <a:off x="404091" y="1077628"/>
            <a:ext cx="4066200" cy="3366600"/>
          </a:xfrm>
          <a:prstGeom prst="rect">
            <a:avLst/>
          </a:prstGeom>
          <a:noFill/>
          <a:ln>
            <a:noFill/>
          </a:ln>
        </p:spPr>
        <p:txBody>
          <a:bodyPr anchorCtr="0" anchor="t" bIns="60500" lIns="60500" spcFirstLastPara="1" rIns="60500" wrap="square" tIns="60500"/>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4608946" y="1077628"/>
            <a:ext cx="4066200" cy="3366600"/>
          </a:xfrm>
          <a:prstGeom prst="rect">
            <a:avLst/>
          </a:prstGeom>
          <a:noFill/>
          <a:ln>
            <a:noFill/>
          </a:ln>
        </p:spPr>
        <p:txBody>
          <a:bodyPr anchorCtr="0" anchor="t" bIns="60500" lIns="60500" spcFirstLastPara="1" rIns="60500" wrap="square" tIns="60500"/>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7" name="Shape 27"/>
          <p:cNvSpPr txBox="1"/>
          <p:nvPr>
            <p:ph idx="3" type="body"/>
          </p:nvPr>
        </p:nvSpPr>
        <p:spPr>
          <a:xfrm>
            <a:off x="404091" y="420403"/>
            <a:ext cx="8358900" cy="480900"/>
          </a:xfrm>
          <a:prstGeom prst="rect">
            <a:avLst/>
          </a:prstGeom>
          <a:noFill/>
          <a:ln>
            <a:noFill/>
          </a:ln>
        </p:spPr>
        <p:txBody>
          <a:bodyPr anchorCtr="0" anchor="t" bIns="60500" lIns="60500" spcFirstLastPara="1" rIns="60500" wrap="square" tIns="60500"/>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Media">
  <p:cSld name="Title and Media">
    <p:spTree>
      <p:nvGrpSpPr>
        <p:cNvPr id="29" name="Shape 29"/>
        <p:cNvGrpSpPr/>
        <p:nvPr/>
      </p:nvGrpSpPr>
      <p:grpSpPr>
        <a:xfrm>
          <a:off x="0" y="0"/>
          <a:ext cx="0" cy="0"/>
          <a:chOff x="0" y="0"/>
          <a:chExt cx="0" cy="0"/>
        </a:xfrm>
      </p:grpSpPr>
      <p:sp>
        <p:nvSpPr>
          <p:cNvPr id="30" name="Shape 30"/>
          <p:cNvSpPr txBox="1"/>
          <p:nvPr>
            <p:ph idx="1" type="body"/>
          </p:nvPr>
        </p:nvSpPr>
        <p:spPr>
          <a:xfrm>
            <a:off x="404091" y="1064181"/>
            <a:ext cx="8327400" cy="3373200"/>
          </a:xfrm>
          <a:prstGeom prst="rect">
            <a:avLst/>
          </a:prstGeom>
          <a:noFill/>
          <a:ln>
            <a:noFill/>
          </a:ln>
        </p:spPr>
        <p:txBody>
          <a:bodyPr anchorCtr="0" anchor="t" bIns="60500" lIns="60500" spcFirstLastPara="1" rIns="60500" wrap="square" tIns="60500"/>
          <a:lstStyle>
            <a:lvl1pPr indent="-228600" lvl="0" marL="457200" marR="0" rtl="0" algn="l">
              <a:spcBef>
                <a:spcPts val="200"/>
              </a:spcBef>
              <a:spcAft>
                <a:spcPts val="0"/>
              </a:spcAft>
              <a:buClr>
                <a:srgbClr val="7F7F7F"/>
              </a:buClr>
              <a:buSzPts val="1100"/>
              <a:buFont typeface="Arial"/>
              <a:buNone/>
              <a:defRPr b="0" i="1" sz="1100" u="none" cap="none" strike="noStrike">
                <a:solidFill>
                  <a:srgbClr val="7F7F7F"/>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1" name="Shape 31"/>
          <p:cNvSpPr txBox="1"/>
          <p:nvPr>
            <p:ph idx="2" type="body"/>
          </p:nvPr>
        </p:nvSpPr>
        <p:spPr>
          <a:xfrm>
            <a:off x="404091" y="420403"/>
            <a:ext cx="8358900" cy="480900"/>
          </a:xfrm>
          <a:prstGeom prst="rect">
            <a:avLst/>
          </a:prstGeom>
          <a:noFill/>
          <a:ln>
            <a:noFill/>
          </a:ln>
        </p:spPr>
        <p:txBody>
          <a:bodyPr anchorCtr="0" anchor="t" bIns="60500" lIns="60500" spcFirstLastPara="1" rIns="60500" wrap="square" tIns="60500"/>
          <a:lstStyle>
            <a:lvl1pPr indent="-228600" lvl="0" marL="457200" marR="0" rtl="0" algn="l">
              <a:spcBef>
                <a:spcPts val="600"/>
              </a:spcBef>
              <a:spcAft>
                <a:spcPts val="0"/>
              </a:spcAft>
              <a:buClr>
                <a:srgbClr val="142958"/>
              </a:buClr>
              <a:buSzPts val="3200"/>
              <a:buFont typeface="Arial"/>
              <a:buNone/>
              <a:defRPr b="1" i="0" sz="3200" u="none" cap="none" strike="noStrike">
                <a:solidFill>
                  <a:srgbClr val="142958"/>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33" name="Shape 33"/>
        <p:cNvGrpSpPr/>
        <p:nvPr/>
      </p:nvGrpSpPr>
      <p:grpSpPr>
        <a:xfrm>
          <a:off x="0" y="0"/>
          <a:ext cx="0" cy="0"/>
          <a:chOff x="0" y="0"/>
          <a:chExt cx="0" cy="0"/>
        </a:xfrm>
      </p:grpSpPr>
      <p:sp>
        <p:nvSpPr>
          <p:cNvPr id="34" name="Shape 34"/>
          <p:cNvSpPr/>
          <p:nvPr/>
        </p:nvSpPr>
        <p:spPr>
          <a:xfrm>
            <a:off x="0" y="1875865"/>
            <a:ext cx="9144000" cy="1349100"/>
          </a:xfrm>
          <a:prstGeom prst="rect">
            <a:avLst/>
          </a:prstGeom>
          <a:solidFill>
            <a:srgbClr val="13294B"/>
          </a:solidFill>
          <a:ln>
            <a:noFill/>
          </a:ln>
          <a:effectLst>
            <a:outerShdw blurRad="40000" rotWithShape="0" dir="5400000" dist="23000">
              <a:srgbClr val="000000">
                <a:alpha val="34901"/>
              </a:srgbClr>
            </a:outerShdw>
          </a:effectLst>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sp>
        <p:nvSpPr>
          <p:cNvPr id="35" name="Shape 35"/>
          <p:cNvSpPr txBox="1"/>
          <p:nvPr>
            <p:ph idx="1" type="body"/>
          </p:nvPr>
        </p:nvSpPr>
        <p:spPr>
          <a:xfrm>
            <a:off x="404091" y="1970708"/>
            <a:ext cx="8358900" cy="417300"/>
          </a:xfrm>
          <a:prstGeom prst="rect">
            <a:avLst/>
          </a:prstGeom>
          <a:noFill/>
          <a:ln>
            <a:noFill/>
          </a:ln>
        </p:spPr>
        <p:txBody>
          <a:bodyPr anchorCtr="0" anchor="t" bIns="60500" lIns="60500" spcFirstLastPara="1" rIns="60500" wrap="square" tIns="60500"/>
          <a:lstStyle>
            <a:lvl1pPr indent="-228600" lvl="0" marL="457200" marR="0" rtl="0" algn="l">
              <a:spcBef>
                <a:spcPts val="600"/>
              </a:spcBef>
              <a:spcAft>
                <a:spcPts val="0"/>
              </a:spcAft>
              <a:buClr>
                <a:schemeClr val="lt1"/>
              </a:buClr>
              <a:buSzPts val="3200"/>
              <a:buFont typeface="Arial"/>
              <a:buNone/>
              <a:defRPr b="1" i="0" sz="3200" u="none" cap="none" strike="noStrike">
                <a:solidFill>
                  <a:schemeClr val="lt1"/>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04091" y="2536634"/>
            <a:ext cx="8358900" cy="475500"/>
          </a:xfrm>
          <a:prstGeom prst="rect">
            <a:avLst/>
          </a:prstGeom>
          <a:noFill/>
          <a:ln>
            <a:noFill/>
          </a:ln>
        </p:spPr>
        <p:txBody>
          <a:bodyPr anchorCtr="0" anchor="t" bIns="60500" lIns="60500" spcFirstLastPara="1" rIns="60500" wrap="square" tIns="60500"/>
          <a:lstStyle>
            <a:lvl1pPr indent="-228600" lvl="0" marL="457200" marR="0" rtl="0" algn="l">
              <a:spcBef>
                <a:spcPts val="500"/>
              </a:spcBef>
              <a:spcAft>
                <a:spcPts val="0"/>
              </a:spcAft>
              <a:buClr>
                <a:schemeClr val="lt1"/>
              </a:buClr>
              <a:buSzPts val="2400"/>
              <a:buFont typeface="Arial"/>
              <a:buNone/>
              <a:defRPr b="0" i="1" sz="2400" u="none" cap="none" strike="noStrike">
                <a:solidFill>
                  <a:schemeClr val="lt1"/>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8" name="Shape 38"/>
        <p:cNvGrpSpPr/>
        <p:nvPr/>
      </p:nvGrpSpPr>
      <p:grpSpPr>
        <a:xfrm>
          <a:off x="0" y="0"/>
          <a:ext cx="0" cy="0"/>
          <a:chOff x="0" y="0"/>
          <a:chExt cx="0" cy="0"/>
        </a:xfrm>
      </p:grpSpPr>
      <p:sp>
        <p:nvSpPr>
          <p:cNvPr id="39" name="Shape 39"/>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0" name="Shape 40"/>
        <p:cNvGrpSpPr/>
        <p:nvPr/>
      </p:nvGrpSpPr>
      <p:grpSpPr>
        <a:xfrm>
          <a:off x="0" y="0"/>
          <a:ext cx="0" cy="0"/>
          <a:chOff x="0" y="0"/>
          <a:chExt cx="0" cy="0"/>
        </a:xfrm>
      </p:grpSpPr>
      <p:sp>
        <p:nvSpPr>
          <p:cNvPr id="41" name="Shape 4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2" name="Shape 42"/>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 name="Shape 43"/>
          <p:cNvSpPr txBox="1"/>
          <p:nvPr>
            <p:ph idx="12" type="sldNum"/>
          </p:nvPr>
        </p:nvSpPr>
        <p:spPr>
          <a:xfrm>
            <a:off x="8472458" y="4663217"/>
            <a:ext cx="548700" cy="393600"/>
          </a:xfrm>
          <a:prstGeom prst="rect">
            <a:avLst/>
          </a:prstGeom>
        </p:spPr>
        <p:txBody>
          <a:bodyPr anchorCtr="0" anchor="ctr" bIns="30250" lIns="60500" spcFirstLastPara="1" rIns="60500" wrap="square" tIns="302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4" name="Shape 44"/>
        <p:cNvGrpSpPr/>
        <p:nvPr/>
      </p:nvGrpSpPr>
      <p:grpSpPr>
        <a:xfrm>
          <a:off x="0" y="0"/>
          <a:ext cx="0" cy="0"/>
          <a:chOff x="0" y="0"/>
          <a:chExt cx="0" cy="0"/>
        </a:xfrm>
      </p:grpSpPr>
      <p:sp>
        <p:nvSpPr>
          <p:cNvPr id="45" name="Shape 4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6" name="Shape 4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30250" lIns="60500" spcFirstLastPara="1" rIns="60500" wrap="square" tIns="302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1.xml"/><Relationship Id="rId12" Type="http://schemas.openxmlformats.org/officeDocument/2006/relationships/slideLayout" Target="../slideLayouts/slideLayout9.xml"/><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4746687"/>
            <a:ext cx="9144000" cy="396900"/>
          </a:xfrm>
          <a:prstGeom prst="rect">
            <a:avLst/>
          </a:prstGeom>
          <a:solidFill>
            <a:srgbClr val="E84A26"/>
          </a:solidFill>
          <a:ln>
            <a:noFill/>
          </a:ln>
          <a:effectLst>
            <a:outerShdw blurRad="40000" rotWithShape="0" dir="5400000" dist="23000">
              <a:srgbClr val="000000">
                <a:alpha val="34901"/>
              </a:srgbClr>
            </a:outerShdw>
          </a:effectLst>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pic>
        <p:nvPicPr>
          <p:cNvPr id="7" name="Shape 7"/>
          <p:cNvPicPr preferRelativeResize="0"/>
          <p:nvPr/>
        </p:nvPicPr>
        <p:blipFill rotWithShape="1">
          <a:blip r:embed="rId1">
            <a:alphaModFix/>
          </a:blip>
          <a:srcRect b="75362" l="0" r="0" t="0"/>
          <a:stretch/>
        </p:blipFill>
        <p:spPr>
          <a:xfrm>
            <a:off x="-1" y="4647157"/>
            <a:ext cx="9144004" cy="167762"/>
          </a:xfrm>
          <a:prstGeom prst="rect">
            <a:avLst/>
          </a:prstGeom>
          <a:noFill/>
          <a:ln>
            <a:noFill/>
          </a:ln>
        </p:spPr>
      </p:pic>
      <p:pic>
        <p:nvPicPr>
          <p:cNvPr id="8" name="Shape 8"/>
          <p:cNvPicPr preferRelativeResize="0"/>
          <p:nvPr/>
        </p:nvPicPr>
        <p:blipFill rotWithShape="1">
          <a:blip r:embed="rId2">
            <a:alphaModFix/>
          </a:blip>
          <a:srcRect b="0" l="0" r="0" t="0"/>
          <a:stretch/>
        </p:blipFill>
        <p:spPr>
          <a:xfrm>
            <a:off x="7478940" y="4866161"/>
            <a:ext cx="1284028" cy="130358"/>
          </a:xfrm>
          <a:prstGeom prst="rect">
            <a:avLst/>
          </a:prstGeom>
          <a:noFill/>
          <a:ln>
            <a:noFill/>
          </a:ln>
        </p:spPr>
      </p:pic>
      <p:pic>
        <p:nvPicPr>
          <p:cNvPr id="9" name="Shape 9"/>
          <p:cNvPicPr preferRelativeResize="0"/>
          <p:nvPr/>
        </p:nvPicPr>
        <p:blipFill rotWithShape="1">
          <a:blip r:embed="rId3">
            <a:alphaModFix/>
          </a:blip>
          <a:srcRect b="63560" l="0" r="92703" t="0"/>
          <a:stretch/>
        </p:blipFill>
        <p:spPr>
          <a:xfrm>
            <a:off x="330637" y="4790874"/>
            <a:ext cx="243579" cy="280931"/>
          </a:xfrm>
          <a:prstGeom prst="rect">
            <a:avLst/>
          </a:prstGeom>
          <a:noFill/>
          <a:ln>
            <a:noFill/>
          </a:ln>
        </p:spPr>
      </p:pic>
      <p:sp>
        <p:nvSpPr>
          <p:cNvPr id="10" name="Shape 10"/>
          <p:cNvSpPr txBox="1"/>
          <p:nvPr>
            <p:ph idx="12" type="sldNum"/>
          </p:nvPr>
        </p:nvSpPr>
        <p:spPr>
          <a:xfrm>
            <a:off x="548936" y="4789224"/>
            <a:ext cx="353100" cy="274200"/>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comments" Target="../comments/commen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drive.google.com/file/d/1ou64m03YdWWCvskv8ALvx5yjOYW7pQ1i/view"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 name="Shape 51"/>
        <p:cNvGrpSpPr/>
        <p:nvPr/>
      </p:nvGrpSpPr>
      <p:grpSpPr>
        <a:xfrm>
          <a:off x="0" y="0"/>
          <a:ext cx="0" cy="0"/>
          <a:chOff x="0" y="0"/>
          <a:chExt cx="0" cy="0"/>
        </a:xfrm>
      </p:grpSpPr>
      <p:sp>
        <p:nvSpPr>
          <p:cNvPr id="52" name="Shape 52"/>
          <p:cNvSpPr txBox="1"/>
          <p:nvPr>
            <p:ph type="ctrTitle"/>
          </p:nvPr>
        </p:nvSpPr>
        <p:spPr>
          <a:xfrm>
            <a:off x="205100" y="66675"/>
            <a:ext cx="8520600" cy="984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4800"/>
              <a:t>Portable Wind Turbine</a:t>
            </a:r>
            <a:endParaRPr sz="4800"/>
          </a:p>
        </p:txBody>
      </p:sp>
      <p:sp>
        <p:nvSpPr>
          <p:cNvPr id="53" name="Shape 53"/>
          <p:cNvSpPr txBox="1"/>
          <p:nvPr>
            <p:ph idx="1" type="subTitle"/>
          </p:nvPr>
        </p:nvSpPr>
        <p:spPr>
          <a:xfrm>
            <a:off x="278875" y="971850"/>
            <a:ext cx="8520600" cy="792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800"/>
              <a:t>Sachin Reddy, Charles Hummel, Kemal Emre Ercikti</a:t>
            </a:r>
            <a:endParaRPr sz="1800"/>
          </a:p>
          <a:p>
            <a:pPr indent="0" lvl="0" marL="0">
              <a:spcBef>
                <a:spcPts val="0"/>
              </a:spcBef>
              <a:spcAft>
                <a:spcPts val="0"/>
              </a:spcAft>
              <a:buNone/>
            </a:pPr>
            <a:r>
              <a:rPr lang="en" sz="1800"/>
              <a:t>Team 41</a:t>
            </a:r>
            <a:endParaRPr sz="1800"/>
          </a:p>
        </p:txBody>
      </p:sp>
      <p:pic>
        <p:nvPicPr>
          <p:cNvPr id="54" name="Shape 54"/>
          <p:cNvPicPr preferRelativeResize="0"/>
          <p:nvPr/>
        </p:nvPicPr>
        <p:blipFill>
          <a:blip r:embed="rId3">
            <a:alphaModFix/>
          </a:blip>
          <a:stretch>
            <a:fillRect/>
          </a:stretch>
        </p:blipFill>
        <p:spPr>
          <a:xfrm>
            <a:off x="0" y="1764450"/>
            <a:ext cx="9144001" cy="3379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Original Microcontroller </a:t>
            </a:r>
            <a:endParaRPr sz="2400"/>
          </a:p>
        </p:txBody>
      </p:sp>
      <p:sp>
        <p:nvSpPr>
          <p:cNvPr id="113" name="Shape 113"/>
          <p:cNvSpPr txBox="1"/>
          <p:nvPr>
            <p:ph idx="1" type="body"/>
          </p:nvPr>
        </p:nvSpPr>
        <p:spPr>
          <a:xfrm>
            <a:off x="311700" y="1152475"/>
            <a:ext cx="3556200" cy="3416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t/>
            </a:r>
            <a:endParaRPr sz="1600"/>
          </a:p>
          <a:p>
            <a:pPr indent="-330200" lvl="0" marL="457200" rtl="0">
              <a:spcBef>
                <a:spcPts val="0"/>
              </a:spcBef>
              <a:spcAft>
                <a:spcPts val="0"/>
              </a:spcAft>
              <a:buClr>
                <a:schemeClr val="dk1"/>
              </a:buClr>
              <a:buSzPts val="1600"/>
              <a:buChar char="●"/>
            </a:pPr>
            <a:r>
              <a:rPr lang="en" sz="1600">
                <a:solidFill>
                  <a:schemeClr val="dk1"/>
                </a:solidFill>
              </a:rPr>
              <a:t>ATMEGA32</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330200" lvl="0" marL="457200" rtl="0">
              <a:spcBef>
                <a:spcPts val="0"/>
              </a:spcBef>
              <a:spcAft>
                <a:spcPts val="0"/>
              </a:spcAft>
              <a:buClr>
                <a:schemeClr val="dk1"/>
              </a:buClr>
              <a:buSzPts val="1600"/>
              <a:buChar char="●"/>
            </a:pPr>
            <a:r>
              <a:rPr lang="en" sz="1600">
                <a:solidFill>
                  <a:schemeClr val="dk1"/>
                </a:solidFill>
              </a:rPr>
              <a:t>LCD 16x2 Display</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330200" lvl="0" marL="457200" rtl="0">
              <a:spcBef>
                <a:spcPts val="0"/>
              </a:spcBef>
              <a:spcAft>
                <a:spcPts val="0"/>
              </a:spcAft>
              <a:buClr>
                <a:schemeClr val="dk1"/>
              </a:buClr>
              <a:buSzPts val="1600"/>
              <a:buChar char="●"/>
            </a:pPr>
            <a:r>
              <a:rPr lang="en" sz="1600">
                <a:solidFill>
                  <a:schemeClr val="dk1"/>
                </a:solidFill>
              </a:rPr>
              <a:t>Voltage Divider across generator</a:t>
            </a:r>
            <a:endParaRPr sz="1600">
              <a:solidFill>
                <a:schemeClr val="dk1"/>
              </a:solidFill>
            </a:endParaRPr>
          </a:p>
          <a:p>
            <a:pPr indent="0" lvl="0" marL="0" rtl="0">
              <a:spcBef>
                <a:spcPts val="0"/>
              </a:spcBef>
              <a:spcAft>
                <a:spcPts val="0"/>
              </a:spcAft>
              <a:buNone/>
            </a:pPr>
            <a:r>
              <a:t/>
            </a:r>
            <a:endParaRPr sz="1600">
              <a:solidFill>
                <a:schemeClr val="dk1"/>
              </a:solidFill>
            </a:endParaRPr>
          </a:p>
          <a:p>
            <a:pPr indent="-330200" lvl="0" marL="457200" rtl="0">
              <a:spcBef>
                <a:spcPts val="0"/>
              </a:spcBef>
              <a:spcAft>
                <a:spcPts val="0"/>
              </a:spcAft>
              <a:buClr>
                <a:schemeClr val="dk1"/>
              </a:buClr>
              <a:buSzPts val="1600"/>
              <a:buChar char="●"/>
            </a:pPr>
            <a:r>
              <a:rPr lang="en" sz="1600">
                <a:solidFill>
                  <a:schemeClr val="dk1"/>
                </a:solidFill>
              </a:rPr>
              <a:t>Powered Via USB 2.0</a:t>
            </a:r>
            <a:endParaRPr sz="1600">
              <a:solidFill>
                <a:schemeClr val="dk1"/>
              </a:solidFill>
            </a:endParaRPr>
          </a:p>
          <a:p>
            <a:pPr indent="0" lvl="0" marL="0" rtl="0">
              <a:spcBef>
                <a:spcPts val="0"/>
              </a:spcBef>
              <a:spcAft>
                <a:spcPts val="0"/>
              </a:spcAft>
              <a:buNone/>
            </a:pPr>
            <a:r>
              <a:t/>
            </a:r>
            <a:endParaRPr/>
          </a:p>
        </p:txBody>
      </p:sp>
      <p:pic>
        <p:nvPicPr>
          <p:cNvPr id="114" name="Shape 114"/>
          <p:cNvPicPr preferRelativeResize="0"/>
          <p:nvPr/>
        </p:nvPicPr>
        <p:blipFill rotWithShape="1">
          <a:blip r:embed="rId3">
            <a:alphaModFix/>
          </a:blip>
          <a:srcRect b="0" l="47271" r="0" t="0"/>
          <a:stretch/>
        </p:blipFill>
        <p:spPr>
          <a:xfrm>
            <a:off x="5205115" y="1152475"/>
            <a:ext cx="3627184" cy="3185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Turbine Block Build</a:t>
            </a:r>
            <a:endParaRPr sz="2400"/>
          </a:p>
        </p:txBody>
      </p:sp>
      <p:sp>
        <p:nvSpPr>
          <p:cNvPr id="120" name="Shape 120"/>
          <p:cNvSpPr txBox="1"/>
          <p:nvPr>
            <p:ph idx="1" type="body"/>
          </p:nvPr>
        </p:nvSpPr>
        <p:spPr>
          <a:xfrm>
            <a:off x="442800" y="1613450"/>
            <a:ext cx="4636500" cy="2498700"/>
          </a:xfrm>
          <a:prstGeom prst="rect">
            <a:avLst/>
          </a:prstGeom>
        </p:spPr>
        <p:txBody>
          <a:bodyPr anchorCtr="0" anchor="ctr" bIns="91425" lIns="91425" spcFirstLastPara="1" rIns="91425" wrap="square" tIns="91425">
            <a:noAutofit/>
          </a:bodyPr>
          <a:lstStyle/>
          <a:p>
            <a:pPr indent="-330200" lvl="0" marL="457200" rtl="0">
              <a:spcBef>
                <a:spcPts val="0"/>
              </a:spcBef>
              <a:spcAft>
                <a:spcPts val="0"/>
              </a:spcAft>
              <a:buSzPts val="1600"/>
              <a:buChar char="●"/>
            </a:pPr>
            <a:r>
              <a:rPr lang="en" sz="1600"/>
              <a:t>Collaborated with the machine shop to manufacture turbine</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8’’ Sch. 40 PVC pipe was used to create rotor blades</a:t>
            </a:r>
            <a:endParaRPr sz="1600"/>
          </a:p>
          <a:p>
            <a:pPr indent="0" lvl="0" marL="0" rtl="0">
              <a:spcBef>
                <a:spcPts val="0"/>
              </a:spcBef>
              <a:spcAft>
                <a:spcPts val="0"/>
              </a:spcAft>
              <a:buNone/>
            </a:pPr>
            <a:r>
              <a:t/>
            </a:r>
            <a:endParaRPr sz="1600"/>
          </a:p>
          <a:p>
            <a:pPr indent="0" lvl="0" marL="0">
              <a:spcBef>
                <a:spcPts val="0"/>
              </a:spcBef>
              <a:spcAft>
                <a:spcPts val="0"/>
              </a:spcAft>
              <a:buNone/>
            </a:pPr>
            <a:r>
              <a:t/>
            </a:r>
            <a:endParaRPr/>
          </a:p>
        </p:txBody>
      </p:sp>
      <p:pic>
        <p:nvPicPr>
          <p:cNvPr id="121" name="Shape 121"/>
          <p:cNvPicPr preferRelativeResize="0"/>
          <p:nvPr/>
        </p:nvPicPr>
        <p:blipFill>
          <a:blip r:embed="rId3">
            <a:alphaModFix/>
          </a:blip>
          <a:stretch>
            <a:fillRect/>
          </a:stretch>
        </p:blipFill>
        <p:spPr>
          <a:xfrm>
            <a:off x="5636197" y="712413"/>
            <a:ext cx="2788997" cy="37186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Turbine and Physical Design</a:t>
            </a:r>
            <a:endParaRPr sz="2400"/>
          </a:p>
        </p:txBody>
      </p:sp>
      <p:sp>
        <p:nvSpPr>
          <p:cNvPr id="127" name="Shape 127"/>
          <p:cNvSpPr txBox="1"/>
          <p:nvPr>
            <p:ph idx="1" type="body"/>
          </p:nvPr>
        </p:nvSpPr>
        <p:spPr>
          <a:xfrm>
            <a:off x="311700" y="1017675"/>
            <a:ext cx="4914000" cy="34209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Used MBF wood to create the base to house the gearbox, circuitry and generator</a:t>
            </a:r>
            <a:endParaRPr sz="1600"/>
          </a:p>
          <a:p>
            <a:pPr indent="0" lvl="0" marL="0">
              <a:spcBef>
                <a:spcPts val="0"/>
              </a:spcBef>
              <a:spcAft>
                <a:spcPts val="0"/>
              </a:spcAft>
              <a:buNone/>
            </a:pPr>
            <a:r>
              <a:t/>
            </a:r>
            <a:endParaRPr sz="1600"/>
          </a:p>
          <a:p>
            <a:pPr indent="0" lvl="0" marL="0">
              <a:spcBef>
                <a:spcPts val="0"/>
              </a:spcBef>
              <a:spcAft>
                <a:spcPts val="0"/>
              </a:spcAft>
              <a:buNone/>
            </a:pPr>
            <a:r>
              <a:t/>
            </a:r>
            <a:endParaRPr sz="1600"/>
          </a:p>
          <a:p>
            <a:pPr indent="-330200" lvl="0" marL="457200" rtl="0">
              <a:spcBef>
                <a:spcPts val="0"/>
              </a:spcBef>
              <a:spcAft>
                <a:spcPts val="0"/>
              </a:spcAft>
              <a:buSzPts val="1600"/>
              <a:buChar char="●"/>
            </a:pPr>
            <a:r>
              <a:rPr lang="en" sz="1600"/>
              <a:t>Gearbox created using belt system</a:t>
            </a:r>
            <a:endParaRPr sz="1600"/>
          </a:p>
          <a:p>
            <a:pPr indent="0" lvl="0" marL="0">
              <a:spcBef>
                <a:spcPts val="0"/>
              </a:spcBef>
              <a:spcAft>
                <a:spcPts val="0"/>
              </a:spcAft>
              <a:buNone/>
            </a:pPr>
            <a:r>
              <a:t/>
            </a:r>
            <a:endParaRPr/>
          </a:p>
        </p:txBody>
      </p:sp>
      <p:pic>
        <p:nvPicPr>
          <p:cNvPr id="128" name="Shape 128"/>
          <p:cNvPicPr preferRelativeResize="0"/>
          <p:nvPr/>
        </p:nvPicPr>
        <p:blipFill>
          <a:blip r:embed="rId4">
            <a:alphaModFix/>
          </a:blip>
          <a:stretch>
            <a:fillRect/>
          </a:stretch>
        </p:blipFill>
        <p:spPr>
          <a:xfrm>
            <a:off x="6033475" y="1017625"/>
            <a:ext cx="2133368" cy="34210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Generator Load Testing</a:t>
            </a:r>
            <a:endParaRPr sz="2400"/>
          </a:p>
        </p:txBody>
      </p:sp>
      <p:graphicFrame>
        <p:nvGraphicFramePr>
          <p:cNvPr id="134" name="Shape 134"/>
          <p:cNvGraphicFramePr/>
          <p:nvPr/>
        </p:nvGraphicFramePr>
        <p:xfrm>
          <a:off x="952500" y="1800200"/>
          <a:ext cx="3000000" cy="3000000"/>
        </p:xfrm>
        <a:graphic>
          <a:graphicData uri="http://schemas.openxmlformats.org/drawingml/2006/table">
            <a:tbl>
              <a:tblPr>
                <a:noFill/>
                <a:tableStyleId>{7984550A-E544-4514-84B3-45BC13781123}</a:tableStyleId>
              </a:tblPr>
              <a:tblGrid>
                <a:gridCol w="2413000"/>
                <a:gridCol w="2413000"/>
                <a:gridCol w="2413000"/>
              </a:tblGrid>
              <a:tr h="381000">
                <a:tc>
                  <a:txBody>
                    <a:bodyPr>
                      <a:noAutofit/>
                    </a:bodyPr>
                    <a:lstStyle/>
                    <a:p>
                      <a:pPr indent="0" lvl="0" marL="0" algn="ctr">
                        <a:spcBef>
                          <a:spcPts val="0"/>
                        </a:spcBef>
                        <a:spcAft>
                          <a:spcPts val="0"/>
                        </a:spcAft>
                        <a:buNone/>
                      </a:pPr>
                      <a:r>
                        <a:rPr b="1" lang="en"/>
                        <a:t>Rotational Speed [rpm]</a:t>
                      </a:r>
                      <a:endParaRPr b="1"/>
                    </a:p>
                  </a:txBody>
                  <a:tcPr marT="91425" marB="91425" marR="91425" marL="91425"/>
                </a:tc>
                <a:tc>
                  <a:txBody>
                    <a:bodyPr>
                      <a:noAutofit/>
                    </a:bodyPr>
                    <a:lstStyle/>
                    <a:p>
                      <a:pPr indent="0" lvl="0" marL="0" algn="ctr">
                        <a:spcBef>
                          <a:spcPts val="0"/>
                        </a:spcBef>
                        <a:spcAft>
                          <a:spcPts val="0"/>
                        </a:spcAft>
                        <a:buNone/>
                      </a:pPr>
                      <a:r>
                        <a:rPr b="1" lang="en"/>
                        <a:t>Empty Load Results</a:t>
                      </a:r>
                      <a:endParaRPr b="1"/>
                    </a:p>
                  </a:txBody>
                  <a:tcPr marT="91425" marB="91425" marR="91425" marL="91425"/>
                </a:tc>
                <a:tc>
                  <a:txBody>
                    <a:bodyPr>
                      <a:noAutofit/>
                    </a:bodyPr>
                    <a:lstStyle/>
                    <a:p>
                      <a:pPr indent="0" lvl="0" marL="0" algn="ctr">
                        <a:spcBef>
                          <a:spcPts val="0"/>
                        </a:spcBef>
                        <a:spcAft>
                          <a:spcPts val="0"/>
                        </a:spcAft>
                        <a:buNone/>
                      </a:pPr>
                      <a:r>
                        <a:rPr b="1" lang="en"/>
                        <a:t>10Ω Load Results</a:t>
                      </a:r>
                      <a:endParaRPr b="1"/>
                    </a:p>
                  </a:txBody>
                  <a:tcPr marT="91425" marB="91425" marR="91425" marL="91425"/>
                </a:tc>
              </a:tr>
              <a:tr h="381000">
                <a:tc>
                  <a:txBody>
                    <a:bodyPr>
                      <a:noAutofit/>
                    </a:bodyPr>
                    <a:lstStyle/>
                    <a:p>
                      <a:pPr indent="0" lvl="0" marL="0" algn="ctr">
                        <a:spcBef>
                          <a:spcPts val="0"/>
                        </a:spcBef>
                        <a:spcAft>
                          <a:spcPts val="0"/>
                        </a:spcAft>
                        <a:buNone/>
                      </a:pPr>
                      <a:r>
                        <a:rPr lang="en"/>
                        <a:t>500</a:t>
                      </a:r>
                      <a:endParaRPr/>
                    </a:p>
                  </a:txBody>
                  <a:tcPr marT="91425" marB="91425" marR="91425" marL="91425"/>
                </a:tc>
                <a:tc>
                  <a:txBody>
                    <a:bodyPr>
                      <a:noAutofit/>
                    </a:bodyPr>
                    <a:lstStyle/>
                    <a:p>
                      <a:pPr indent="0" lvl="0" marL="0" algn="ctr">
                        <a:spcBef>
                          <a:spcPts val="0"/>
                        </a:spcBef>
                        <a:spcAft>
                          <a:spcPts val="0"/>
                        </a:spcAft>
                        <a:buNone/>
                      </a:pPr>
                      <a:r>
                        <a:rPr lang="en"/>
                        <a:t>4V</a:t>
                      </a:r>
                      <a:endParaRPr/>
                    </a:p>
                  </a:txBody>
                  <a:tcPr marT="91425" marB="91425" marR="91425" marL="91425"/>
                </a:tc>
                <a:tc>
                  <a:txBody>
                    <a:bodyPr>
                      <a:noAutofit/>
                    </a:bodyPr>
                    <a:lstStyle/>
                    <a:p>
                      <a:pPr indent="0" lvl="0" marL="0" algn="ctr">
                        <a:spcBef>
                          <a:spcPts val="0"/>
                        </a:spcBef>
                        <a:spcAft>
                          <a:spcPts val="0"/>
                        </a:spcAft>
                        <a:buNone/>
                      </a:pPr>
                      <a:r>
                        <a:rPr lang="en"/>
                        <a:t>2.5V 0.25A </a:t>
                      </a:r>
                      <a:r>
                        <a:rPr lang="en">
                          <a:solidFill>
                            <a:srgbClr val="FF0000"/>
                          </a:solidFill>
                        </a:rPr>
                        <a:t>0.63W</a:t>
                      </a:r>
                      <a:endParaRPr>
                        <a:solidFill>
                          <a:srgbClr val="FF0000"/>
                        </a:solidFill>
                      </a:endParaRPr>
                    </a:p>
                  </a:txBody>
                  <a:tcPr marT="91425" marB="91425" marR="91425" marL="91425"/>
                </a:tc>
              </a:tr>
              <a:tr h="381000">
                <a:tc>
                  <a:txBody>
                    <a:bodyPr>
                      <a:noAutofit/>
                    </a:bodyPr>
                    <a:lstStyle/>
                    <a:p>
                      <a:pPr indent="0" lvl="0" marL="0" algn="ctr">
                        <a:spcBef>
                          <a:spcPts val="0"/>
                        </a:spcBef>
                        <a:spcAft>
                          <a:spcPts val="0"/>
                        </a:spcAft>
                        <a:buNone/>
                      </a:pPr>
                      <a:r>
                        <a:rPr lang="en"/>
                        <a:t>1000</a:t>
                      </a:r>
                      <a:endParaRPr/>
                    </a:p>
                  </a:txBody>
                  <a:tcPr marT="91425" marB="91425" marR="91425" marL="91425"/>
                </a:tc>
                <a:tc>
                  <a:txBody>
                    <a:bodyPr>
                      <a:noAutofit/>
                    </a:bodyPr>
                    <a:lstStyle/>
                    <a:p>
                      <a:pPr indent="0" lvl="0" marL="0" algn="ctr">
                        <a:spcBef>
                          <a:spcPts val="0"/>
                        </a:spcBef>
                        <a:spcAft>
                          <a:spcPts val="0"/>
                        </a:spcAft>
                        <a:buNone/>
                      </a:pPr>
                      <a:r>
                        <a:rPr lang="en"/>
                        <a:t>8V</a:t>
                      </a:r>
                      <a:endParaRPr/>
                    </a:p>
                  </a:txBody>
                  <a:tcPr marT="91425" marB="91425" marR="91425" marL="91425"/>
                </a:tc>
                <a:tc>
                  <a:txBody>
                    <a:bodyPr>
                      <a:noAutofit/>
                    </a:bodyPr>
                    <a:lstStyle/>
                    <a:p>
                      <a:pPr indent="0" lvl="0" marL="0" algn="ctr">
                        <a:spcBef>
                          <a:spcPts val="0"/>
                        </a:spcBef>
                        <a:spcAft>
                          <a:spcPts val="0"/>
                        </a:spcAft>
                        <a:buNone/>
                      </a:pPr>
                      <a:r>
                        <a:rPr lang="en"/>
                        <a:t>5.5V 0.55A </a:t>
                      </a:r>
                      <a:r>
                        <a:rPr lang="en">
                          <a:solidFill>
                            <a:srgbClr val="FF0000"/>
                          </a:solidFill>
                        </a:rPr>
                        <a:t>3W</a:t>
                      </a:r>
                      <a:endParaRPr>
                        <a:solidFill>
                          <a:srgbClr val="FF0000"/>
                        </a:solidFill>
                      </a:endParaRPr>
                    </a:p>
                  </a:txBody>
                  <a:tcPr marT="91425" marB="91425" marR="91425" marL="91425"/>
                </a:tc>
              </a:tr>
              <a:tr h="381000">
                <a:tc>
                  <a:txBody>
                    <a:bodyPr>
                      <a:noAutofit/>
                    </a:bodyPr>
                    <a:lstStyle/>
                    <a:p>
                      <a:pPr indent="0" lvl="0" marL="0" algn="ctr">
                        <a:spcBef>
                          <a:spcPts val="0"/>
                        </a:spcBef>
                        <a:spcAft>
                          <a:spcPts val="0"/>
                        </a:spcAft>
                        <a:buNone/>
                      </a:pPr>
                      <a:r>
                        <a:rPr lang="en"/>
                        <a:t>1500</a:t>
                      </a:r>
                      <a:endParaRPr/>
                    </a:p>
                  </a:txBody>
                  <a:tcPr marT="91425" marB="91425" marR="91425" marL="91425"/>
                </a:tc>
                <a:tc>
                  <a:txBody>
                    <a:bodyPr>
                      <a:noAutofit/>
                    </a:bodyPr>
                    <a:lstStyle/>
                    <a:p>
                      <a:pPr indent="0" lvl="0" marL="0" algn="ctr">
                        <a:spcBef>
                          <a:spcPts val="0"/>
                        </a:spcBef>
                        <a:spcAft>
                          <a:spcPts val="0"/>
                        </a:spcAft>
                        <a:buNone/>
                      </a:pPr>
                      <a:r>
                        <a:rPr lang="en"/>
                        <a:t>12V</a:t>
                      </a:r>
                      <a:endParaRPr/>
                    </a:p>
                  </a:txBody>
                  <a:tcPr marT="91425" marB="91425" marR="91425" marL="91425"/>
                </a:tc>
                <a:tc>
                  <a:txBody>
                    <a:bodyPr>
                      <a:noAutofit/>
                    </a:bodyPr>
                    <a:lstStyle/>
                    <a:p>
                      <a:pPr indent="0" lvl="0" marL="0" algn="ctr">
                        <a:spcBef>
                          <a:spcPts val="0"/>
                        </a:spcBef>
                        <a:spcAft>
                          <a:spcPts val="0"/>
                        </a:spcAft>
                        <a:buNone/>
                      </a:pPr>
                      <a:r>
                        <a:rPr lang="en"/>
                        <a:t>8.5V 0.85A </a:t>
                      </a:r>
                      <a:r>
                        <a:rPr lang="en">
                          <a:solidFill>
                            <a:srgbClr val="FF0000"/>
                          </a:solidFill>
                        </a:rPr>
                        <a:t>7.2W</a:t>
                      </a:r>
                      <a:endParaRPr>
                        <a:solidFill>
                          <a:srgbClr val="FF0000"/>
                        </a:solidFill>
                      </a:endParaRPr>
                    </a:p>
                  </a:txBody>
                  <a:tcPr marT="91425" marB="91425" marR="91425" marL="91425"/>
                </a:tc>
              </a:tr>
              <a:tr h="381000">
                <a:tc>
                  <a:txBody>
                    <a:bodyPr>
                      <a:noAutofit/>
                    </a:bodyPr>
                    <a:lstStyle/>
                    <a:p>
                      <a:pPr indent="0" lvl="0" marL="0" algn="ctr">
                        <a:spcBef>
                          <a:spcPts val="0"/>
                        </a:spcBef>
                        <a:spcAft>
                          <a:spcPts val="0"/>
                        </a:spcAft>
                        <a:buNone/>
                      </a:pPr>
                      <a:r>
                        <a:rPr lang="en"/>
                        <a:t>2000</a:t>
                      </a:r>
                      <a:endParaRPr/>
                    </a:p>
                  </a:txBody>
                  <a:tcPr marT="91425" marB="91425" marR="91425" marL="91425"/>
                </a:tc>
                <a:tc>
                  <a:txBody>
                    <a:bodyPr>
                      <a:noAutofit/>
                    </a:bodyPr>
                    <a:lstStyle/>
                    <a:p>
                      <a:pPr indent="0" lvl="0" marL="0" algn="ctr">
                        <a:spcBef>
                          <a:spcPts val="0"/>
                        </a:spcBef>
                        <a:spcAft>
                          <a:spcPts val="0"/>
                        </a:spcAft>
                        <a:buNone/>
                      </a:pPr>
                      <a:r>
                        <a:rPr lang="en"/>
                        <a:t>16V</a:t>
                      </a:r>
                      <a:endParaRPr/>
                    </a:p>
                  </a:txBody>
                  <a:tcPr marT="91425" marB="91425" marR="91425" marL="91425"/>
                </a:tc>
                <a:tc>
                  <a:txBody>
                    <a:bodyPr>
                      <a:noAutofit/>
                    </a:bodyPr>
                    <a:lstStyle/>
                    <a:p>
                      <a:pPr indent="0" lvl="0" marL="0" algn="ctr">
                        <a:spcBef>
                          <a:spcPts val="0"/>
                        </a:spcBef>
                        <a:spcAft>
                          <a:spcPts val="0"/>
                        </a:spcAft>
                        <a:buNone/>
                      </a:pPr>
                      <a:r>
                        <a:rPr lang="en"/>
                        <a:t>11.5V 1.15A </a:t>
                      </a:r>
                      <a:r>
                        <a:rPr lang="en">
                          <a:solidFill>
                            <a:srgbClr val="FF0000"/>
                          </a:solidFill>
                        </a:rPr>
                        <a:t>13.2W</a:t>
                      </a:r>
                      <a:endParaRPr>
                        <a:solidFill>
                          <a:srgbClr val="FF0000"/>
                        </a:solidFill>
                      </a:endParaRPr>
                    </a:p>
                  </a:txBody>
                  <a:tcPr marT="91425" marB="91425" marR="91425" marL="91425"/>
                </a:tc>
              </a:tr>
              <a:tr h="381000">
                <a:tc>
                  <a:txBody>
                    <a:bodyPr>
                      <a:noAutofit/>
                    </a:bodyPr>
                    <a:lstStyle/>
                    <a:p>
                      <a:pPr indent="0" lvl="0" marL="0" algn="ctr">
                        <a:spcBef>
                          <a:spcPts val="0"/>
                        </a:spcBef>
                        <a:spcAft>
                          <a:spcPts val="0"/>
                        </a:spcAft>
                        <a:buNone/>
                      </a:pPr>
                      <a:r>
                        <a:rPr lang="en"/>
                        <a:t>2500</a:t>
                      </a:r>
                      <a:endParaRPr/>
                    </a:p>
                  </a:txBody>
                  <a:tcPr marT="91425" marB="91425" marR="91425" marL="91425"/>
                </a:tc>
                <a:tc>
                  <a:txBody>
                    <a:bodyPr>
                      <a:noAutofit/>
                    </a:bodyPr>
                    <a:lstStyle/>
                    <a:p>
                      <a:pPr indent="0" lvl="0" marL="0" algn="ctr">
                        <a:spcBef>
                          <a:spcPts val="0"/>
                        </a:spcBef>
                        <a:spcAft>
                          <a:spcPts val="0"/>
                        </a:spcAft>
                        <a:buNone/>
                      </a:pPr>
                      <a:r>
                        <a:rPr lang="en"/>
                        <a:t>20V</a:t>
                      </a:r>
                      <a:endParaRPr/>
                    </a:p>
                  </a:txBody>
                  <a:tcPr marT="91425" marB="91425" marR="91425" marL="91425"/>
                </a:tc>
                <a:tc>
                  <a:txBody>
                    <a:bodyPr>
                      <a:noAutofit/>
                    </a:bodyPr>
                    <a:lstStyle/>
                    <a:p>
                      <a:pPr indent="0" lvl="0" marL="0" algn="ctr">
                        <a:spcBef>
                          <a:spcPts val="0"/>
                        </a:spcBef>
                        <a:spcAft>
                          <a:spcPts val="0"/>
                        </a:spcAft>
                        <a:buNone/>
                      </a:pPr>
                      <a:r>
                        <a:rPr lang="en"/>
                        <a:t>14.5V 1.45A </a:t>
                      </a:r>
                      <a:r>
                        <a:rPr lang="en">
                          <a:solidFill>
                            <a:srgbClr val="FF0000"/>
                          </a:solidFill>
                        </a:rPr>
                        <a:t>21W</a:t>
                      </a:r>
                      <a:endParaRPr>
                        <a:solidFill>
                          <a:srgbClr val="FF0000"/>
                        </a:solidFill>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Turbine Gear</a:t>
            </a:r>
            <a:endParaRPr sz="2400"/>
          </a:p>
        </p:txBody>
      </p:sp>
      <p:sp>
        <p:nvSpPr>
          <p:cNvPr id="140" name="Shape 140"/>
          <p:cNvSpPr txBox="1"/>
          <p:nvPr>
            <p:ph idx="1" type="body"/>
          </p:nvPr>
        </p:nvSpPr>
        <p:spPr>
          <a:xfrm>
            <a:off x="718525" y="1347750"/>
            <a:ext cx="4399800" cy="24480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Gearing ratio of 13 to accommodate high wind speeds </a:t>
            </a:r>
            <a:endParaRPr sz="1600"/>
          </a:p>
          <a:p>
            <a:pPr indent="0" lvl="0" marL="0">
              <a:spcBef>
                <a:spcPts val="0"/>
              </a:spcBef>
              <a:spcAft>
                <a:spcPts val="0"/>
              </a:spcAft>
              <a:buNone/>
            </a:pPr>
            <a:r>
              <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Too much internal drag </a:t>
            </a:r>
            <a:endParaRPr sz="1600"/>
          </a:p>
        </p:txBody>
      </p:sp>
      <p:pic>
        <p:nvPicPr>
          <p:cNvPr id="141" name="Shape 141"/>
          <p:cNvPicPr preferRelativeResize="0"/>
          <p:nvPr/>
        </p:nvPicPr>
        <p:blipFill>
          <a:blip r:embed="rId3">
            <a:alphaModFix/>
          </a:blip>
          <a:stretch>
            <a:fillRect/>
          </a:stretch>
        </p:blipFill>
        <p:spPr>
          <a:xfrm>
            <a:off x="5768846" y="1030700"/>
            <a:ext cx="2555998" cy="34080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Turbine Gear (Updated) </a:t>
            </a:r>
            <a:endParaRPr sz="2400"/>
          </a:p>
        </p:txBody>
      </p:sp>
      <p:sp>
        <p:nvSpPr>
          <p:cNvPr id="147" name="Shape 147"/>
          <p:cNvSpPr txBox="1"/>
          <p:nvPr>
            <p:ph idx="1" type="body"/>
          </p:nvPr>
        </p:nvSpPr>
        <p:spPr>
          <a:xfrm>
            <a:off x="311700" y="1365600"/>
            <a:ext cx="3934200" cy="29733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Gearing ratio of 9</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Eliminated much of previous drag</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Difference in gear ratio may not directly correlate to higher wind speeds!</a:t>
            </a:r>
            <a:endParaRPr sz="1600"/>
          </a:p>
          <a:p>
            <a:pPr indent="0" lvl="0" marL="0">
              <a:spcBef>
                <a:spcPts val="0"/>
              </a:spcBef>
              <a:spcAft>
                <a:spcPts val="0"/>
              </a:spcAft>
              <a:buNone/>
            </a:pPr>
            <a:r>
              <a:t/>
            </a:r>
            <a:endParaRPr/>
          </a:p>
        </p:txBody>
      </p:sp>
      <p:pic>
        <p:nvPicPr>
          <p:cNvPr id="148" name="Shape 148"/>
          <p:cNvPicPr preferRelativeResize="0"/>
          <p:nvPr/>
        </p:nvPicPr>
        <p:blipFill>
          <a:blip r:embed="rId3">
            <a:alphaModFix/>
          </a:blip>
          <a:stretch>
            <a:fillRect/>
          </a:stretch>
        </p:blipFill>
        <p:spPr>
          <a:xfrm>
            <a:off x="4848850" y="1332211"/>
            <a:ext cx="4053491" cy="30400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Turbine Results</a:t>
            </a:r>
            <a:endParaRPr sz="2400"/>
          </a:p>
        </p:txBody>
      </p:sp>
      <p:sp>
        <p:nvSpPr>
          <p:cNvPr id="154" name="Shape 154"/>
          <p:cNvSpPr txBox="1"/>
          <p:nvPr/>
        </p:nvSpPr>
        <p:spPr>
          <a:xfrm>
            <a:off x="984700" y="1655150"/>
            <a:ext cx="7340100" cy="259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graphicFrame>
        <p:nvGraphicFramePr>
          <p:cNvPr id="155" name="Shape 155"/>
          <p:cNvGraphicFramePr/>
          <p:nvPr/>
        </p:nvGraphicFramePr>
        <p:xfrm>
          <a:off x="952500" y="2000250"/>
          <a:ext cx="3000000" cy="3000000"/>
        </p:xfrm>
        <a:graphic>
          <a:graphicData uri="http://schemas.openxmlformats.org/drawingml/2006/table">
            <a:tbl>
              <a:tblPr>
                <a:noFill/>
                <a:tableStyleId>{7984550A-E544-4514-84B3-45BC13781123}</a:tableStyleId>
              </a:tblPr>
              <a:tblGrid>
                <a:gridCol w="2413000"/>
                <a:gridCol w="2413000"/>
                <a:gridCol w="2413000"/>
              </a:tblGrid>
              <a:tr h="381000">
                <a:tc>
                  <a:txBody>
                    <a:bodyPr>
                      <a:noAutofit/>
                    </a:bodyPr>
                    <a:lstStyle/>
                    <a:p>
                      <a:pPr indent="0" lvl="0" marL="0">
                        <a:spcBef>
                          <a:spcPts val="0"/>
                        </a:spcBef>
                        <a:spcAft>
                          <a:spcPts val="0"/>
                        </a:spcAft>
                        <a:buNone/>
                      </a:pPr>
                      <a:r>
                        <a:rPr b="1" lang="en"/>
                        <a:t>RPM</a:t>
                      </a:r>
                      <a:endParaRPr b="1"/>
                    </a:p>
                  </a:txBody>
                  <a:tcPr marT="91425" marB="91425" marR="91425" marL="91425"/>
                </a:tc>
                <a:tc>
                  <a:txBody>
                    <a:bodyPr>
                      <a:noAutofit/>
                    </a:bodyPr>
                    <a:lstStyle/>
                    <a:p>
                      <a:pPr indent="0" lvl="0" marL="0">
                        <a:spcBef>
                          <a:spcPts val="0"/>
                        </a:spcBef>
                        <a:spcAft>
                          <a:spcPts val="0"/>
                        </a:spcAft>
                        <a:buNone/>
                      </a:pPr>
                      <a:r>
                        <a:rPr b="1" lang="en"/>
                        <a:t>Load(</a:t>
                      </a:r>
                      <a:r>
                        <a:rPr b="1" lang="en"/>
                        <a:t>Ω)</a:t>
                      </a:r>
                      <a:endParaRPr b="1"/>
                    </a:p>
                  </a:txBody>
                  <a:tcPr marT="91425" marB="91425" marR="91425" marL="91425"/>
                </a:tc>
                <a:tc>
                  <a:txBody>
                    <a:bodyPr>
                      <a:noAutofit/>
                    </a:bodyPr>
                    <a:lstStyle/>
                    <a:p>
                      <a:pPr indent="0" lvl="0" marL="0">
                        <a:spcBef>
                          <a:spcPts val="0"/>
                        </a:spcBef>
                        <a:spcAft>
                          <a:spcPts val="0"/>
                        </a:spcAft>
                        <a:buNone/>
                      </a:pPr>
                      <a:r>
                        <a:rPr b="1" lang="en"/>
                        <a:t>Voltage</a:t>
                      </a:r>
                      <a:endParaRPr b="1"/>
                    </a:p>
                  </a:txBody>
                  <a:tcPr marT="91425" marB="91425" marR="91425" marL="91425"/>
                </a:tc>
              </a:tr>
              <a:tr h="381000">
                <a:tc>
                  <a:txBody>
                    <a:bodyPr>
                      <a:noAutofit/>
                    </a:bodyPr>
                    <a:lstStyle/>
                    <a:p>
                      <a:pPr indent="0" lvl="0" marL="0">
                        <a:spcBef>
                          <a:spcPts val="0"/>
                        </a:spcBef>
                        <a:spcAft>
                          <a:spcPts val="0"/>
                        </a:spcAft>
                        <a:buNone/>
                      </a:pPr>
                      <a:r>
                        <a:rPr lang="en"/>
                        <a:t>594</a:t>
                      </a:r>
                      <a:endParaRPr/>
                    </a:p>
                  </a:txBody>
                  <a:tcPr marT="91425" marB="91425" marR="91425" marL="91425"/>
                </a:tc>
                <a:tc>
                  <a:txBody>
                    <a:bodyPr>
                      <a:noAutofit/>
                    </a:bodyPr>
                    <a:lstStyle/>
                    <a:p>
                      <a:pPr indent="0" lvl="0" marL="0">
                        <a:spcBef>
                          <a:spcPts val="0"/>
                        </a:spcBef>
                        <a:spcAft>
                          <a:spcPts val="0"/>
                        </a:spcAft>
                        <a:buNone/>
                      </a:pPr>
                      <a:r>
                        <a:rPr lang="en"/>
                        <a:t>10</a:t>
                      </a:r>
                      <a:endParaRPr/>
                    </a:p>
                  </a:txBody>
                  <a:tcPr marT="91425" marB="91425" marR="91425" marL="91425"/>
                </a:tc>
                <a:tc>
                  <a:txBody>
                    <a:bodyPr>
                      <a:noAutofit/>
                    </a:bodyPr>
                    <a:lstStyle/>
                    <a:p>
                      <a:pPr indent="0" lvl="0" marL="0">
                        <a:spcBef>
                          <a:spcPts val="0"/>
                        </a:spcBef>
                        <a:spcAft>
                          <a:spcPts val="0"/>
                        </a:spcAft>
                        <a:buNone/>
                      </a:pPr>
                      <a:r>
                        <a:rPr lang="en"/>
                        <a:t>4V</a:t>
                      </a:r>
                      <a:endParaRPr/>
                    </a:p>
                  </a:txBody>
                  <a:tcPr marT="91425" marB="91425" marR="91425" marL="91425"/>
                </a:tc>
              </a:tr>
              <a:tr h="381000">
                <a:tc>
                  <a:txBody>
                    <a:bodyPr>
                      <a:noAutofit/>
                    </a:bodyPr>
                    <a:lstStyle/>
                    <a:p>
                      <a:pPr indent="0" lvl="0" marL="0">
                        <a:spcBef>
                          <a:spcPts val="0"/>
                        </a:spcBef>
                        <a:spcAft>
                          <a:spcPts val="0"/>
                        </a:spcAft>
                        <a:buNone/>
                      </a:pPr>
                      <a:r>
                        <a:rPr lang="en"/>
                        <a:t>~1200</a:t>
                      </a:r>
                      <a:endParaRPr/>
                    </a:p>
                  </a:txBody>
                  <a:tcPr marT="91425" marB="91425" marR="91425" marL="91425"/>
                </a:tc>
                <a:tc>
                  <a:txBody>
                    <a:bodyPr>
                      <a:noAutofit/>
                    </a:bodyPr>
                    <a:lstStyle/>
                    <a:p>
                      <a:pPr indent="0" lvl="0" marL="0">
                        <a:spcBef>
                          <a:spcPts val="0"/>
                        </a:spcBef>
                        <a:spcAft>
                          <a:spcPts val="0"/>
                        </a:spcAft>
                        <a:buNone/>
                      </a:pPr>
                      <a:r>
                        <a:rPr lang="en"/>
                        <a:t>50</a:t>
                      </a:r>
                      <a:endParaRPr/>
                    </a:p>
                  </a:txBody>
                  <a:tcPr marT="91425" marB="91425" marR="91425" marL="91425"/>
                </a:tc>
                <a:tc>
                  <a:txBody>
                    <a:bodyPr>
                      <a:noAutofit/>
                    </a:bodyPr>
                    <a:lstStyle/>
                    <a:p>
                      <a:pPr indent="0" lvl="0" marL="0">
                        <a:spcBef>
                          <a:spcPts val="0"/>
                        </a:spcBef>
                        <a:spcAft>
                          <a:spcPts val="0"/>
                        </a:spcAft>
                        <a:buNone/>
                      </a:pPr>
                      <a:r>
                        <a:rPr lang="en"/>
                        <a:t>12V</a:t>
                      </a:r>
                      <a:endParaRPr/>
                    </a:p>
                  </a:txBody>
                  <a:tcPr marT="91425" marB="91425" marR="91425" marL="91425"/>
                </a:tc>
              </a:tr>
              <a:tr h="381000">
                <a:tc>
                  <a:txBody>
                    <a:bodyPr>
                      <a:noAutofit/>
                    </a:bodyPr>
                    <a:lstStyle/>
                    <a:p>
                      <a:pPr indent="0" lvl="0" marL="0" rtl="0">
                        <a:spcBef>
                          <a:spcPts val="0"/>
                        </a:spcBef>
                        <a:spcAft>
                          <a:spcPts val="0"/>
                        </a:spcAft>
                        <a:buNone/>
                      </a:pPr>
                      <a:r>
                        <a:rPr lang="en"/>
                        <a:t>~2500</a:t>
                      </a:r>
                      <a:endParaRPr/>
                    </a:p>
                  </a:txBody>
                  <a:tcPr marT="91425" marB="91425" marR="91425" marL="91425"/>
                </a:tc>
                <a:tc>
                  <a:txBody>
                    <a:bodyPr>
                      <a:noAutofit/>
                    </a:bodyPr>
                    <a:lstStyle/>
                    <a:p>
                      <a:pPr indent="0" lvl="0" marL="0" rtl="0">
                        <a:spcBef>
                          <a:spcPts val="0"/>
                        </a:spcBef>
                        <a:spcAft>
                          <a:spcPts val="0"/>
                        </a:spcAft>
                        <a:buNone/>
                      </a:pPr>
                      <a:r>
                        <a:rPr lang="en"/>
                        <a:t>Open Circuit</a:t>
                      </a:r>
                      <a:endParaRPr/>
                    </a:p>
                  </a:txBody>
                  <a:tcPr marT="91425" marB="91425" marR="91425" marL="91425"/>
                </a:tc>
                <a:tc>
                  <a:txBody>
                    <a:bodyPr>
                      <a:noAutofit/>
                    </a:bodyPr>
                    <a:lstStyle/>
                    <a:p>
                      <a:pPr indent="0" lvl="0" marL="0">
                        <a:spcBef>
                          <a:spcPts val="0"/>
                        </a:spcBef>
                        <a:spcAft>
                          <a:spcPts val="0"/>
                        </a:spcAft>
                        <a:buNone/>
                      </a:pPr>
                      <a:r>
                        <a:rPr lang="en"/>
                        <a:t>18+ (Stopped for safety)</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title="IMG_3009.mov">
            <a:hlinkClick r:id="rId3"/>
          </p:cNvPr>
          <p:cNvSpPr/>
          <p:nvPr/>
        </p:nvSpPr>
        <p:spPr>
          <a:xfrm>
            <a:off x="2100075" y="797050"/>
            <a:ext cx="4572000" cy="3429000"/>
          </a:xfrm>
          <a:prstGeom prst="rect">
            <a:avLst/>
          </a:prstGeom>
          <a:no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Power Electronics Overview</a:t>
            </a:r>
            <a:endParaRPr sz="2400"/>
          </a:p>
        </p:txBody>
      </p:sp>
      <p:sp>
        <p:nvSpPr>
          <p:cNvPr id="166" name="Shape 166"/>
          <p:cNvSpPr txBox="1"/>
          <p:nvPr>
            <p:ph idx="1" type="body"/>
          </p:nvPr>
        </p:nvSpPr>
        <p:spPr>
          <a:xfrm>
            <a:off x="311700" y="1341425"/>
            <a:ext cx="3946200" cy="3097200"/>
          </a:xfrm>
          <a:prstGeom prst="rect">
            <a:avLst/>
          </a:prstGeom>
        </p:spPr>
        <p:txBody>
          <a:bodyPr anchorCtr="0" anchor="ctr" bIns="91425" lIns="91425" spcFirstLastPara="1" rIns="91425" wrap="square" tIns="91425">
            <a:noAutofit/>
          </a:bodyPr>
          <a:lstStyle/>
          <a:p>
            <a:pPr indent="-330200" lvl="0" marL="457200" rtl="0">
              <a:spcBef>
                <a:spcPts val="0"/>
              </a:spcBef>
              <a:spcAft>
                <a:spcPts val="0"/>
              </a:spcAft>
              <a:buSzPts val="1600"/>
              <a:buChar char="●"/>
            </a:pPr>
            <a:r>
              <a:rPr lang="en" sz="1600"/>
              <a:t>Changed from </a:t>
            </a:r>
            <a:r>
              <a:rPr lang="en" sz="1600">
                <a:solidFill>
                  <a:schemeClr val="dk1"/>
                </a:solidFill>
              </a:rPr>
              <a:t>Ć</a:t>
            </a:r>
            <a:r>
              <a:rPr lang="en" sz="1600"/>
              <a:t>uk to SEPIC topology</a:t>
            </a:r>
            <a:endParaRPr sz="1600"/>
          </a:p>
          <a:p>
            <a:pPr indent="0" lvl="0" marL="0">
              <a:spcBef>
                <a:spcPts val="0"/>
              </a:spcBef>
              <a:spcAft>
                <a:spcPts val="0"/>
              </a:spcAft>
              <a:buNone/>
            </a:pPr>
            <a:r>
              <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Outputs 5V to USB-C interface</a:t>
            </a:r>
            <a:endParaRPr sz="1600"/>
          </a:p>
          <a:p>
            <a:pPr indent="0" lvl="0" marL="0">
              <a:spcBef>
                <a:spcPts val="0"/>
              </a:spcBef>
              <a:spcAft>
                <a:spcPts val="0"/>
              </a:spcAft>
              <a:buNone/>
            </a:pPr>
            <a:r>
              <a:t/>
            </a:r>
            <a:endParaRPr/>
          </a:p>
        </p:txBody>
      </p:sp>
      <p:pic>
        <p:nvPicPr>
          <p:cNvPr id="167" name="Shape 167"/>
          <p:cNvPicPr preferRelativeResize="0"/>
          <p:nvPr/>
        </p:nvPicPr>
        <p:blipFill rotWithShape="1">
          <a:blip r:embed="rId3">
            <a:alphaModFix/>
          </a:blip>
          <a:srcRect b="0" l="0" r="14726" t="0"/>
          <a:stretch/>
        </p:blipFill>
        <p:spPr>
          <a:xfrm>
            <a:off x="3894375" y="1959816"/>
            <a:ext cx="5047101" cy="1566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754200" y="402075"/>
            <a:ext cx="7505700" cy="954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Converter</a:t>
            </a:r>
            <a:endParaRPr sz="2400"/>
          </a:p>
        </p:txBody>
      </p:sp>
      <p:pic>
        <p:nvPicPr>
          <p:cNvPr id="173" name="Shape 173"/>
          <p:cNvPicPr preferRelativeResize="0"/>
          <p:nvPr/>
        </p:nvPicPr>
        <p:blipFill>
          <a:blip r:embed="rId3">
            <a:alphaModFix/>
          </a:blip>
          <a:stretch>
            <a:fillRect/>
          </a:stretch>
        </p:blipFill>
        <p:spPr>
          <a:xfrm>
            <a:off x="754196" y="1746525"/>
            <a:ext cx="2098050" cy="666975"/>
          </a:xfrm>
          <a:prstGeom prst="rect">
            <a:avLst/>
          </a:prstGeom>
          <a:noFill/>
          <a:ln>
            <a:noFill/>
          </a:ln>
        </p:spPr>
      </p:pic>
      <p:pic>
        <p:nvPicPr>
          <p:cNvPr id="174" name="Shape 174"/>
          <p:cNvPicPr preferRelativeResize="0"/>
          <p:nvPr/>
        </p:nvPicPr>
        <p:blipFill>
          <a:blip r:embed="rId4">
            <a:alphaModFix/>
          </a:blip>
          <a:stretch>
            <a:fillRect/>
          </a:stretch>
        </p:blipFill>
        <p:spPr>
          <a:xfrm>
            <a:off x="754200" y="3235675"/>
            <a:ext cx="2098051" cy="539271"/>
          </a:xfrm>
          <a:prstGeom prst="rect">
            <a:avLst/>
          </a:prstGeom>
          <a:noFill/>
          <a:ln>
            <a:noFill/>
          </a:ln>
        </p:spPr>
      </p:pic>
      <p:pic>
        <p:nvPicPr>
          <p:cNvPr id="175" name="Shape 175"/>
          <p:cNvPicPr preferRelativeResize="0"/>
          <p:nvPr/>
        </p:nvPicPr>
        <p:blipFill rotWithShape="1">
          <a:blip r:embed="rId5">
            <a:alphaModFix/>
          </a:blip>
          <a:srcRect b="9947" l="0" r="0" t="4001"/>
          <a:stretch/>
        </p:blipFill>
        <p:spPr>
          <a:xfrm>
            <a:off x="3468575" y="1356675"/>
            <a:ext cx="5334474" cy="2886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Introduction</a:t>
            </a:r>
            <a:endParaRPr sz="2400"/>
          </a:p>
        </p:txBody>
      </p:sp>
      <p:sp>
        <p:nvSpPr>
          <p:cNvPr id="60" name="Shape 60"/>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just">
              <a:lnSpc>
                <a:spcPct val="200000"/>
              </a:lnSpc>
              <a:spcBef>
                <a:spcPts val="0"/>
              </a:spcBef>
              <a:spcAft>
                <a:spcPts val="0"/>
              </a:spcAft>
              <a:buSzPts val="1800"/>
              <a:buChar char="●"/>
            </a:pPr>
            <a:r>
              <a:rPr lang="en" sz="1800"/>
              <a:t>A way to charge your phone or other device when solar is not available</a:t>
            </a:r>
            <a:endParaRPr sz="1800"/>
          </a:p>
          <a:p>
            <a:pPr indent="-342900" lvl="0" marL="457200" algn="just">
              <a:lnSpc>
                <a:spcPct val="200000"/>
              </a:lnSpc>
              <a:spcBef>
                <a:spcPts val="0"/>
              </a:spcBef>
              <a:spcAft>
                <a:spcPts val="0"/>
              </a:spcAft>
              <a:buSzPts val="1800"/>
              <a:buChar char="●"/>
            </a:pPr>
            <a:r>
              <a:rPr lang="en" sz="1800"/>
              <a:t>A novel way to use wind power on a small scale</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Converter Results</a:t>
            </a:r>
            <a:endParaRPr sz="2400"/>
          </a:p>
        </p:txBody>
      </p:sp>
      <p:sp>
        <p:nvSpPr>
          <p:cNvPr id="181" name="Shape 181"/>
          <p:cNvSpPr txBox="1"/>
          <p:nvPr>
            <p:ph idx="1" type="body"/>
          </p:nvPr>
        </p:nvSpPr>
        <p:spPr>
          <a:xfrm>
            <a:off x="819150" y="1314838"/>
            <a:ext cx="7505700" cy="7518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sz="1600">
                <a:latin typeface="Arial"/>
                <a:ea typeface="Arial"/>
                <a:cs typeface="Arial"/>
                <a:sym typeface="Arial"/>
              </a:rPr>
              <a:t>50</a:t>
            </a:r>
            <a:r>
              <a:rPr lang="en" sz="1600">
                <a:solidFill>
                  <a:srgbClr val="000000"/>
                </a:solidFill>
                <a:latin typeface="Arial"/>
                <a:ea typeface="Arial"/>
                <a:cs typeface="Arial"/>
                <a:sym typeface="Arial"/>
              </a:rPr>
              <a:t>Ω Load, 2</a:t>
            </a:r>
            <a:r>
              <a:rPr lang="en" sz="1600"/>
              <a:t>5</a:t>
            </a:r>
            <a:r>
              <a:rPr lang="en" sz="1600">
                <a:solidFill>
                  <a:srgbClr val="000000"/>
                </a:solidFill>
                <a:latin typeface="Arial"/>
                <a:ea typeface="Arial"/>
                <a:cs typeface="Arial"/>
                <a:sym typeface="Arial"/>
              </a:rPr>
              <a:t> kHz switching frequency </a:t>
            </a:r>
            <a:endParaRPr sz="1600"/>
          </a:p>
        </p:txBody>
      </p:sp>
      <p:graphicFrame>
        <p:nvGraphicFramePr>
          <p:cNvPr id="182" name="Shape 182"/>
          <p:cNvGraphicFramePr/>
          <p:nvPr/>
        </p:nvGraphicFramePr>
        <p:xfrm>
          <a:off x="952500" y="2158000"/>
          <a:ext cx="3000000" cy="3000000"/>
        </p:xfrm>
        <a:graphic>
          <a:graphicData uri="http://schemas.openxmlformats.org/drawingml/2006/table">
            <a:tbl>
              <a:tblPr>
                <a:noFill/>
                <a:tableStyleId>{7984550A-E544-4514-84B3-45BC13781123}</a:tableStyleId>
              </a:tblPr>
              <a:tblGrid>
                <a:gridCol w="2413000"/>
                <a:gridCol w="2413000"/>
                <a:gridCol w="2413000"/>
              </a:tblGrid>
              <a:tr h="390125">
                <a:tc>
                  <a:txBody>
                    <a:bodyPr>
                      <a:noAutofit/>
                    </a:bodyPr>
                    <a:lstStyle/>
                    <a:p>
                      <a:pPr indent="0" lvl="0" marL="0" algn="ctr">
                        <a:spcBef>
                          <a:spcPts val="0"/>
                        </a:spcBef>
                        <a:spcAft>
                          <a:spcPts val="0"/>
                        </a:spcAft>
                        <a:buNone/>
                      </a:pPr>
                      <a:r>
                        <a:rPr b="1" lang="en"/>
                        <a:t>Input Voltage(V)</a:t>
                      </a:r>
                      <a:endParaRPr b="1"/>
                    </a:p>
                  </a:txBody>
                  <a:tcPr marT="91425" marB="91425" marR="91425" marL="91425"/>
                </a:tc>
                <a:tc>
                  <a:txBody>
                    <a:bodyPr>
                      <a:noAutofit/>
                    </a:bodyPr>
                    <a:lstStyle/>
                    <a:p>
                      <a:pPr indent="0" lvl="0" marL="0" algn="ctr">
                        <a:spcBef>
                          <a:spcPts val="0"/>
                        </a:spcBef>
                        <a:spcAft>
                          <a:spcPts val="0"/>
                        </a:spcAft>
                        <a:buNone/>
                      </a:pPr>
                      <a:r>
                        <a:rPr b="1" lang="en"/>
                        <a:t>Output Ripple Voltage(V)</a:t>
                      </a:r>
                      <a:endParaRPr b="1"/>
                    </a:p>
                  </a:txBody>
                  <a:tcPr marT="91425" marB="91425" marR="91425" marL="91425"/>
                </a:tc>
                <a:tc>
                  <a:txBody>
                    <a:bodyPr>
                      <a:noAutofit/>
                    </a:bodyPr>
                    <a:lstStyle/>
                    <a:p>
                      <a:pPr indent="0" lvl="0" marL="0" algn="ctr">
                        <a:spcBef>
                          <a:spcPts val="0"/>
                        </a:spcBef>
                        <a:spcAft>
                          <a:spcPts val="0"/>
                        </a:spcAft>
                        <a:buNone/>
                      </a:pPr>
                      <a:r>
                        <a:rPr b="1" lang="en"/>
                        <a:t>Efficiency(%)</a:t>
                      </a:r>
                      <a:endParaRPr b="1"/>
                    </a:p>
                  </a:txBody>
                  <a:tcPr marT="91425" marB="91425" marR="91425" marL="91425"/>
                </a:tc>
              </a:tr>
              <a:tr h="393925">
                <a:tc>
                  <a:txBody>
                    <a:bodyPr>
                      <a:noAutofit/>
                    </a:bodyPr>
                    <a:lstStyle/>
                    <a:p>
                      <a:pPr indent="0" lvl="0" marL="0" rtl="0" algn="ctr">
                        <a:spcBef>
                          <a:spcPts val="0"/>
                        </a:spcBef>
                        <a:spcAft>
                          <a:spcPts val="0"/>
                        </a:spcAft>
                        <a:buNone/>
                      </a:pPr>
                      <a:r>
                        <a:rPr lang="en"/>
                        <a:t>1.5</a:t>
                      </a:r>
                      <a:endParaRPr/>
                    </a:p>
                  </a:txBody>
                  <a:tcPr marT="91425" marB="91425" marR="91425" marL="91425"/>
                </a:tc>
                <a:tc>
                  <a:txBody>
                    <a:bodyPr>
                      <a:noAutofit/>
                    </a:bodyPr>
                    <a:lstStyle/>
                    <a:p>
                      <a:pPr indent="0" lvl="0" marL="0" rtl="0" algn="ctr">
                        <a:spcBef>
                          <a:spcPts val="0"/>
                        </a:spcBef>
                        <a:spcAft>
                          <a:spcPts val="0"/>
                        </a:spcAft>
                        <a:buNone/>
                      </a:pPr>
                      <a:r>
                        <a:rPr lang="en"/>
                        <a:t>.074</a:t>
                      </a:r>
                      <a:endParaRPr/>
                    </a:p>
                  </a:txBody>
                  <a:tcPr marT="91425" marB="91425" marR="91425" marL="91425"/>
                </a:tc>
                <a:tc>
                  <a:txBody>
                    <a:bodyPr>
                      <a:noAutofit/>
                    </a:bodyPr>
                    <a:lstStyle/>
                    <a:p>
                      <a:pPr indent="0" lvl="0" marL="0" rtl="0" algn="ctr">
                        <a:spcBef>
                          <a:spcPts val="0"/>
                        </a:spcBef>
                        <a:spcAft>
                          <a:spcPts val="0"/>
                        </a:spcAft>
                        <a:buNone/>
                      </a:pPr>
                      <a:r>
                        <a:rPr lang="en"/>
                        <a:t>71</a:t>
                      </a:r>
                      <a:endParaRPr/>
                    </a:p>
                  </a:txBody>
                  <a:tcPr marT="91425" marB="91425" marR="91425" marL="91425"/>
                </a:tc>
              </a:tr>
              <a:tr h="393925">
                <a:tc>
                  <a:txBody>
                    <a:bodyPr>
                      <a:noAutofit/>
                    </a:bodyPr>
                    <a:lstStyle/>
                    <a:p>
                      <a:pPr indent="0" lvl="0" marL="0" algn="ctr">
                        <a:spcBef>
                          <a:spcPts val="0"/>
                        </a:spcBef>
                        <a:spcAft>
                          <a:spcPts val="0"/>
                        </a:spcAft>
                        <a:buNone/>
                      </a:pPr>
                      <a:r>
                        <a:rPr lang="en"/>
                        <a:t>2.5</a:t>
                      </a:r>
                      <a:endParaRPr/>
                    </a:p>
                  </a:txBody>
                  <a:tcPr marT="91425" marB="91425" marR="91425" marL="91425"/>
                </a:tc>
                <a:tc>
                  <a:txBody>
                    <a:bodyPr>
                      <a:noAutofit/>
                    </a:bodyPr>
                    <a:lstStyle/>
                    <a:p>
                      <a:pPr indent="0" lvl="0" marL="0" algn="ctr">
                        <a:spcBef>
                          <a:spcPts val="0"/>
                        </a:spcBef>
                        <a:spcAft>
                          <a:spcPts val="0"/>
                        </a:spcAft>
                        <a:buNone/>
                      </a:pPr>
                      <a:r>
                        <a:rPr lang="en"/>
                        <a:t>.073</a:t>
                      </a:r>
                      <a:endParaRPr/>
                    </a:p>
                  </a:txBody>
                  <a:tcPr marT="91425" marB="91425" marR="91425" marL="91425"/>
                </a:tc>
                <a:tc>
                  <a:txBody>
                    <a:bodyPr>
                      <a:noAutofit/>
                    </a:bodyPr>
                    <a:lstStyle/>
                    <a:p>
                      <a:pPr indent="0" lvl="0" marL="0" algn="ctr">
                        <a:spcBef>
                          <a:spcPts val="0"/>
                        </a:spcBef>
                        <a:spcAft>
                          <a:spcPts val="0"/>
                        </a:spcAft>
                        <a:buNone/>
                      </a:pPr>
                      <a:r>
                        <a:rPr lang="en"/>
                        <a:t>78</a:t>
                      </a:r>
                      <a:endParaRPr/>
                    </a:p>
                  </a:txBody>
                  <a:tcPr marT="91425" marB="91425" marR="91425" marL="91425"/>
                </a:tc>
              </a:tr>
              <a:tr h="393925">
                <a:tc>
                  <a:txBody>
                    <a:bodyPr>
                      <a:noAutofit/>
                    </a:bodyPr>
                    <a:lstStyle/>
                    <a:p>
                      <a:pPr indent="0" lvl="0" marL="0" algn="ctr">
                        <a:spcBef>
                          <a:spcPts val="0"/>
                        </a:spcBef>
                        <a:spcAft>
                          <a:spcPts val="0"/>
                        </a:spcAft>
                        <a:buNone/>
                      </a:pPr>
                      <a:r>
                        <a:rPr lang="en"/>
                        <a:t>3.5</a:t>
                      </a:r>
                      <a:endParaRPr/>
                    </a:p>
                  </a:txBody>
                  <a:tcPr marT="91425" marB="91425" marR="91425" marL="91425"/>
                </a:tc>
                <a:tc>
                  <a:txBody>
                    <a:bodyPr>
                      <a:noAutofit/>
                    </a:bodyPr>
                    <a:lstStyle/>
                    <a:p>
                      <a:pPr indent="0" lvl="0" marL="0" algn="ctr">
                        <a:spcBef>
                          <a:spcPts val="0"/>
                        </a:spcBef>
                        <a:spcAft>
                          <a:spcPts val="0"/>
                        </a:spcAft>
                        <a:buNone/>
                      </a:pPr>
                      <a:r>
                        <a:rPr lang="en"/>
                        <a:t>.069</a:t>
                      </a:r>
                      <a:endParaRPr/>
                    </a:p>
                  </a:txBody>
                  <a:tcPr marT="91425" marB="91425" marR="91425" marL="91425"/>
                </a:tc>
                <a:tc>
                  <a:txBody>
                    <a:bodyPr>
                      <a:noAutofit/>
                    </a:bodyPr>
                    <a:lstStyle/>
                    <a:p>
                      <a:pPr indent="0" lvl="0" marL="0" algn="ctr">
                        <a:spcBef>
                          <a:spcPts val="0"/>
                        </a:spcBef>
                        <a:spcAft>
                          <a:spcPts val="0"/>
                        </a:spcAft>
                        <a:buNone/>
                      </a:pPr>
                      <a:r>
                        <a:rPr lang="en"/>
                        <a:t>79</a:t>
                      </a:r>
                      <a:endParaRPr/>
                    </a:p>
                  </a:txBody>
                  <a:tcPr marT="91425" marB="91425" marR="91425" marL="91425"/>
                </a:tc>
              </a:tr>
              <a:tr h="393925">
                <a:tc>
                  <a:txBody>
                    <a:bodyPr>
                      <a:noAutofit/>
                    </a:bodyPr>
                    <a:lstStyle/>
                    <a:p>
                      <a:pPr indent="0" lvl="0" marL="0" rtl="0" algn="ctr">
                        <a:spcBef>
                          <a:spcPts val="0"/>
                        </a:spcBef>
                        <a:spcAft>
                          <a:spcPts val="0"/>
                        </a:spcAft>
                        <a:buNone/>
                      </a:pPr>
                      <a:r>
                        <a:rPr lang="en"/>
                        <a:t>4.5</a:t>
                      </a:r>
                      <a:endParaRPr/>
                    </a:p>
                  </a:txBody>
                  <a:tcPr marT="91425" marB="91425" marR="91425" marL="91425"/>
                </a:tc>
                <a:tc>
                  <a:txBody>
                    <a:bodyPr>
                      <a:noAutofit/>
                    </a:bodyPr>
                    <a:lstStyle/>
                    <a:p>
                      <a:pPr indent="0" lvl="0" marL="0" rtl="0" algn="ctr">
                        <a:spcBef>
                          <a:spcPts val="0"/>
                        </a:spcBef>
                        <a:spcAft>
                          <a:spcPts val="0"/>
                        </a:spcAft>
                        <a:buNone/>
                      </a:pPr>
                      <a:r>
                        <a:rPr lang="en"/>
                        <a:t>.068</a:t>
                      </a:r>
                      <a:endParaRPr/>
                    </a:p>
                  </a:txBody>
                  <a:tcPr marT="91425" marB="91425" marR="91425" marL="91425"/>
                </a:tc>
                <a:tc>
                  <a:txBody>
                    <a:bodyPr>
                      <a:noAutofit/>
                    </a:bodyPr>
                    <a:lstStyle/>
                    <a:p>
                      <a:pPr indent="0" lvl="0" marL="0" rtl="0" algn="ctr">
                        <a:spcBef>
                          <a:spcPts val="0"/>
                        </a:spcBef>
                        <a:spcAft>
                          <a:spcPts val="0"/>
                        </a:spcAft>
                        <a:buNone/>
                      </a:pPr>
                      <a:r>
                        <a:rPr lang="en"/>
                        <a:t>79</a:t>
                      </a:r>
                      <a:endParaRPr/>
                    </a:p>
                  </a:txBody>
                  <a:tcPr marT="91425" marB="91425" marR="91425" marL="91425"/>
                </a:tc>
              </a:tr>
              <a:tr h="393925">
                <a:tc>
                  <a:txBody>
                    <a:bodyPr>
                      <a:noAutofit/>
                    </a:bodyPr>
                    <a:lstStyle/>
                    <a:p>
                      <a:pPr indent="0" lvl="0" marL="0" rtl="0" algn="ctr">
                        <a:spcBef>
                          <a:spcPts val="0"/>
                        </a:spcBef>
                        <a:spcAft>
                          <a:spcPts val="0"/>
                        </a:spcAft>
                        <a:buNone/>
                      </a:pPr>
                      <a:r>
                        <a:rPr lang="en"/>
                        <a:t>5.5</a:t>
                      </a:r>
                      <a:endParaRPr/>
                    </a:p>
                  </a:txBody>
                  <a:tcPr marT="91425" marB="91425" marR="91425" marL="91425"/>
                </a:tc>
                <a:tc>
                  <a:txBody>
                    <a:bodyPr>
                      <a:noAutofit/>
                    </a:bodyPr>
                    <a:lstStyle/>
                    <a:p>
                      <a:pPr indent="0" lvl="0" marL="0" rtl="0" algn="ctr">
                        <a:spcBef>
                          <a:spcPts val="0"/>
                        </a:spcBef>
                        <a:spcAft>
                          <a:spcPts val="0"/>
                        </a:spcAft>
                        <a:buNone/>
                      </a:pPr>
                      <a:r>
                        <a:rPr lang="en"/>
                        <a:t>.070</a:t>
                      </a:r>
                      <a:endParaRPr/>
                    </a:p>
                  </a:txBody>
                  <a:tcPr marT="91425" marB="91425" marR="91425" marL="91425"/>
                </a:tc>
                <a:tc>
                  <a:txBody>
                    <a:bodyPr>
                      <a:noAutofit/>
                    </a:bodyPr>
                    <a:lstStyle/>
                    <a:p>
                      <a:pPr indent="0" lvl="0" marL="0" rtl="0" algn="ctr">
                        <a:spcBef>
                          <a:spcPts val="0"/>
                        </a:spcBef>
                        <a:spcAft>
                          <a:spcPts val="0"/>
                        </a:spcAft>
                        <a:buNone/>
                      </a:pPr>
                      <a:r>
                        <a:rPr lang="en"/>
                        <a:t>79</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Control Results</a:t>
            </a:r>
            <a:endParaRPr sz="2400"/>
          </a:p>
        </p:txBody>
      </p:sp>
      <p:sp>
        <p:nvSpPr>
          <p:cNvPr id="188" name="Shape 188"/>
          <p:cNvSpPr txBox="1"/>
          <p:nvPr>
            <p:ph idx="1" type="body"/>
          </p:nvPr>
        </p:nvSpPr>
        <p:spPr>
          <a:xfrm>
            <a:off x="819150" y="1990725"/>
            <a:ext cx="1776600" cy="2448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p:txBody>
      </p:sp>
      <p:graphicFrame>
        <p:nvGraphicFramePr>
          <p:cNvPr id="189" name="Shape 189"/>
          <p:cNvGraphicFramePr/>
          <p:nvPr/>
        </p:nvGraphicFramePr>
        <p:xfrm>
          <a:off x="4565925" y="445025"/>
          <a:ext cx="3000000" cy="3000000"/>
        </p:xfrm>
        <a:graphic>
          <a:graphicData uri="http://schemas.openxmlformats.org/drawingml/2006/table">
            <a:tbl>
              <a:tblPr>
                <a:noFill/>
                <a:tableStyleId>{7984550A-E544-4514-84B3-45BC13781123}</a:tableStyleId>
              </a:tblPr>
              <a:tblGrid>
                <a:gridCol w="1844125"/>
                <a:gridCol w="2422250"/>
              </a:tblGrid>
              <a:tr h="381000">
                <a:tc>
                  <a:txBody>
                    <a:bodyPr>
                      <a:noAutofit/>
                    </a:bodyPr>
                    <a:lstStyle/>
                    <a:p>
                      <a:pPr indent="0" lvl="0" marL="0" algn="ctr">
                        <a:spcBef>
                          <a:spcPts val="0"/>
                        </a:spcBef>
                        <a:spcAft>
                          <a:spcPts val="0"/>
                        </a:spcAft>
                        <a:buNone/>
                      </a:pPr>
                      <a:r>
                        <a:rPr lang="en"/>
                        <a:t>Input Voltage(V)</a:t>
                      </a:r>
                      <a:endParaRPr/>
                    </a:p>
                  </a:txBody>
                  <a:tcPr marT="91425" marB="91425" marR="91425" marL="91425"/>
                </a:tc>
                <a:tc>
                  <a:txBody>
                    <a:bodyPr>
                      <a:noAutofit/>
                    </a:bodyPr>
                    <a:lstStyle/>
                    <a:p>
                      <a:pPr indent="0" lvl="0" marL="0" algn="ctr">
                        <a:spcBef>
                          <a:spcPts val="0"/>
                        </a:spcBef>
                        <a:spcAft>
                          <a:spcPts val="0"/>
                        </a:spcAft>
                        <a:buNone/>
                      </a:pPr>
                      <a:r>
                        <a:rPr lang="en"/>
                        <a:t>Error Voltage(V)</a:t>
                      </a:r>
                      <a:endParaRPr/>
                    </a:p>
                  </a:txBody>
                  <a:tcPr marT="91425" marB="91425" marR="91425" marL="91425"/>
                </a:tc>
              </a:tr>
              <a:tr h="381000">
                <a:tc>
                  <a:txBody>
                    <a:bodyPr>
                      <a:noAutofit/>
                    </a:bodyPr>
                    <a:lstStyle/>
                    <a:p>
                      <a:pPr indent="0" lvl="0" marL="0" algn="ctr">
                        <a:spcBef>
                          <a:spcPts val="0"/>
                        </a:spcBef>
                        <a:spcAft>
                          <a:spcPts val="0"/>
                        </a:spcAft>
                        <a:buNone/>
                      </a:pPr>
                      <a:r>
                        <a:rPr lang="en"/>
                        <a:t>0</a:t>
                      </a:r>
                      <a:endParaRPr/>
                    </a:p>
                  </a:txBody>
                  <a:tcPr marT="91425" marB="91425" marR="91425" marL="91425"/>
                </a:tc>
                <a:tc>
                  <a:txBody>
                    <a:bodyPr>
                      <a:noAutofit/>
                    </a:bodyPr>
                    <a:lstStyle/>
                    <a:p>
                      <a:pPr indent="0" lvl="0" marL="0" algn="ctr">
                        <a:spcBef>
                          <a:spcPts val="0"/>
                        </a:spcBef>
                        <a:spcAft>
                          <a:spcPts val="0"/>
                        </a:spcAft>
                        <a:buNone/>
                      </a:pPr>
                      <a:r>
                        <a:rPr lang="en"/>
                        <a:t>-3.667</a:t>
                      </a:r>
                      <a:endParaRPr/>
                    </a:p>
                  </a:txBody>
                  <a:tcPr marT="91425" marB="91425" marR="91425" marL="91425"/>
                </a:tc>
              </a:tr>
              <a:tr h="381000">
                <a:tc>
                  <a:txBody>
                    <a:bodyPr>
                      <a:noAutofit/>
                    </a:bodyPr>
                    <a:lstStyle/>
                    <a:p>
                      <a:pPr indent="0" lvl="0" marL="0" algn="ctr">
                        <a:spcBef>
                          <a:spcPts val="0"/>
                        </a:spcBef>
                        <a:spcAft>
                          <a:spcPts val="0"/>
                        </a:spcAft>
                        <a:buNone/>
                      </a:pPr>
                      <a:r>
                        <a:rPr lang="en"/>
                        <a:t>1</a:t>
                      </a:r>
                      <a:endParaRPr/>
                    </a:p>
                  </a:txBody>
                  <a:tcPr marT="91425" marB="91425" marR="91425" marL="91425"/>
                </a:tc>
                <a:tc>
                  <a:txBody>
                    <a:bodyPr>
                      <a:noAutofit/>
                    </a:bodyPr>
                    <a:lstStyle/>
                    <a:p>
                      <a:pPr indent="0" lvl="0" marL="0" algn="ctr">
                        <a:spcBef>
                          <a:spcPts val="0"/>
                        </a:spcBef>
                        <a:spcAft>
                          <a:spcPts val="0"/>
                        </a:spcAft>
                        <a:buNone/>
                      </a:pPr>
                      <a:r>
                        <a:rPr lang="en"/>
                        <a:t>-3.89</a:t>
                      </a:r>
                      <a:endParaRPr/>
                    </a:p>
                  </a:txBody>
                  <a:tcPr marT="91425" marB="91425" marR="91425" marL="91425"/>
                </a:tc>
              </a:tr>
              <a:tr h="381000">
                <a:tc>
                  <a:txBody>
                    <a:bodyPr>
                      <a:noAutofit/>
                    </a:bodyPr>
                    <a:lstStyle/>
                    <a:p>
                      <a:pPr indent="0" lvl="0" marL="0" rtl="0" algn="ctr">
                        <a:spcBef>
                          <a:spcPts val="0"/>
                        </a:spcBef>
                        <a:spcAft>
                          <a:spcPts val="0"/>
                        </a:spcAft>
                        <a:buNone/>
                      </a:pPr>
                      <a:r>
                        <a:rPr lang="en"/>
                        <a:t>2</a:t>
                      </a:r>
                      <a:endParaRPr/>
                    </a:p>
                  </a:txBody>
                  <a:tcPr marT="91425" marB="91425" marR="91425" marL="91425"/>
                </a:tc>
                <a:tc>
                  <a:txBody>
                    <a:bodyPr>
                      <a:noAutofit/>
                    </a:bodyPr>
                    <a:lstStyle/>
                    <a:p>
                      <a:pPr indent="0" lvl="0" marL="0" rtl="0" algn="ctr">
                        <a:spcBef>
                          <a:spcPts val="0"/>
                        </a:spcBef>
                        <a:spcAft>
                          <a:spcPts val="0"/>
                        </a:spcAft>
                        <a:buNone/>
                      </a:pPr>
                      <a:r>
                        <a:rPr lang="en"/>
                        <a:t>-2.926</a:t>
                      </a:r>
                      <a:endParaRPr/>
                    </a:p>
                  </a:txBody>
                  <a:tcPr marT="91425" marB="91425" marR="91425" marL="91425"/>
                </a:tc>
              </a:tr>
              <a:tr h="381000">
                <a:tc>
                  <a:txBody>
                    <a:bodyPr>
                      <a:noAutofit/>
                    </a:bodyPr>
                    <a:lstStyle/>
                    <a:p>
                      <a:pPr indent="0" lvl="0" marL="0" rtl="0" algn="ctr">
                        <a:spcBef>
                          <a:spcPts val="0"/>
                        </a:spcBef>
                        <a:spcAft>
                          <a:spcPts val="0"/>
                        </a:spcAft>
                        <a:buNone/>
                      </a:pPr>
                      <a:r>
                        <a:rPr lang="en"/>
                        <a:t>3</a:t>
                      </a:r>
                      <a:endParaRPr/>
                    </a:p>
                  </a:txBody>
                  <a:tcPr marT="91425" marB="91425" marR="91425" marL="91425"/>
                </a:tc>
                <a:tc>
                  <a:txBody>
                    <a:bodyPr>
                      <a:noAutofit/>
                    </a:bodyPr>
                    <a:lstStyle/>
                    <a:p>
                      <a:pPr indent="0" lvl="0" marL="0" rtl="0" algn="ctr">
                        <a:spcBef>
                          <a:spcPts val="0"/>
                        </a:spcBef>
                        <a:spcAft>
                          <a:spcPts val="0"/>
                        </a:spcAft>
                        <a:buNone/>
                      </a:pPr>
                      <a:r>
                        <a:rPr lang="en"/>
                        <a:t>-1.935</a:t>
                      </a:r>
                      <a:endParaRPr/>
                    </a:p>
                  </a:txBody>
                  <a:tcPr marT="91425" marB="91425" marR="91425" marL="91425"/>
                </a:tc>
              </a:tr>
              <a:tr h="381000">
                <a:tc>
                  <a:txBody>
                    <a:bodyPr>
                      <a:noAutofit/>
                    </a:bodyPr>
                    <a:lstStyle/>
                    <a:p>
                      <a:pPr indent="0" lvl="0" marL="0" rtl="0" algn="ctr">
                        <a:spcBef>
                          <a:spcPts val="0"/>
                        </a:spcBef>
                        <a:spcAft>
                          <a:spcPts val="0"/>
                        </a:spcAft>
                        <a:buNone/>
                      </a:pPr>
                      <a:r>
                        <a:rPr lang="en"/>
                        <a:t>4</a:t>
                      </a:r>
                      <a:endParaRPr/>
                    </a:p>
                  </a:txBody>
                  <a:tcPr marT="91425" marB="91425" marR="91425" marL="91425"/>
                </a:tc>
                <a:tc>
                  <a:txBody>
                    <a:bodyPr>
                      <a:noAutofit/>
                    </a:bodyPr>
                    <a:lstStyle/>
                    <a:p>
                      <a:pPr indent="0" lvl="0" marL="0" rtl="0" algn="ctr">
                        <a:spcBef>
                          <a:spcPts val="0"/>
                        </a:spcBef>
                        <a:spcAft>
                          <a:spcPts val="0"/>
                        </a:spcAft>
                        <a:buNone/>
                      </a:pPr>
                      <a:r>
                        <a:rPr lang="en"/>
                        <a:t>-0.95</a:t>
                      </a:r>
                      <a:endParaRPr/>
                    </a:p>
                  </a:txBody>
                  <a:tcPr marT="91425" marB="91425" marR="91425" marL="91425"/>
                </a:tc>
              </a:tr>
              <a:tr h="381000">
                <a:tc>
                  <a:txBody>
                    <a:bodyPr>
                      <a:noAutofit/>
                    </a:bodyPr>
                    <a:lstStyle/>
                    <a:p>
                      <a:pPr indent="0" lvl="0" marL="0" rtl="0" algn="ctr">
                        <a:spcBef>
                          <a:spcPts val="0"/>
                        </a:spcBef>
                        <a:spcAft>
                          <a:spcPts val="0"/>
                        </a:spcAft>
                        <a:buNone/>
                      </a:pPr>
                      <a:r>
                        <a:rPr lang="en"/>
                        <a:t>5</a:t>
                      </a:r>
                      <a:endParaRPr/>
                    </a:p>
                  </a:txBody>
                  <a:tcPr marT="91425" marB="91425" marR="91425" marL="91425"/>
                </a:tc>
                <a:tc>
                  <a:txBody>
                    <a:bodyPr>
                      <a:noAutofit/>
                    </a:bodyPr>
                    <a:lstStyle/>
                    <a:p>
                      <a:pPr indent="0" lvl="0" marL="0" rtl="0" algn="ctr">
                        <a:spcBef>
                          <a:spcPts val="0"/>
                        </a:spcBef>
                        <a:spcAft>
                          <a:spcPts val="0"/>
                        </a:spcAft>
                        <a:buNone/>
                      </a:pPr>
                      <a:r>
                        <a:rPr lang="en"/>
                        <a:t>.016</a:t>
                      </a:r>
                      <a:endParaRPr/>
                    </a:p>
                  </a:txBody>
                  <a:tcPr marT="91425" marB="91425" marR="91425" marL="91425"/>
                </a:tc>
              </a:tr>
              <a:tr h="381000">
                <a:tc>
                  <a:txBody>
                    <a:bodyPr>
                      <a:noAutofit/>
                    </a:bodyPr>
                    <a:lstStyle/>
                    <a:p>
                      <a:pPr indent="0" lvl="0" marL="0" rtl="0" algn="ctr">
                        <a:spcBef>
                          <a:spcPts val="0"/>
                        </a:spcBef>
                        <a:spcAft>
                          <a:spcPts val="0"/>
                        </a:spcAft>
                        <a:buNone/>
                      </a:pPr>
                      <a:r>
                        <a:rPr lang="en"/>
                        <a:t>6</a:t>
                      </a:r>
                      <a:endParaRPr/>
                    </a:p>
                  </a:txBody>
                  <a:tcPr marT="91425" marB="91425" marR="91425" marL="91425"/>
                </a:tc>
                <a:tc>
                  <a:txBody>
                    <a:bodyPr>
                      <a:noAutofit/>
                    </a:bodyPr>
                    <a:lstStyle/>
                    <a:p>
                      <a:pPr indent="0" lvl="0" marL="0" rtl="0" algn="ctr">
                        <a:spcBef>
                          <a:spcPts val="0"/>
                        </a:spcBef>
                        <a:spcAft>
                          <a:spcPts val="0"/>
                        </a:spcAft>
                        <a:buNone/>
                      </a:pPr>
                      <a:r>
                        <a:rPr lang="en"/>
                        <a:t>1.011</a:t>
                      </a:r>
                      <a:endParaRPr/>
                    </a:p>
                  </a:txBody>
                  <a:tcPr marT="91425" marB="91425" marR="91425" marL="91425"/>
                </a:tc>
              </a:tr>
              <a:tr h="381000">
                <a:tc>
                  <a:txBody>
                    <a:bodyPr>
                      <a:noAutofit/>
                    </a:bodyPr>
                    <a:lstStyle/>
                    <a:p>
                      <a:pPr indent="0" lvl="0" marL="0" rtl="0" algn="ctr">
                        <a:spcBef>
                          <a:spcPts val="0"/>
                        </a:spcBef>
                        <a:spcAft>
                          <a:spcPts val="0"/>
                        </a:spcAft>
                        <a:buNone/>
                      </a:pPr>
                      <a:r>
                        <a:rPr lang="en"/>
                        <a:t>7</a:t>
                      </a:r>
                      <a:endParaRPr/>
                    </a:p>
                  </a:txBody>
                  <a:tcPr marT="91425" marB="91425" marR="91425" marL="91425"/>
                </a:tc>
                <a:tc>
                  <a:txBody>
                    <a:bodyPr>
                      <a:noAutofit/>
                    </a:bodyPr>
                    <a:lstStyle/>
                    <a:p>
                      <a:pPr indent="0" lvl="0" marL="0" rtl="0" algn="ctr">
                        <a:spcBef>
                          <a:spcPts val="0"/>
                        </a:spcBef>
                        <a:spcAft>
                          <a:spcPts val="0"/>
                        </a:spcAft>
                        <a:buNone/>
                      </a:pPr>
                      <a:r>
                        <a:rPr lang="en"/>
                        <a:t>2.006</a:t>
                      </a:r>
                      <a:endParaRPr/>
                    </a:p>
                  </a:txBody>
                  <a:tcPr marT="91425" marB="91425" marR="91425" marL="91425"/>
                </a:tc>
              </a:tr>
              <a:tr h="381000">
                <a:tc>
                  <a:txBody>
                    <a:bodyPr>
                      <a:noAutofit/>
                    </a:bodyPr>
                    <a:lstStyle/>
                    <a:p>
                      <a:pPr indent="0" lvl="0" marL="0" rtl="0" algn="ctr">
                        <a:spcBef>
                          <a:spcPts val="0"/>
                        </a:spcBef>
                        <a:spcAft>
                          <a:spcPts val="0"/>
                        </a:spcAft>
                        <a:buNone/>
                      </a:pPr>
                      <a:r>
                        <a:rPr lang="en"/>
                        <a:t>8</a:t>
                      </a:r>
                      <a:endParaRPr/>
                    </a:p>
                  </a:txBody>
                  <a:tcPr marT="91425" marB="91425" marR="91425" marL="91425"/>
                </a:tc>
                <a:tc>
                  <a:txBody>
                    <a:bodyPr>
                      <a:noAutofit/>
                    </a:bodyPr>
                    <a:lstStyle/>
                    <a:p>
                      <a:pPr indent="0" lvl="0" marL="0" rtl="0" algn="ctr">
                        <a:spcBef>
                          <a:spcPts val="0"/>
                        </a:spcBef>
                        <a:spcAft>
                          <a:spcPts val="0"/>
                        </a:spcAft>
                        <a:buNone/>
                      </a:pPr>
                      <a:r>
                        <a:rPr lang="en"/>
                        <a:t>3.000</a:t>
                      </a:r>
                      <a:endParaRPr/>
                    </a:p>
                  </a:txBody>
                  <a:tcPr marT="91425" marB="91425" marR="91425" marL="91425"/>
                </a:tc>
              </a:tr>
            </a:tbl>
          </a:graphicData>
        </a:graphic>
      </p:graphicFrame>
      <p:pic>
        <p:nvPicPr>
          <p:cNvPr id="190" name="Shape 190"/>
          <p:cNvPicPr preferRelativeResize="0"/>
          <p:nvPr/>
        </p:nvPicPr>
        <p:blipFill>
          <a:blip r:embed="rId3">
            <a:alphaModFix/>
          </a:blip>
          <a:stretch>
            <a:fillRect/>
          </a:stretch>
        </p:blipFill>
        <p:spPr>
          <a:xfrm>
            <a:off x="311701" y="1371499"/>
            <a:ext cx="4174398" cy="2212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Initial Board</a:t>
            </a:r>
            <a:endParaRPr sz="2400"/>
          </a:p>
        </p:txBody>
      </p:sp>
      <p:sp>
        <p:nvSpPr>
          <p:cNvPr id="196" name="Shape 196"/>
          <p:cNvSpPr txBox="1"/>
          <p:nvPr>
            <p:ph idx="1" type="body"/>
          </p:nvPr>
        </p:nvSpPr>
        <p:spPr>
          <a:xfrm>
            <a:off x="311700" y="1017725"/>
            <a:ext cx="4102500" cy="3420900"/>
          </a:xfrm>
          <a:prstGeom prst="rect">
            <a:avLst/>
          </a:prstGeom>
        </p:spPr>
        <p:txBody>
          <a:bodyPr anchorCtr="0" anchor="ctr" bIns="91425" lIns="91425" spcFirstLastPara="1" rIns="91425" wrap="square" tIns="91425">
            <a:noAutofit/>
          </a:bodyPr>
          <a:lstStyle/>
          <a:p>
            <a:pPr indent="-342900" lvl="0" marL="457200">
              <a:spcBef>
                <a:spcPts val="0"/>
              </a:spcBef>
              <a:spcAft>
                <a:spcPts val="0"/>
              </a:spcAft>
              <a:buSzPts val="1800"/>
              <a:buChar char="●"/>
            </a:pPr>
            <a:r>
              <a:rPr lang="en" sz="1800"/>
              <a:t>Difficulty debugging</a:t>
            </a:r>
            <a:endParaRPr sz="1800"/>
          </a:p>
          <a:p>
            <a:pPr indent="0" lvl="0" marL="0" rtl="0">
              <a:spcBef>
                <a:spcPts val="0"/>
              </a:spcBef>
              <a:spcAft>
                <a:spcPts val="0"/>
              </a:spcAft>
              <a:buNone/>
            </a:pPr>
            <a:r>
              <a:t/>
            </a:r>
            <a:endParaRPr sz="1800"/>
          </a:p>
          <a:p>
            <a:pPr indent="0" lvl="0" marL="0">
              <a:spcBef>
                <a:spcPts val="0"/>
              </a:spcBef>
              <a:spcAft>
                <a:spcPts val="0"/>
              </a:spcAft>
              <a:buNone/>
            </a:pPr>
            <a:r>
              <a:t/>
            </a:r>
            <a:endParaRPr sz="1800"/>
          </a:p>
          <a:p>
            <a:pPr indent="-342900" lvl="0" marL="457200">
              <a:spcBef>
                <a:spcPts val="0"/>
              </a:spcBef>
              <a:spcAft>
                <a:spcPts val="0"/>
              </a:spcAft>
              <a:buSzPts val="1800"/>
              <a:buChar char="●"/>
            </a:pPr>
            <a:r>
              <a:rPr lang="en" sz="1800"/>
              <a:t>Poor heat dissipation </a:t>
            </a:r>
            <a:endParaRPr sz="1800"/>
          </a:p>
        </p:txBody>
      </p:sp>
      <p:pic>
        <p:nvPicPr>
          <p:cNvPr id="197" name="Shape 197"/>
          <p:cNvPicPr preferRelativeResize="0"/>
          <p:nvPr/>
        </p:nvPicPr>
        <p:blipFill>
          <a:blip r:embed="rId3">
            <a:alphaModFix/>
          </a:blip>
          <a:stretch>
            <a:fillRect/>
          </a:stretch>
        </p:blipFill>
        <p:spPr>
          <a:xfrm>
            <a:off x="5748321" y="1032750"/>
            <a:ext cx="2621921" cy="34958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Updated Boards</a:t>
            </a:r>
            <a:endParaRPr sz="2400"/>
          </a:p>
        </p:txBody>
      </p:sp>
      <p:sp>
        <p:nvSpPr>
          <p:cNvPr id="203" name="Shape 203"/>
          <p:cNvSpPr txBox="1"/>
          <p:nvPr>
            <p:ph idx="1" type="body"/>
          </p:nvPr>
        </p:nvSpPr>
        <p:spPr>
          <a:xfrm>
            <a:off x="311700" y="1152475"/>
            <a:ext cx="5505000" cy="34164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Easier debugging </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Able to unit test to determine problems</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Ensures heating elements do not negatively impact all circuits</a:t>
            </a:r>
            <a:endParaRPr sz="1600"/>
          </a:p>
        </p:txBody>
      </p:sp>
      <p:pic>
        <p:nvPicPr>
          <p:cNvPr id="204" name="Shape 204"/>
          <p:cNvPicPr preferRelativeResize="0"/>
          <p:nvPr/>
        </p:nvPicPr>
        <p:blipFill>
          <a:blip r:embed="rId3">
            <a:alphaModFix/>
          </a:blip>
          <a:stretch>
            <a:fillRect/>
          </a:stretch>
        </p:blipFill>
        <p:spPr>
          <a:xfrm>
            <a:off x="5866450" y="661263"/>
            <a:ext cx="2865731"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Microcontroller</a:t>
            </a:r>
            <a:endParaRPr sz="2400"/>
          </a:p>
        </p:txBody>
      </p:sp>
      <p:sp>
        <p:nvSpPr>
          <p:cNvPr id="210" name="Shape 210"/>
          <p:cNvSpPr txBox="1"/>
          <p:nvPr>
            <p:ph idx="1" type="body"/>
          </p:nvPr>
        </p:nvSpPr>
        <p:spPr>
          <a:xfrm>
            <a:off x="311700" y="1152475"/>
            <a:ext cx="3647400" cy="3461400"/>
          </a:xfrm>
          <a:prstGeom prst="rect">
            <a:avLst/>
          </a:prstGeom>
        </p:spPr>
        <p:txBody>
          <a:bodyPr anchorCtr="0" anchor="ctr" bIns="91425" lIns="91425" spcFirstLastPara="1" rIns="91425" wrap="square" tIns="91425">
            <a:noAutofit/>
          </a:bodyPr>
          <a:lstStyle/>
          <a:p>
            <a:pPr indent="-317500" lvl="0" marL="457200" rtl="0">
              <a:spcBef>
                <a:spcPts val="0"/>
              </a:spcBef>
              <a:spcAft>
                <a:spcPts val="0"/>
              </a:spcAft>
              <a:buClr>
                <a:schemeClr val="dk1"/>
              </a:buClr>
              <a:buSzPts val="1400"/>
              <a:buChar char="●"/>
            </a:pPr>
            <a:r>
              <a:rPr lang="en">
                <a:solidFill>
                  <a:schemeClr val="dk1"/>
                </a:solidFill>
              </a:rPr>
              <a:t>Changed Microcontroller from </a:t>
            </a:r>
            <a:endParaRPr>
              <a:solidFill>
                <a:schemeClr val="dk1"/>
              </a:solidFill>
            </a:endParaRPr>
          </a:p>
          <a:p>
            <a:pPr indent="457200" lvl="0" marL="0" rtl="0">
              <a:spcBef>
                <a:spcPts val="0"/>
              </a:spcBef>
              <a:spcAft>
                <a:spcPts val="0"/>
              </a:spcAft>
              <a:buNone/>
            </a:pPr>
            <a:r>
              <a:rPr lang="en">
                <a:solidFill>
                  <a:schemeClr val="dk1"/>
                </a:solidFill>
              </a:rPr>
              <a:t>Atmega32 to Atmega32-PU</a:t>
            </a:r>
            <a:endParaRPr>
              <a:solidFill>
                <a:schemeClr val="dk1"/>
              </a:solidFill>
            </a:endParaRPr>
          </a:p>
          <a:p>
            <a:pPr indent="457200" lvl="0" marL="0" rtl="0">
              <a:spcBef>
                <a:spcPts val="0"/>
              </a:spcBef>
              <a:spcAft>
                <a:spcPts val="0"/>
              </a:spcAft>
              <a:buNone/>
            </a:pPr>
            <a:r>
              <a:t/>
            </a:r>
            <a:endParaRPr>
              <a:solidFill>
                <a:schemeClr val="dk1"/>
              </a:solidFill>
            </a:endParaRPr>
          </a:p>
          <a:p>
            <a:pPr indent="457200" lvl="0" marL="0" rtl="0">
              <a:spcBef>
                <a:spcPts val="0"/>
              </a:spcBef>
              <a:spcAft>
                <a:spcPts val="0"/>
              </a:spcAft>
              <a:buNone/>
            </a:pPr>
            <a:r>
              <a:t/>
            </a:r>
            <a:endParaRPr>
              <a:solidFill>
                <a:schemeClr val="dk1"/>
              </a:solidFill>
            </a:endParaRPr>
          </a:p>
          <a:p>
            <a:pPr indent="-317500" lvl="0" marL="457200" rtl="0">
              <a:spcBef>
                <a:spcPts val="0"/>
              </a:spcBef>
              <a:spcAft>
                <a:spcPts val="0"/>
              </a:spcAft>
              <a:buClr>
                <a:schemeClr val="dk1"/>
              </a:buClr>
              <a:buSzPts val="1400"/>
              <a:buChar char="●"/>
            </a:pPr>
            <a:r>
              <a:rPr lang="en">
                <a:solidFill>
                  <a:schemeClr val="dk1"/>
                </a:solidFill>
              </a:rPr>
              <a:t>Used USB 2.0 for 5 V power</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p>
        </p:txBody>
      </p:sp>
      <p:pic>
        <p:nvPicPr>
          <p:cNvPr id="211" name="Shape 211"/>
          <p:cNvPicPr preferRelativeResize="0"/>
          <p:nvPr/>
        </p:nvPicPr>
        <p:blipFill>
          <a:blip r:embed="rId3">
            <a:alphaModFix/>
          </a:blip>
          <a:stretch>
            <a:fillRect/>
          </a:stretch>
        </p:blipFill>
        <p:spPr>
          <a:xfrm>
            <a:off x="3959150" y="1075900"/>
            <a:ext cx="4873150" cy="30477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Microcontroller</a:t>
            </a:r>
            <a:r>
              <a:rPr lang="en"/>
              <a:t> </a:t>
            </a:r>
            <a:r>
              <a:rPr lang="en" sz="2400"/>
              <a:t>Results</a:t>
            </a:r>
            <a:endParaRPr sz="2400"/>
          </a:p>
        </p:txBody>
      </p:sp>
      <p:sp>
        <p:nvSpPr>
          <p:cNvPr id="217" name="Shape 217"/>
          <p:cNvSpPr txBox="1"/>
          <p:nvPr>
            <p:ph idx="1" type="body"/>
          </p:nvPr>
        </p:nvSpPr>
        <p:spPr>
          <a:xfrm>
            <a:off x="311700" y="1017725"/>
            <a:ext cx="5244300" cy="3465900"/>
          </a:xfrm>
          <a:prstGeom prst="rect">
            <a:avLst/>
          </a:prstGeom>
        </p:spPr>
        <p:txBody>
          <a:bodyPr anchorCtr="0" anchor="ctr" bIns="91425" lIns="91425" spcFirstLastPara="1" rIns="91425" wrap="square" tIns="91425">
            <a:noAutofit/>
          </a:bodyPr>
          <a:lstStyle/>
          <a:p>
            <a:pPr indent="-330200" lvl="0" marL="457200" rtl="0">
              <a:spcBef>
                <a:spcPts val="0"/>
              </a:spcBef>
              <a:spcAft>
                <a:spcPts val="0"/>
              </a:spcAft>
              <a:buSzPts val="1600"/>
              <a:buChar char="●"/>
            </a:pPr>
            <a:r>
              <a:rPr lang="en" sz="1600"/>
              <a:t>Powered via USB 2.0</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Able to read voltage produced from generator</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Added a reset button for hardware reset</a:t>
            </a:r>
            <a:endParaRPr sz="1600"/>
          </a:p>
        </p:txBody>
      </p:sp>
      <p:pic>
        <p:nvPicPr>
          <p:cNvPr id="218" name="Shape 218"/>
          <p:cNvPicPr preferRelativeResize="0"/>
          <p:nvPr/>
        </p:nvPicPr>
        <p:blipFill>
          <a:blip r:embed="rId3">
            <a:alphaModFix/>
          </a:blip>
          <a:stretch>
            <a:fillRect/>
          </a:stretch>
        </p:blipFill>
        <p:spPr>
          <a:xfrm>
            <a:off x="5934538" y="1237229"/>
            <a:ext cx="2619498" cy="1305650"/>
          </a:xfrm>
          <a:prstGeom prst="rect">
            <a:avLst/>
          </a:prstGeom>
          <a:noFill/>
          <a:ln>
            <a:noFill/>
          </a:ln>
        </p:spPr>
      </p:pic>
      <p:pic>
        <p:nvPicPr>
          <p:cNvPr id="219" name="Shape 219"/>
          <p:cNvPicPr preferRelativeResize="0"/>
          <p:nvPr/>
        </p:nvPicPr>
        <p:blipFill>
          <a:blip r:embed="rId4">
            <a:alphaModFix/>
          </a:blip>
          <a:stretch>
            <a:fillRect/>
          </a:stretch>
        </p:blipFill>
        <p:spPr>
          <a:xfrm>
            <a:off x="6170071" y="3081675"/>
            <a:ext cx="2148430" cy="595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Ethics and Safety</a:t>
            </a:r>
            <a:endParaRPr sz="2400"/>
          </a:p>
        </p:txBody>
      </p:sp>
      <p:sp>
        <p:nvSpPr>
          <p:cNvPr id="225" name="Shape 225"/>
          <p:cNvSpPr txBox="1"/>
          <p:nvPr/>
        </p:nvSpPr>
        <p:spPr>
          <a:xfrm>
            <a:off x="408550" y="1183750"/>
            <a:ext cx="8265300" cy="301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600"/>
              <a:t>Potential Risks: </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Moving parts</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Lithium Polymer Battery </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Exposed hazardous circuitry within bottom housing</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Heating elements</a:t>
            </a:r>
            <a:endParaRPr sz="1600"/>
          </a:p>
          <a:p>
            <a:pPr indent="0" lvl="0" marL="0">
              <a:spcBef>
                <a:spcPts val="0"/>
              </a:spcBef>
              <a:spcAft>
                <a:spcPts val="0"/>
              </a:spcAft>
              <a:buNone/>
            </a:pPr>
            <a:r>
              <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Conclusions</a:t>
            </a:r>
            <a:endParaRPr sz="2400"/>
          </a:p>
        </p:txBody>
      </p:sp>
      <p:sp>
        <p:nvSpPr>
          <p:cNvPr id="231" name="Shape 231"/>
          <p:cNvSpPr txBox="1"/>
          <p:nvPr>
            <p:ph idx="1" type="body"/>
          </p:nvPr>
        </p:nvSpPr>
        <p:spPr>
          <a:xfrm>
            <a:off x="819150" y="1415275"/>
            <a:ext cx="7363800" cy="2922900"/>
          </a:xfrm>
          <a:prstGeom prst="rect">
            <a:avLst/>
          </a:prstGeom>
        </p:spPr>
        <p:txBody>
          <a:bodyPr anchorCtr="0" anchor="ctr" bIns="91425" lIns="91425" spcFirstLastPara="1" rIns="91425" wrap="square" tIns="91425">
            <a:noAutofit/>
          </a:bodyPr>
          <a:lstStyle/>
          <a:p>
            <a:pPr indent="-342900" lvl="0" marL="457200">
              <a:lnSpc>
                <a:spcPct val="200000"/>
              </a:lnSpc>
              <a:spcBef>
                <a:spcPts val="0"/>
              </a:spcBef>
              <a:spcAft>
                <a:spcPts val="0"/>
              </a:spcAft>
              <a:buSzPts val="1800"/>
              <a:buChar char="●"/>
            </a:pPr>
            <a:r>
              <a:rPr lang="en" sz="1800"/>
              <a:t>All parts work individually</a:t>
            </a:r>
            <a:endParaRPr sz="1800"/>
          </a:p>
          <a:p>
            <a:pPr indent="-342900" lvl="0" marL="457200">
              <a:lnSpc>
                <a:spcPct val="150000"/>
              </a:lnSpc>
              <a:spcBef>
                <a:spcPts val="0"/>
              </a:spcBef>
              <a:spcAft>
                <a:spcPts val="0"/>
              </a:spcAft>
              <a:buSzPts val="1800"/>
              <a:buChar char="●"/>
            </a:pPr>
            <a:r>
              <a:rPr lang="en" sz="1800"/>
              <a:t>Integration of all parts together and fine tuning the wind speed computation</a:t>
            </a:r>
            <a:endParaRPr sz="1800"/>
          </a:p>
          <a:p>
            <a:pPr indent="-342900" lvl="0" marL="457200">
              <a:lnSpc>
                <a:spcPct val="200000"/>
              </a:lnSpc>
              <a:spcBef>
                <a:spcPts val="0"/>
              </a:spcBef>
              <a:spcAft>
                <a:spcPts val="0"/>
              </a:spcAft>
              <a:buSzPts val="1800"/>
              <a:buChar char="●"/>
            </a:pPr>
            <a:r>
              <a:rPr lang="en" sz="1800"/>
              <a:t>Future work: Mechanical redesign to be smaller and lighter. Also, higher efficiencies with gearbox and electronic adjusted</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Questions?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Objectives</a:t>
            </a:r>
            <a:endParaRPr sz="2400"/>
          </a:p>
        </p:txBody>
      </p:sp>
      <p:sp>
        <p:nvSpPr>
          <p:cNvPr id="66" name="Shape 66"/>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a:lnSpc>
                <a:spcPct val="200000"/>
              </a:lnSpc>
              <a:spcBef>
                <a:spcPts val="0"/>
              </a:spcBef>
              <a:spcAft>
                <a:spcPts val="0"/>
              </a:spcAft>
              <a:buNone/>
            </a:pPr>
            <a:r>
              <a:rPr lang="en" sz="2000"/>
              <a:t>Strove </a:t>
            </a:r>
            <a:r>
              <a:rPr lang="en" sz="2000"/>
              <a:t>to create:</a:t>
            </a:r>
            <a:endParaRPr sz="2000"/>
          </a:p>
          <a:p>
            <a:pPr indent="-330200" lvl="0" marL="457200" algn="just">
              <a:lnSpc>
                <a:spcPct val="200000"/>
              </a:lnSpc>
              <a:spcBef>
                <a:spcPts val="0"/>
              </a:spcBef>
              <a:spcAft>
                <a:spcPts val="0"/>
              </a:spcAft>
              <a:buSzPts val="1600"/>
              <a:buChar char="●"/>
            </a:pPr>
            <a:r>
              <a:rPr lang="en" sz="1600"/>
              <a:t>A small power source compatible with most portable electronics using only wind</a:t>
            </a:r>
            <a:endParaRPr sz="1600"/>
          </a:p>
          <a:p>
            <a:pPr indent="-330200" lvl="0" marL="457200" algn="just">
              <a:lnSpc>
                <a:spcPct val="200000"/>
              </a:lnSpc>
              <a:spcBef>
                <a:spcPts val="0"/>
              </a:spcBef>
              <a:spcAft>
                <a:spcPts val="0"/>
              </a:spcAft>
              <a:buSzPts val="1600"/>
              <a:buChar char="●"/>
            </a:pPr>
            <a:r>
              <a:rPr lang="en" sz="1600"/>
              <a:t>Ability to capture wide range of wind speed and in any direction</a:t>
            </a:r>
            <a:endParaRPr sz="1600"/>
          </a:p>
          <a:p>
            <a:pPr indent="-330200" lvl="0" marL="457200" algn="just">
              <a:lnSpc>
                <a:spcPct val="200000"/>
              </a:lnSpc>
              <a:spcBef>
                <a:spcPts val="0"/>
              </a:spcBef>
              <a:spcAft>
                <a:spcPts val="0"/>
              </a:spcAft>
              <a:buSzPts val="1600"/>
              <a:buChar char="●"/>
            </a:pPr>
            <a:r>
              <a:rPr lang="en" sz="1600"/>
              <a:t>A screen to see wind speed data and voltage generated from the turbine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Block Diagram</a:t>
            </a:r>
            <a:endParaRPr sz="2400"/>
          </a:p>
        </p:txBody>
      </p:sp>
      <p:pic>
        <p:nvPicPr>
          <p:cNvPr id="72" name="Shape 72"/>
          <p:cNvPicPr preferRelativeResize="0"/>
          <p:nvPr/>
        </p:nvPicPr>
        <p:blipFill>
          <a:blip r:embed="rId4">
            <a:alphaModFix/>
          </a:blip>
          <a:stretch>
            <a:fillRect/>
          </a:stretch>
        </p:blipFill>
        <p:spPr>
          <a:xfrm>
            <a:off x="1626938" y="1067850"/>
            <a:ext cx="5890120" cy="3314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Original Design</a:t>
            </a:r>
            <a:endParaRPr sz="2400"/>
          </a:p>
        </p:txBody>
      </p:sp>
      <p:sp>
        <p:nvSpPr>
          <p:cNvPr id="78" name="Shape 78"/>
          <p:cNvSpPr txBox="1"/>
          <p:nvPr>
            <p:ph idx="1" type="body"/>
          </p:nvPr>
        </p:nvSpPr>
        <p:spPr>
          <a:xfrm>
            <a:off x="819150" y="1316275"/>
            <a:ext cx="7392300" cy="29622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VAWT: Omnidirectional and more stable compared to HAWT</a:t>
            </a:r>
            <a:endParaRPr sz="1600"/>
          </a:p>
          <a:p>
            <a:pPr indent="0" lvl="0" marL="0">
              <a:spcBef>
                <a:spcPts val="0"/>
              </a:spcBef>
              <a:spcAft>
                <a:spcPts val="0"/>
              </a:spcAft>
              <a:buNone/>
            </a:pPr>
            <a:r>
              <a:t/>
            </a:r>
            <a:endParaRPr sz="1600"/>
          </a:p>
          <a:p>
            <a:pPr indent="-330200" lvl="0" marL="457200" rtl="0">
              <a:spcBef>
                <a:spcPts val="0"/>
              </a:spcBef>
              <a:spcAft>
                <a:spcPts val="0"/>
              </a:spcAft>
              <a:buSzPts val="1600"/>
              <a:buChar char="●"/>
            </a:pPr>
            <a:r>
              <a:rPr lang="en" sz="1600"/>
              <a:t>Ćuk originally chosen, fewer parts than SEPIC </a:t>
            </a:r>
            <a:endParaRPr sz="1600"/>
          </a:p>
          <a:p>
            <a:pPr indent="0" lvl="0" marL="0" rtl="0">
              <a:spcBef>
                <a:spcPts val="0"/>
              </a:spcBef>
              <a:spcAft>
                <a:spcPts val="0"/>
              </a:spcAft>
              <a:buNone/>
            </a:pPr>
            <a:r>
              <a:t/>
            </a:r>
            <a:endParaRPr sz="1600"/>
          </a:p>
          <a:p>
            <a:pPr indent="-330200" lvl="0" marL="457200" rtl="0">
              <a:spcBef>
                <a:spcPts val="0"/>
              </a:spcBef>
              <a:spcAft>
                <a:spcPts val="0"/>
              </a:spcAft>
              <a:buSzPts val="1600"/>
              <a:buChar char="●"/>
            </a:pPr>
            <a:r>
              <a:rPr lang="en" sz="1600"/>
              <a:t>Microcontroller with 2x16 LCD Display and voltage divider to reading voltage produced</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Turbine</a:t>
            </a:r>
            <a:endParaRPr sz="2400"/>
          </a:p>
        </p:txBody>
      </p:sp>
      <p:sp>
        <p:nvSpPr>
          <p:cNvPr id="84" name="Shape 84"/>
          <p:cNvSpPr txBox="1"/>
          <p:nvPr>
            <p:ph idx="1" type="body"/>
          </p:nvPr>
        </p:nvSpPr>
        <p:spPr>
          <a:xfrm>
            <a:off x="311700" y="1328850"/>
            <a:ext cx="4989600" cy="31098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Savonius two-level two-bucket design </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Must be able to start at 5 m/s and maintain stability at 11 m/s</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Must be able to output 3 W</a:t>
            </a:r>
            <a:endParaRPr sz="1600"/>
          </a:p>
          <a:p>
            <a:pPr indent="0" lvl="0" marL="0">
              <a:spcBef>
                <a:spcPts val="0"/>
              </a:spcBef>
              <a:spcAft>
                <a:spcPts val="0"/>
              </a:spcAft>
              <a:buNone/>
            </a:pPr>
            <a:r>
              <a:t/>
            </a:r>
            <a:endParaRPr/>
          </a:p>
        </p:txBody>
      </p:sp>
      <p:pic>
        <p:nvPicPr>
          <p:cNvPr id="85" name="Shape 85"/>
          <p:cNvPicPr preferRelativeResize="0"/>
          <p:nvPr/>
        </p:nvPicPr>
        <p:blipFill>
          <a:blip r:embed="rId3">
            <a:alphaModFix/>
          </a:blip>
          <a:stretch>
            <a:fillRect/>
          </a:stretch>
        </p:blipFill>
        <p:spPr>
          <a:xfrm>
            <a:off x="6458598" y="1017725"/>
            <a:ext cx="1895377" cy="3420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Wind Power Theory</a:t>
            </a:r>
            <a:endParaRPr sz="2400"/>
          </a:p>
        </p:txBody>
      </p:sp>
      <p:pic>
        <p:nvPicPr>
          <p:cNvPr id="91" name="Shape 91"/>
          <p:cNvPicPr preferRelativeResize="0"/>
          <p:nvPr/>
        </p:nvPicPr>
        <p:blipFill>
          <a:blip r:embed="rId3">
            <a:alphaModFix/>
          </a:blip>
          <a:stretch>
            <a:fillRect/>
          </a:stretch>
        </p:blipFill>
        <p:spPr>
          <a:xfrm>
            <a:off x="1347325" y="1715475"/>
            <a:ext cx="1952150" cy="595167"/>
          </a:xfrm>
          <a:prstGeom prst="rect">
            <a:avLst/>
          </a:prstGeom>
          <a:noFill/>
          <a:ln>
            <a:noFill/>
          </a:ln>
        </p:spPr>
      </p:pic>
      <p:pic>
        <p:nvPicPr>
          <p:cNvPr id="92" name="Shape 92"/>
          <p:cNvPicPr preferRelativeResize="0"/>
          <p:nvPr/>
        </p:nvPicPr>
        <p:blipFill>
          <a:blip r:embed="rId4">
            <a:alphaModFix/>
          </a:blip>
          <a:stretch>
            <a:fillRect/>
          </a:stretch>
        </p:blipFill>
        <p:spPr>
          <a:xfrm>
            <a:off x="5268200" y="1298175"/>
            <a:ext cx="2823126" cy="2547150"/>
          </a:xfrm>
          <a:prstGeom prst="rect">
            <a:avLst/>
          </a:prstGeom>
          <a:noFill/>
          <a:ln>
            <a:noFill/>
          </a:ln>
        </p:spPr>
      </p:pic>
      <p:pic>
        <p:nvPicPr>
          <p:cNvPr id="93" name="Shape 93"/>
          <p:cNvPicPr preferRelativeResize="0"/>
          <p:nvPr/>
        </p:nvPicPr>
        <p:blipFill>
          <a:blip r:embed="rId5">
            <a:alphaModFix/>
          </a:blip>
          <a:stretch>
            <a:fillRect/>
          </a:stretch>
        </p:blipFill>
        <p:spPr>
          <a:xfrm>
            <a:off x="1151046" y="3113100"/>
            <a:ext cx="2148430" cy="595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Power Electronics</a:t>
            </a:r>
            <a:endParaRPr sz="2400"/>
          </a:p>
        </p:txBody>
      </p:sp>
      <p:sp>
        <p:nvSpPr>
          <p:cNvPr id="99" name="Shape 99"/>
          <p:cNvSpPr txBox="1"/>
          <p:nvPr>
            <p:ph idx="1" type="body"/>
          </p:nvPr>
        </p:nvSpPr>
        <p:spPr>
          <a:xfrm>
            <a:off x="311700" y="1391725"/>
            <a:ext cx="4392000" cy="30471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Planned to use Ćuk topology which offers buck and boost</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Control circuit would be a Proportional Integral (PI) controller combined with Pulse Width Modulation (PWM) generator</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Primary focus was to output 5V regardless of input</a:t>
            </a:r>
            <a:endParaRPr/>
          </a:p>
          <a:p>
            <a:pPr indent="0" lvl="0" marL="0">
              <a:spcBef>
                <a:spcPts val="0"/>
              </a:spcBef>
              <a:spcAft>
                <a:spcPts val="0"/>
              </a:spcAft>
              <a:buNone/>
            </a:pPr>
            <a:r>
              <a:t/>
            </a:r>
            <a:endParaRPr/>
          </a:p>
          <a:p>
            <a:pPr indent="0" lvl="0" marL="0">
              <a:spcBef>
                <a:spcPts val="0"/>
              </a:spcBef>
              <a:spcAft>
                <a:spcPts val="0"/>
              </a:spcAft>
              <a:buNone/>
            </a:pPr>
            <a:r>
              <a:t/>
            </a:r>
            <a:endParaRPr/>
          </a:p>
        </p:txBody>
      </p:sp>
      <p:pic>
        <p:nvPicPr>
          <p:cNvPr id="100" name="Shape 100"/>
          <p:cNvPicPr preferRelativeResize="0"/>
          <p:nvPr/>
        </p:nvPicPr>
        <p:blipFill>
          <a:blip r:embed="rId3">
            <a:alphaModFix/>
          </a:blip>
          <a:stretch>
            <a:fillRect/>
          </a:stretch>
        </p:blipFill>
        <p:spPr>
          <a:xfrm>
            <a:off x="4793150" y="1844449"/>
            <a:ext cx="4268076" cy="1628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2400"/>
              <a:t>Control</a:t>
            </a:r>
            <a:endParaRPr sz="2400"/>
          </a:p>
        </p:txBody>
      </p:sp>
      <p:sp>
        <p:nvSpPr>
          <p:cNvPr id="106" name="Shape 106"/>
          <p:cNvSpPr txBox="1"/>
          <p:nvPr>
            <p:ph idx="1" type="body"/>
          </p:nvPr>
        </p:nvSpPr>
        <p:spPr>
          <a:xfrm>
            <a:off x="311700" y="1155625"/>
            <a:ext cx="3570300" cy="3122400"/>
          </a:xfrm>
          <a:prstGeom prst="rect">
            <a:avLst/>
          </a:prstGeom>
        </p:spPr>
        <p:txBody>
          <a:bodyPr anchorCtr="0" anchor="ctr" bIns="91425" lIns="91425" spcFirstLastPara="1" rIns="91425" wrap="square" tIns="91425">
            <a:noAutofit/>
          </a:bodyPr>
          <a:lstStyle/>
          <a:p>
            <a:pPr indent="-330200" lvl="0" marL="457200">
              <a:spcBef>
                <a:spcPts val="0"/>
              </a:spcBef>
              <a:spcAft>
                <a:spcPts val="0"/>
              </a:spcAft>
              <a:buSzPts val="1600"/>
              <a:buChar char="●"/>
            </a:pPr>
            <a:r>
              <a:rPr lang="en" sz="1600"/>
              <a:t>Error generator with 5V reference</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PI control outputs 0 to 5V in order to adjust duty ratio</a:t>
            </a:r>
            <a:endParaRPr sz="1600"/>
          </a:p>
          <a:p>
            <a:pPr indent="0" lvl="0" marL="0">
              <a:spcBef>
                <a:spcPts val="0"/>
              </a:spcBef>
              <a:spcAft>
                <a:spcPts val="0"/>
              </a:spcAft>
              <a:buNone/>
            </a:pPr>
            <a:r>
              <a:t/>
            </a:r>
            <a:endParaRPr sz="1600"/>
          </a:p>
          <a:p>
            <a:pPr indent="-330200" lvl="0" marL="457200">
              <a:spcBef>
                <a:spcPts val="0"/>
              </a:spcBef>
              <a:spcAft>
                <a:spcPts val="0"/>
              </a:spcAft>
              <a:buSzPts val="1600"/>
              <a:buChar char="●"/>
            </a:pPr>
            <a:r>
              <a:rPr lang="en" sz="1600"/>
              <a:t>PWM generation involves a Schmitt trigger an integrator and a comparator</a:t>
            </a:r>
            <a:endParaRPr sz="1600"/>
          </a:p>
        </p:txBody>
      </p:sp>
      <p:pic>
        <p:nvPicPr>
          <p:cNvPr id="107" name="Shape 107"/>
          <p:cNvPicPr preferRelativeResize="0"/>
          <p:nvPr/>
        </p:nvPicPr>
        <p:blipFill rotWithShape="1">
          <a:blip r:embed="rId3">
            <a:alphaModFix/>
          </a:blip>
          <a:srcRect b="0" l="0" r="7338" t="0"/>
          <a:stretch/>
        </p:blipFill>
        <p:spPr>
          <a:xfrm>
            <a:off x="3814675" y="1238725"/>
            <a:ext cx="5017624" cy="25255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tent Slides - Blue Tex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