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3" r:id="rId1"/>
  </p:sldMasterIdLst>
  <p:notesMasterIdLst>
    <p:notesMasterId r:id="rId21"/>
  </p:notesMasterIdLst>
  <p:sldIdLst>
    <p:sldId id="256" r:id="rId2"/>
    <p:sldId id="258" r:id="rId3"/>
    <p:sldId id="257" r:id="rId4"/>
    <p:sldId id="268" r:id="rId5"/>
    <p:sldId id="266" r:id="rId6"/>
    <p:sldId id="259" r:id="rId7"/>
    <p:sldId id="269" r:id="rId8"/>
    <p:sldId id="261" r:id="rId9"/>
    <p:sldId id="276" r:id="rId10"/>
    <p:sldId id="270" r:id="rId11"/>
    <p:sldId id="260" r:id="rId12"/>
    <p:sldId id="273" r:id="rId13"/>
    <p:sldId id="277" r:id="rId14"/>
    <p:sldId id="271" r:id="rId15"/>
    <p:sldId id="279" r:id="rId16"/>
    <p:sldId id="278" r:id="rId17"/>
    <p:sldId id="272" r:id="rId18"/>
    <p:sldId id="263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74"/>
    <p:restoredTop sz="86452"/>
  </p:normalViewPr>
  <p:slideViewPr>
    <p:cSldViewPr snapToGrid="0" snapToObjects="1">
      <p:cViewPr varScale="1">
        <p:scale>
          <a:sx n="87" d="100"/>
          <a:sy n="87" d="100"/>
        </p:scale>
        <p:origin x="108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98A310-07BC-8649-B514-D6A0F484289A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54D11-DDF4-E54C-8EF7-8CC93F821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4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754D11-DDF4-E54C-8EF7-8CC93F8213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580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A520-8682-E342-A000-F440EB765DC0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F11C9C87-523B-BE46-AEFA-78C98F82AF7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A520-8682-E342-A000-F440EB765DC0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9C87-523B-BE46-AEFA-78C98F82AF7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A520-8682-E342-A000-F440EB765DC0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9C87-523B-BE46-AEFA-78C98F82AF7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A520-8682-E342-A000-F440EB765DC0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9C87-523B-BE46-AEFA-78C98F82AF7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8B0EA520-8682-E342-A000-F440EB765DC0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F11C9C87-523B-BE46-AEFA-78C98F82AF7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A520-8682-E342-A000-F440EB765DC0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9C87-523B-BE46-AEFA-78C98F82AF7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A520-8682-E342-A000-F440EB765DC0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9C87-523B-BE46-AEFA-78C98F82AF7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A520-8682-E342-A000-F440EB765DC0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9C87-523B-BE46-AEFA-78C98F82AF7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A520-8682-E342-A000-F440EB765DC0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9C87-523B-BE46-AEFA-78C98F82AF7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A520-8682-E342-A000-F440EB765DC0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9C87-523B-BE46-AEFA-78C98F82AF7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EA520-8682-E342-A000-F440EB765DC0}" type="datetimeFigureOut">
              <a:rPr lang="en-US" smtClean="0"/>
              <a:t>5/4/2017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C9C87-523B-BE46-AEFA-78C98F82AF7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B0EA520-8682-E342-A000-F440EB765DC0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F11C9C87-523B-BE46-AEFA-78C98F82A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95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12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8.JPG"/><Relationship Id="rId9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Health-Care Neckband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Group #65</a:t>
            </a:r>
          </a:p>
          <a:p>
            <a:r>
              <a:rPr lang="en-US" sz="2000" dirty="0" smtClean="0"/>
              <a:t>Jiahao Wen</a:t>
            </a:r>
          </a:p>
          <a:p>
            <a:r>
              <a:rPr lang="en-US" sz="2000" dirty="0" err="1" smtClean="0"/>
              <a:t>Jue</a:t>
            </a:r>
            <a:r>
              <a:rPr lang="en-US" sz="2000" dirty="0" smtClean="0"/>
              <a:t> Gong</a:t>
            </a:r>
          </a:p>
          <a:p>
            <a:r>
              <a:rPr lang="en-US" sz="2000" dirty="0" smtClean="0"/>
              <a:t>TA: John </a:t>
            </a:r>
            <a:r>
              <a:rPr lang="en-US" sz="2000" dirty="0" err="1" smtClean="0"/>
              <a:t>Capozzo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574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600135"/>
            <a:ext cx="10058400" cy="1609344"/>
          </a:xfrm>
        </p:spPr>
        <p:txBody>
          <a:bodyPr/>
          <a:lstStyle/>
          <a:p>
            <a:r>
              <a:rPr lang="en-US" dirty="0" smtClean="0"/>
              <a:t>Control unit</a:t>
            </a:r>
            <a:endParaRPr lang="en-US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4487" y="2093976"/>
            <a:ext cx="3673325" cy="287266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69848" y="2555989"/>
            <a:ext cx="6447483" cy="259352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Read and process data from IMU</a:t>
            </a:r>
          </a:p>
          <a:p>
            <a:r>
              <a:rPr lang="en-US" sz="2400" dirty="0" smtClean="0"/>
              <a:t>Control feedback unit when necessary</a:t>
            </a:r>
          </a:p>
          <a:p>
            <a:r>
              <a:rPr lang="en-US" sz="2400" dirty="0" smtClean="0"/>
              <a:t>Connect with Bluetooth module to send data to Smartphone APP</a:t>
            </a:r>
          </a:p>
        </p:txBody>
      </p:sp>
    </p:spTree>
    <p:extLst>
      <p:ext uri="{BB962C8B-B14F-4D97-AF65-F5344CB8AC3E}">
        <p14:creationId xmlns:p14="http://schemas.microsoft.com/office/powerpoint/2010/main" val="4779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4431215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511898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Unhealthy posture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689" y="26384"/>
            <a:ext cx="5723311" cy="429248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505526"/>
              </p:ext>
            </p:extLst>
          </p:nvPr>
        </p:nvGraphicFramePr>
        <p:xfrm>
          <a:off x="952344" y="1668874"/>
          <a:ext cx="53300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22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7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0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390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Position(degrees)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Force</a:t>
                      </a:r>
                      <a:r>
                        <a:rPr lang="en-US" baseline="0" dirty="0" smtClean="0"/>
                        <a:t> to Cervical Spine(</a:t>
                      </a:r>
                      <a:r>
                        <a:rPr lang="en-US" baseline="0" dirty="0" err="1" smtClean="0"/>
                        <a:t>lbs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74293" y="963359"/>
            <a:ext cx="469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Head posture vs. force to Cervical Spine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8"/>
              <p:cNvSpPr>
                <a:spLocks noGrp="1"/>
              </p:cNvSpPr>
              <p:nvPr>
                <p:ph idx="1"/>
              </p:nvPr>
            </p:nvSpPr>
            <p:spPr>
              <a:xfrm>
                <a:off x="766000" y="2672787"/>
                <a:ext cx="5702689" cy="2101344"/>
              </a:xfrm>
            </p:spPr>
            <p:txBody>
              <a:bodyPr>
                <a:normAutofit/>
              </a:bodyPr>
              <a:lstStyle/>
              <a:p>
                <a:r>
                  <a:rPr lang="en-US" sz="1800" dirty="0" smtClean="0"/>
                  <a:t>Force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charset="0"/>
                      </a:rPr>
                      <m:t>=2.962963∗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charset="0"/>
                          </a:rPr>
                          <m:t>−4</m:t>
                        </m:r>
                      </m:sup>
                    </m:sSup>
                    <m:r>
                      <a:rPr lang="en-US" sz="1800" i="1">
                        <a:latin typeface="Cambria Math" charset="0"/>
                      </a:rPr>
                      <m:t>∗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1800" i="1">
                            <a:latin typeface="Cambria Math" charset="0"/>
                          </a:rPr>
                          <m:t>3</m:t>
                        </m:r>
                      </m:sup>
                    </m:sSup>
                    <m:r>
                      <a:rPr lang="en-US" sz="1800" i="1">
                        <a:latin typeface="Cambria Math" charset="0"/>
                      </a:rPr>
                      <m:t>−3.555556∗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charset="0"/>
                          </a:rPr>
                          <m:t>−2</m:t>
                        </m:r>
                      </m:sup>
                    </m:sSup>
                    <m:r>
                      <a:rPr lang="en-US" sz="1800" i="1">
                        <a:latin typeface="Cambria Math" charset="0"/>
                      </a:rPr>
                      <m:t>∗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charset="0"/>
                          </a:rPr>
                          <m:t>𝑥</m:t>
                        </m:r>
                      </m:e>
                      <m:sup>
                        <m:r>
                          <a:rPr lang="en-US" sz="1800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sz="1800" i="1">
                        <a:latin typeface="Cambria Math" charset="0"/>
                      </a:rPr>
                      <m:t>+2∗</m:t>
                    </m:r>
                    <m:r>
                      <a:rPr lang="en-US" sz="1800" i="1">
                        <a:latin typeface="Cambria Math" charset="0"/>
                      </a:rPr>
                      <m:t>𝑥</m:t>
                    </m:r>
                    <m:r>
                      <a:rPr lang="en-US" sz="1800" i="1">
                        <a:latin typeface="Cambria Math" charset="0"/>
                      </a:rPr>
                      <m:t>+4</m:t>
                    </m:r>
                  </m:oMath>
                </a14:m>
                <a:endParaRPr lang="en-US" sz="1800" dirty="0" smtClean="0"/>
              </a:p>
              <a:p>
                <a:r>
                  <a:rPr lang="en-US" sz="1800" dirty="0" smtClean="0"/>
                  <a:t>X as the tilting angle</a:t>
                </a:r>
              </a:p>
              <a:p>
                <a:r>
                  <a:rPr lang="en-US" sz="1800" dirty="0" smtClean="0"/>
                  <a:t>Score = Force</a:t>
                </a:r>
                <a:endParaRPr lang="en-US" sz="1800" dirty="0"/>
              </a:p>
            </p:txBody>
          </p:sp>
        </mc:Choice>
        <mc:Fallback xmlns="">
          <p:sp>
            <p:nvSpPr>
              <p:cNvPr id="10" name="Content Placehold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6000" y="2672787"/>
                <a:ext cx="5702689" cy="2101344"/>
              </a:xfrm>
              <a:blipFill rotWithShape="0">
                <a:blip r:embed="rId5"/>
                <a:stretch>
                  <a:fillRect l="-4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1434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57" y="118872"/>
            <a:ext cx="11867948" cy="1609344"/>
          </a:xfrm>
        </p:spPr>
        <p:txBody>
          <a:bodyPr>
            <a:normAutofit/>
          </a:bodyPr>
          <a:lstStyle/>
          <a:p>
            <a:pPr algn="ctr"/>
            <a:r>
              <a:rPr lang="en-US" sz="4800" dirty="0" smtClean="0"/>
              <a:t>Flow Chart of program on microcontroller</a:t>
            </a:r>
            <a:endParaRPr lang="en-US" sz="4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61" y="1538404"/>
            <a:ext cx="9545053" cy="515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6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analysis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6470455"/>
              </p:ext>
            </p:extLst>
          </p:nvPr>
        </p:nvGraphicFramePr>
        <p:xfrm>
          <a:off x="1069848" y="2457026"/>
          <a:ext cx="100584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Real</a:t>
                      </a:r>
                      <a:r>
                        <a:rPr lang="en-US" baseline="0" dirty="0" smtClean="0"/>
                        <a:t> Angle from protractor/time to first alarm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°/1007s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°/810s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°/703s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Measure</a:t>
                      </a:r>
                      <a:r>
                        <a:rPr lang="en-US" baseline="0" dirty="0" smtClean="0"/>
                        <a:t>d Angle from IMU/time to first alarm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altLang="zh-CN" dirty="0" smtClean="0"/>
                        <a:t>1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/N/A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°/1007s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31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°/797s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42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°/686s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014057"/>
              </p:ext>
            </p:extLst>
          </p:nvPr>
        </p:nvGraphicFramePr>
        <p:xfrm>
          <a:off x="1069848" y="4372327"/>
          <a:ext cx="10058400" cy="12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°/621s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°/540s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°/454s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°/368s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°/289s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683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°/597s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64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°/506s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74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°/419s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°/327s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°/327s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83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424176"/>
            <a:ext cx="10058400" cy="3307240"/>
          </a:xfrm>
        </p:spPr>
        <p:txBody>
          <a:bodyPr/>
          <a:lstStyle/>
          <a:p>
            <a:r>
              <a:rPr lang="en-US" sz="2400" dirty="0" smtClean="0"/>
              <a:t>Small vibration motor of 10mm diameter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hakes crazily at 3.3V</a:t>
            </a:r>
          </a:p>
          <a:p>
            <a:r>
              <a:rPr lang="en-US" sz="2400" dirty="0" smtClean="0"/>
              <a:t>Can output three different vibration intensity depending on user’s posture</a:t>
            </a:r>
          </a:p>
          <a:p>
            <a:r>
              <a:rPr lang="en-US" sz="2400" dirty="0" smtClean="0"/>
              <a:t>Use PWM(pulse width modulation) to control the intensity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09" y="457200"/>
            <a:ext cx="2520306" cy="196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7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200" y="101573"/>
            <a:ext cx="11658600" cy="1609344"/>
          </a:xfrm>
        </p:spPr>
        <p:txBody>
          <a:bodyPr/>
          <a:lstStyle/>
          <a:p>
            <a:pPr algn="ctr"/>
            <a:r>
              <a:rPr lang="en-US" dirty="0" smtClean="0"/>
              <a:t>Human perception of vibration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517" y="1381924"/>
            <a:ext cx="7181966" cy="527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32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20" name="Oval 19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 useBgFill="1"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6" r="8232" b="-1"/>
          <a:stretch/>
        </p:blipFill>
        <p:spPr>
          <a:xfrm>
            <a:off x="20" y="10"/>
            <a:ext cx="3956021" cy="4257356"/>
          </a:xfrm>
          <a:prstGeom prst="rect">
            <a:avLst/>
          </a:prstGeom>
        </p:spPr>
      </p:pic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7"/>
            <a:ext cx="12192000" cy="2610464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28" name="Oval 27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7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29" name="Oval 28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5" r="8838" b="2"/>
          <a:stretch/>
        </p:blipFill>
        <p:spPr>
          <a:xfrm>
            <a:off x="8233816" y="10"/>
            <a:ext cx="3958184" cy="4261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0" r="9125" b="2"/>
          <a:stretch/>
        </p:blipFill>
        <p:spPr>
          <a:xfrm>
            <a:off x="4108217" y="10"/>
            <a:ext cx="3973423" cy="426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1560" y="4355692"/>
            <a:ext cx="9085940" cy="147222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7400" kern="1200" cap="all" baseline="0">
                <a:blipFill dpi="0" rotWithShape="1">
                  <a:blip r:embed="rId7"/>
                  <a:srcRect/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PWM Testing </a:t>
            </a:r>
          </a:p>
        </p:txBody>
      </p:sp>
    </p:spTree>
    <p:extLst>
      <p:ext uri="{BB962C8B-B14F-4D97-AF65-F5344CB8AC3E}">
        <p14:creationId xmlns:p14="http://schemas.microsoft.com/office/powerpoint/2010/main" val="89067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467" y="465382"/>
            <a:ext cx="10058400" cy="1609344"/>
          </a:xfrm>
        </p:spPr>
        <p:txBody>
          <a:bodyPr/>
          <a:lstStyle/>
          <a:p>
            <a:r>
              <a:rPr lang="en-US" dirty="0" smtClean="0"/>
              <a:t>Smartphone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8467" y="2217661"/>
            <a:ext cx="10058400" cy="4050792"/>
          </a:xfrm>
        </p:spPr>
        <p:txBody>
          <a:bodyPr/>
          <a:lstStyle/>
          <a:p>
            <a:r>
              <a:rPr lang="en-US" dirty="0" smtClean="0"/>
              <a:t>Communicate with the Bluetooth module</a:t>
            </a:r>
          </a:p>
          <a:p>
            <a:r>
              <a:rPr lang="en-US" dirty="0" smtClean="0"/>
              <a:t>Show whether user is in healthy posture</a:t>
            </a:r>
          </a:p>
          <a:p>
            <a:r>
              <a:rPr lang="en-US" dirty="0" smtClean="0"/>
              <a:t>Record length of time in unhealthy posture during a day</a:t>
            </a:r>
          </a:p>
          <a:p>
            <a:r>
              <a:rPr lang="en-US" dirty="0" smtClean="0"/>
              <a:t>Record total degree tilted during a day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Future work:</a:t>
            </a:r>
          </a:p>
          <a:p>
            <a:r>
              <a:rPr lang="en-US" dirty="0" smtClean="0"/>
              <a:t>Interactive smartphone game controlled by neck movement</a:t>
            </a:r>
          </a:p>
          <a:p>
            <a:r>
              <a:rPr lang="en-US" dirty="0" smtClean="0"/>
              <a:t>More details and functionality in user interface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9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further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91502"/>
          </a:xfrm>
        </p:spPr>
        <p:txBody>
          <a:bodyPr>
            <a:normAutofit/>
          </a:bodyPr>
          <a:lstStyle/>
          <a:p>
            <a:r>
              <a:rPr lang="en-US" dirty="0" smtClean="0"/>
              <a:t>IMU tested and verified</a:t>
            </a:r>
          </a:p>
          <a:p>
            <a:r>
              <a:rPr lang="en-US" dirty="0" smtClean="0"/>
              <a:t>Integrate IMU with Microcontroller </a:t>
            </a:r>
          </a:p>
          <a:p>
            <a:r>
              <a:rPr lang="en-US" dirty="0" smtClean="0"/>
              <a:t>Integrate Microcontroller with Bluetooth module and vibration motor</a:t>
            </a:r>
          </a:p>
          <a:p>
            <a:r>
              <a:rPr lang="en-US" dirty="0" smtClean="0"/>
              <a:t>Smartphone APP built and tested</a:t>
            </a:r>
          </a:p>
          <a:p>
            <a:r>
              <a:rPr lang="en-US" dirty="0" smtClean="0"/>
              <a:t>Power unit tested and added</a:t>
            </a:r>
          </a:p>
          <a:p>
            <a:r>
              <a:rPr lang="en-US" dirty="0" smtClean="0"/>
              <a:t>Integrate whole circuit on PCB</a:t>
            </a:r>
          </a:p>
          <a:p>
            <a:r>
              <a:rPr lang="en-US" dirty="0" smtClean="0"/>
              <a:t>Further work: 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educe the size of physical design and make it more user-friendly</a:t>
            </a:r>
          </a:p>
          <a:p>
            <a:pPr lvl="1"/>
            <a:r>
              <a:rPr lang="en-US" dirty="0" smtClean="0"/>
              <a:t>Improve and add more functionality to the smartphone 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34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r>
              <a:rPr lang="en-US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243335" y="21175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97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WRONG WITH YOUR NECK?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2470" y="2092430"/>
            <a:ext cx="4175921" cy="4125388"/>
          </a:xfrm>
        </p:spPr>
        <p:txBody>
          <a:bodyPr>
            <a:normAutofit/>
          </a:bodyPr>
          <a:lstStyle/>
          <a:p>
            <a:r>
              <a:rPr lang="en-US" sz="2200" dirty="0"/>
              <a:t>Cervical spondylosis, also known as neck arthritis, is a common, age-related </a:t>
            </a:r>
            <a:r>
              <a:rPr lang="en-US" sz="2200" dirty="0" smtClean="0"/>
              <a:t>condition </a:t>
            </a:r>
            <a:r>
              <a:rPr lang="en-US" sz="2200" dirty="0"/>
              <a:t>that affects the joints and discs in your </a:t>
            </a:r>
            <a:r>
              <a:rPr lang="en-US" sz="2200" dirty="0" smtClean="0"/>
              <a:t>neck.</a:t>
            </a:r>
          </a:p>
          <a:p>
            <a:endParaRPr lang="en-US" dirty="0"/>
          </a:p>
          <a:p>
            <a:pPr lvl="3"/>
            <a:r>
              <a:rPr lang="en-US" sz="2000" dirty="0"/>
              <a:t>sedentary lifestyle </a:t>
            </a:r>
          </a:p>
          <a:p>
            <a:pPr lvl="3"/>
            <a:r>
              <a:rPr lang="en-US" sz="2000" dirty="0"/>
              <a:t>incorrect posture</a:t>
            </a:r>
          </a:p>
          <a:p>
            <a:pPr lvl="3"/>
            <a:r>
              <a:rPr lang="en-US" sz="2000" dirty="0"/>
              <a:t>overuse of neck muscles</a:t>
            </a:r>
          </a:p>
          <a:p>
            <a:endParaRPr lang="en-US" dirty="0" smtClean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391" y="2092430"/>
            <a:ext cx="6790764" cy="412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7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1" b="6448"/>
          <a:stretch/>
        </p:blipFill>
        <p:spPr>
          <a:xfrm rot="5400000">
            <a:off x="6439637" y="1105637"/>
            <a:ext cx="6858000" cy="4646726"/>
          </a:xfrm>
          <a:prstGeom prst="rect">
            <a:avLst/>
          </a:prstGeom>
        </p:spPr>
      </p:pic>
      <p:grpSp>
        <p:nvGrpSpPr>
          <p:cNvPr id="12" name="Group 11"/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en-US" sz="4800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279" y="2407489"/>
            <a:ext cx="6743845" cy="4050792"/>
          </a:xfrm>
        </p:spPr>
        <p:txBody>
          <a:bodyPr>
            <a:normAutofit/>
          </a:bodyPr>
          <a:lstStyle/>
          <a:p>
            <a:r>
              <a:rPr lang="en-US" sz="2400" dirty="0"/>
              <a:t>A wearable </a:t>
            </a:r>
            <a:r>
              <a:rPr lang="en-US" sz="2400" dirty="0" smtClean="0"/>
              <a:t>device attached to the back of your </a:t>
            </a:r>
            <a:r>
              <a:rPr lang="en-US" sz="2400" dirty="0"/>
              <a:t>neck </a:t>
            </a:r>
          </a:p>
          <a:p>
            <a:r>
              <a:rPr lang="en-US" sz="2400" dirty="0"/>
              <a:t>Keep track of your head posture</a:t>
            </a:r>
          </a:p>
          <a:p>
            <a:r>
              <a:rPr lang="en-US" sz="2400" dirty="0"/>
              <a:t>Data collected and organized by your smartphone APP (Head tilting angles)</a:t>
            </a:r>
          </a:p>
          <a:p>
            <a:r>
              <a:rPr lang="en-US" sz="2400" dirty="0"/>
              <a:t>Interactive module to alarm user by vibration when not in healthy posture for a period of time</a:t>
            </a:r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3942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910"/>
            <a:ext cx="12192000" cy="5900351"/>
          </a:xfrm>
          <a:prstGeom prst="rect">
            <a:avLst/>
          </a:prstGeom>
        </p:spPr>
      </p:pic>
      <p:sp>
        <p:nvSpPr>
          <p:cNvPr id="69" name="Title 1"/>
          <p:cNvSpPr>
            <a:spLocks noGrp="1"/>
          </p:cNvSpPr>
          <p:nvPr>
            <p:ph type="title"/>
          </p:nvPr>
        </p:nvSpPr>
        <p:spPr>
          <a:xfrm>
            <a:off x="2191829" y="50238"/>
            <a:ext cx="6743844" cy="160934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Block</a:t>
            </a:r>
            <a:r>
              <a:rPr lang="en-US" sz="4800" dirty="0" smtClean="0"/>
              <a:t> </a:t>
            </a:r>
            <a:r>
              <a:rPr lang="en-US" dirty="0" smtClean="0"/>
              <a:t>diagram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59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696" y="512062"/>
            <a:ext cx="10058400" cy="1609344"/>
          </a:xfrm>
        </p:spPr>
        <p:txBody>
          <a:bodyPr/>
          <a:lstStyle/>
          <a:p>
            <a:r>
              <a:rPr lang="en-US" dirty="0" err="1" smtClean="0"/>
              <a:t>pOwer</a:t>
            </a:r>
            <a:r>
              <a:rPr lang="en-US" dirty="0" smtClean="0"/>
              <a:t>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347" y="2121406"/>
            <a:ext cx="5311701" cy="3740377"/>
          </a:xfrm>
        </p:spPr>
        <p:txBody>
          <a:bodyPr/>
          <a:lstStyle/>
          <a:p>
            <a:r>
              <a:rPr lang="en-US" sz="2400" dirty="0" smtClean="0"/>
              <a:t>Two rechargeable 3.7V Lithium-ion battery </a:t>
            </a:r>
          </a:p>
          <a:p>
            <a:r>
              <a:rPr lang="en-US" sz="2400" dirty="0" smtClean="0"/>
              <a:t>Battery sustains the device for over 12 hours </a:t>
            </a:r>
          </a:p>
          <a:p>
            <a:r>
              <a:rPr lang="en-US" sz="2400" dirty="0" smtClean="0"/>
              <a:t>Linear voltage regulator to lower the input voltage to all units to 3.3V</a:t>
            </a:r>
          </a:p>
          <a:p>
            <a:r>
              <a:rPr lang="en-US" sz="2400" dirty="0" smtClean="0"/>
              <a:t>Protection circuit on battery to prevent over-charging and over-discharging</a:t>
            </a:r>
          </a:p>
          <a:p>
            <a:endParaRPr lang="en-US" dirty="0"/>
          </a:p>
        </p:txBody>
      </p:sp>
      <p:pic>
        <p:nvPicPr>
          <p:cNvPr id="4" name="image16.png" title="Points scored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099048" y="1935866"/>
            <a:ext cx="6092952" cy="3925917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1274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02" y="528126"/>
            <a:ext cx="8970559" cy="1609344"/>
          </a:xfrm>
        </p:spPr>
        <p:txBody>
          <a:bodyPr>
            <a:normAutofit/>
          </a:bodyPr>
          <a:lstStyle/>
          <a:p>
            <a:r>
              <a:rPr lang="en-US" dirty="0" err="1" smtClean="0"/>
              <a:t>Imu</a:t>
            </a:r>
            <a:r>
              <a:rPr lang="en-US" dirty="0" smtClean="0"/>
              <a:t>(inertial </a:t>
            </a:r>
            <a:r>
              <a:rPr lang="en-US" dirty="0"/>
              <a:t>measurement unit</a:t>
            </a:r>
            <a:r>
              <a:rPr lang="en-US" dirty="0" smtClean="0"/>
              <a:t>) Breakout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803" y="2595257"/>
            <a:ext cx="2340884" cy="1973914"/>
          </a:xfrm>
        </p:spPr>
      </p:pic>
      <p:sp>
        <p:nvSpPr>
          <p:cNvPr id="9" name="TextBox 8"/>
          <p:cNvSpPr txBox="1"/>
          <p:nvPr/>
        </p:nvSpPr>
        <p:spPr>
          <a:xfrm>
            <a:off x="616202" y="2306499"/>
            <a:ext cx="734355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dirty="0" smtClean="0"/>
              <a:t>The IMU breakout board integrates the following three sensors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dirty="0" smtClean="0"/>
          </a:p>
          <a:p>
            <a:pPr marL="285750" lvl="0" indent="-285750">
              <a:buFont typeface="Arial" charset="0"/>
              <a:buChar char="•"/>
            </a:pPr>
            <a:r>
              <a:rPr lang="en-US" sz="2400" dirty="0" smtClean="0"/>
              <a:t>Gyroscope: </a:t>
            </a:r>
            <a:r>
              <a:rPr lang="en-US" sz="2400" dirty="0"/>
              <a:t>devices that sense angular </a:t>
            </a:r>
            <a:r>
              <a:rPr lang="en-US" sz="2400" dirty="0" smtClean="0"/>
              <a:t>velocity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2400" dirty="0" smtClean="0"/>
          </a:p>
          <a:p>
            <a:pPr marL="285750" lvl="0" indent="-285750">
              <a:buFont typeface="Arial" charset="0"/>
              <a:buChar char="•"/>
            </a:pPr>
            <a:r>
              <a:rPr lang="en-US" sz="2400" dirty="0" smtClean="0"/>
              <a:t>Accelerometer: devices </a:t>
            </a:r>
            <a:r>
              <a:rPr lang="en-US" sz="2400" dirty="0"/>
              <a:t>that </a:t>
            </a:r>
            <a:r>
              <a:rPr lang="en-US" sz="2400" dirty="0" smtClean="0"/>
              <a:t>measure </a:t>
            </a:r>
            <a:r>
              <a:rPr lang="en-US" sz="2400" dirty="0"/>
              <a:t>acceleration </a:t>
            </a:r>
            <a:r>
              <a:rPr lang="en-US" sz="2400" dirty="0" smtClean="0"/>
              <a:t>forces</a:t>
            </a:r>
          </a:p>
          <a:p>
            <a:pPr marL="285750" lvl="0" indent="-285750">
              <a:buFont typeface="Arial" charset="0"/>
              <a:buChar char="•"/>
            </a:pPr>
            <a:endParaRPr lang="en-US" sz="2400" dirty="0" smtClean="0"/>
          </a:p>
          <a:p>
            <a:pPr marL="285750" lvl="0" indent="-285750">
              <a:buFont typeface="Arial" charset="0"/>
              <a:buChar char="•"/>
            </a:pPr>
            <a:r>
              <a:rPr lang="en-US" sz="2400" dirty="0" smtClean="0"/>
              <a:t>Magnetometer: instrument </a:t>
            </a:r>
            <a:r>
              <a:rPr lang="en-US" sz="2400" dirty="0"/>
              <a:t>that measures magnetism</a:t>
            </a:r>
            <a:endParaRPr lang="en-US" sz="2400" dirty="0" smtClean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1061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imu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69848" y="2093976"/>
            <a:ext cx="5831466" cy="3386328"/>
          </a:xfrm>
        </p:spPr>
        <p:txBody>
          <a:bodyPr>
            <a:noAutofit/>
          </a:bodyPr>
          <a:lstStyle/>
          <a:p>
            <a:r>
              <a:rPr lang="en-US" sz="2400" dirty="0" smtClean="0"/>
              <a:t>Integrating gyroscope readings creates drift away from the calculated orientation</a:t>
            </a:r>
          </a:p>
          <a:p>
            <a:r>
              <a:rPr lang="en-US" sz="2400" dirty="0"/>
              <a:t>S</a:t>
            </a:r>
            <a:r>
              <a:rPr lang="en-US" sz="2400" dirty="0" smtClean="0"/>
              <a:t>ensor fusion corrects</a:t>
            </a:r>
            <a:r>
              <a:rPr lang="en-US" sz="2400" dirty="0"/>
              <a:t> for the deficiencies of the </a:t>
            </a:r>
            <a:r>
              <a:rPr lang="en-US" sz="2400" dirty="0" smtClean="0"/>
              <a:t>gyroscope</a:t>
            </a:r>
          </a:p>
          <a:p>
            <a:r>
              <a:rPr lang="en-US" sz="2400" dirty="0" smtClean="0"/>
              <a:t>Accelerometer corrects drift </a:t>
            </a:r>
            <a:r>
              <a:rPr lang="en-US" sz="2400" dirty="0"/>
              <a:t>in the pitch and roll angles </a:t>
            </a:r>
            <a:endParaRPr lang="en-US" sz="2400" dirty="0" smtClean="0"/>
          </a:p>
          <a:p>
            <a:r>
              <a:rPr lang="en-US" sz="2400" dirty="0" smtClean="0"/>
              <a:t>Magnetometer corrects drift </a:t>
            </a:r>
            <a:r>
              <a:rPr lang="en-US" sz="2400" dirty="0"/>
              <a:t>in the yaw </a:t>
            </a:r>
            <a:r>
              <a:rPr lang="en-US" sz="2400" dirty="0" smtClean="0"/>
              <a:t>angle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0448" y="1289304"/>
            <a:ext cx="39878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725265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 smtClean="0"/>
              <a:t>IMU Requirement and verification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936325"/>
              </p:ext>
            </p:extLst>
          </p:nvPr>
        </p:nvGraphicFramePr>
        <p:xfrm>
          <a:off x="1069848" y="2030931"/>
          <a:ext cx="8834548" cy="4180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7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17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7245">
                <a:tc>
                  <a:txBody>
                    <a:bodyPr/>
                    <a:lstStyle/>
                    <a:p>
                      <a:r>
                        <a:rPr lang="en-US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Requirement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Verification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2228">
                <a:tc>
                  <a:txBody>
                    <a:bodyPr/>
                    <a:lstStyle/>
                    <a:p>
                      <a:pPr marL="342900" lvl="0" indent="-342900">
                        <a:buAutoNum type="arabicParenBoth"/>
                      </a:pPr>
                      <a:r>
                        <a:rPr lang="en-US" sz="2400" u="none" strike="noStrike" dirty="0" smtClean="0">
                          <a:effectLst/>
                        </a:rPr>
                        <a:t>Range of output angle should be 90 degrees in pitch of the IMU;</a:t>
                      </a:r>
                    </a:p>
                    <a:p>
                      <a:pPr marL="342900" lvl="0" indent="-342900">
                        <a:buAutoNum type="arabicParenBoth"/>
                      </a:pPr>
                      <a:endParaRPr lang="en-US" sz="2400" u="none" strike="noStrike" dirty="0" smtClean="0">
                        <a:effectLst/>
                      </a:endParaRPr>
                    </a:p>
                    <a:p>
                      <a:pPr lvl="0"/>
                      <a:r>
                        <a:rPr lang="en-US" sz="2400" u="none" strike="noStrike" dirty="0" smtClean="0">
                          <a:effectLst/>
                        </a:rPr>
                        <a:t>(2) Measure the angle with accuracy of +/- 5 degrees;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Connect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 android phone to the neckband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Real angle is measured with a protractor. Place the IMU from 0°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90°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with 10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 intervals around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 pitch axis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Compare the</a:t>
                      </a:r>
                      <a:r>
                        <a:rPr lang="en-US" sz="24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measured</a:t>
                      </a:r>
                      <a:r>
                        <a:rPr lang="en-US" sz="2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angle from IMU with real angle to see the accuracy.</a:t>
                      </a:r>
                      <a:r>
                        <a:rPr lang="en-US" sz="2400" dirty="0" smtClean="0">
                          <a:effectLst/>
                        </a:rPr>
                        <a:t> </a:t>
                      </a:r>
                      <a:endParaRPr lang="en-US" sz="2400" u="none" strike="noStrike" dirty="0" smtClean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184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IMU test result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227441"/>
              </p:ext>
            </p:extLst>
          </p:nvPr>
        </p:nvGraphicFramePr>
        <p:xfrm>
          <a:off x="1069848" y="2681901"/>
          <a:ext cx="100584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46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68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Real</a:t>
                      </a:r>
                      <a:r>
                        <a:rPr lang="en-US" baseline="0" dirty="0" smtClean="0"/>
                        <a:t> Angle from protractor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30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40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Measure</a:t>
                      </a:r>
                      <a:r>
                        <a:rPr lang="en-US" baseline="0" dirty="0" smtClean="0"/>
                        <a:t>d Angle from IMU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r>
                        <a:rPr lang="en-US" altLang="zh-CN" dirty="0" smtClean="0"/>
                        <a:t>1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31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42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508025"/>
              </p:ext>
            </p:extLst>
          </p:nvPr>
        </p:nvGraphicFramePr>
        <p:xfrm>
          <a:off x="1069848" y="4011506"/>
          <a:ext cx="10058400" cy="1272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5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50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90</a:t>
                      </a:r>
                      <a:r>
                        <a:rPr lang="en-US" sz="18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2683">
                <a:tc>
                  <a:txBody>
                    <a:bodyPr/>
                    <a:lstStyle/>
                    <a:p>
                      <a:r>
                        <a:rPr lang="en-US" altLang="zh-CN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64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74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85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°</a:t>
                      </a:r>
                      <a:r>
                        <a:rPr lang="en-US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480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1120</TotalTime>
  <Words>591</Words>
  <Application>Microsoft Office PowerPoint</Application>
  <PresentationFormat>Widescreen</PresentationFormat>
  <Paragraphs>132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Cambria Math</vt:lpstr>
      <vt:lpstr>Rockwell</vt:lpstr>
      <vt:lpstr>Rockwell Condensed</vt:lpstr>
      <vt:lpstr>Rockwell Extra Bold</vt:lpstr>
      <vt:lpstr>Wingdings</vt:lpstr>
      <vt:lpstr>Wood Type</vt:lpstr>
      <vt:lpstr>Health-Care Neckband</vt:lpstr>
      <vt:lpstr>WHAT’S WRONG WITH YOUR NECK?</vt:lpstr>
      <vt:lpstr>Objective</vt:lpstr>
      <vt:lpstr>Block diagram</vt:lpstr>
      <vt:lpstr>pOwer unit</vt:lpstr>
      <vt:lpstr>Imu(inertial measurement unit) Breakout</vt:lpstr>
      <vt:lpstr>Why imu?</vt:lpstr>
      <vt:lpstr>IMU Requirement and verification  </vt:lpstr>
      <vt:lpstr>IMU test result</vt:lpstr>
      <vt:lpstr>Control unit</vt:lpstr>
      <vt:lpstr>Unhealthy posture</vt:lpstr>
      <vt:lpstr>Flow Chart of program on microcontroller</vt:lpstr>
      <vt:lpstr>Error analysis</vt:lpstr>
      <vt:lpstr>Feedback UNIT</vt:lpstr>
      <vt:lpstr>Human perception of vibration</vt:lpstr>
      <vt:lpstr>PWM Testing </vt:lpstr>
      <vt:lpstr>Smartphone APP</vt:lpstr>
      <vt:lpstr>Conclusions and further work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Health-Care Neckband</dc:title>
  <dc:creator>Wen, Jiahao</dc:creator>
  <cp:lastModifiedBy>Wen, Jiahao</cp:lastModifiedBy>
  <cp:revision>45</cp:revision>
  <dcterms:created xsi:type="dcterms:W3CDTF">2017-04-27T03:07:46Z</dcterms:created>
  <dcterms:modified xsi:type="dcterms:W3CDTF">2017-05-04T21:25:04Z</dcterms:modified>
</cp:coreProperties>
</file>