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  <p:sldMasterId id="2147483764" r:id="rId2"/>
  </p:sldMasterIdLst>
  <p:notesMasterIdLst>
    <p:notesMasterId r:id="rId28"/>
  </p:notesMasterIdLst>
  <p:handoutMasterIdLst>
    <p:handoutMasterId r:id="rId29"/>
  </p:handoutMasterIdLst>
  <p:sldIdLst>
    <p:sldId id="800" r:id="rId3"/>
    <p:sldId id="801" r:id="rId4"/>
    <p:sldId id="808" r:id="rId5"/>
    <p:sldId id="802" r:id="rId6"/>
    <p:sldId id="807" r:id="rId7"/>
    <p:sldId id="810" r:id="rId8"/>
    <p:sldId id="809" r:id="rId9"/>
    <p:sldId id="804" r:id="rId10"/>
    <p:sldId id="821" r:id="rId11"/>
    <p:sldId id="823" r:id="rId12"/>
    <p:sldId id="816" r:id="rId13"/>
    <p:sldId id="815" r:id="rId14"/>
    <p:sldId id="814" r:id="rId15"/>
    <p:sldId id="820" r:id="rId16"/>
    <p:sldId id="824" r:id="rId17"/>
    <p:sldId id="811" r:id="rId18"/>
    <p:sldId id="805" r:id="rId19"/>
    <p:sldId id="819" r:id="rId20"/>
    <p:sldId id="803" r:id="rId21"/>
    <p:sldId id="812" r:id="rId22"/>
    <p:sldId id="822" r:id="rId23"/>
    <p:sldId id="817" r:id="rId24"/>
    <p:sldId id="818" r:id="rId25"/>
    <p:sldId id="806" r:id="rId26"/>
    <p:sldId id="825" r:id="rId27"/>
  </p:sldIdLst>
  <p:sldSz cx="13817600" cy="7772400"/>
  <p:notesSz cx="6858000" cy="9144000"/>
  <p:defaultTextStyle>
    <a:defPPr>
      <a:defRPr lang="en-US"/>
    </a:defPPr>
    <a:lvl1pPr marL="0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115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228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344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6458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5574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4686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3802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2914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3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94B"/>
    <a:srgbClr val="FFFFFF"/>
    <a:srgbClr val="E84A26"/>
    <a:srgbClr val="DE4D3A"/>
    <a:srgbClr val="142958"/>
    <a:srgbClr val="15274B"/>
    <a:srgbClr val="F16322"/>
    <a:srgbClr val="DDD9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1" autoAdjust="0"/>
    <p:restoredTop sz="89316" autoAdjust="0"/>
  </p:normalViewPr>
  <p:slideViewPr>
    <p:cSldViewPr snapToGrid="0" snapToObjects="1">
      <p:cViewPr varScale="1">
        <p:scale>
          <a:sx n="143" d="100"/>
          <a:sy n="143" d="100"/>
        </p:scale>
        <p:origin x="116" y="164"/>
      </p:cViewPr>
      <p:guideLst>
        <p:guide orient="horz" pos="2448"/>
        <p:guide pos="43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19064"/>
    </p:cViewPr>
  </p:sorterViewPr>
  <p:notesViewPr>
    <p:cSldViewPr snapToGrid="0" snapToObjects="1">
      <p:cViewPr varScale="1">
        <p:scale>
          <a:sx n="91" d="100"/>
          <a:sy n="91" d="100"/>
        </p:scale>
        <p:origin x="-4280" y="-33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450729"/>
            <a:ext cx="6858000" cy="705971"/>
          </a:xfrm>
          <a:prstGeom prst="rect">
            <a:avLst/>
          </a:prstGeom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solidFill>
                <a:srgbClr val="142958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56FF-FEF1-EF48-BD73-4B95B2E46E83}" type="datetimeFigureOut">
              <a:rPr lang="en-US" smtClean="0">
                <a:solidFill>
                  <a:srgbClr val="F16322"/>
                </a:solidFill>
              </a:rPr>
              <a:t>12/11/2018</a:t>
            </a:fld>
            <a:endParaRPr lang="en-US" dirty="0">
              <a:solidFill>
                <a:srgbClr val="F1632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476999" y="8889999"/>
            <a:ext cx="379413" cy="252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004881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rgbClr val="1429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F16322"/>
                </a:solidFill>
              </a:defRPr>
            </a:lvl1pPr>
          </a:lstStyle>
          <a:p>
            <a:fld id="{DBF7D493-8EEB-7E45-916B-5FBC49ABC710}" type="datetimeFigureOut">
              <a:rPr lang="en-US" smtClean="0"/>
              <a:pPr/>
              <a:t>12/11/2018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450729"/>
            <a:ext cx="6858000" cy="705971"/>
          </a:xfrm>
          <a:prstGeom prst="rect">
            <a:avLst/>
          </a:prstGeom>
        </p:spPr>
      </p:pic>
      <p:sp>
        <p:nvSpPr>
          <p:cNvPr id="9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6476999" y="8889999"/>
            <a:ext cx="379413" cy="252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356410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115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228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7344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6458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5574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4686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3802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2914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7" y="619125"/>
            <a:ext cx="12736405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13294B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ECE ILLINOIS 16:9 TEMPLATE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10627" y="1570071"/>
            <a:ext cx="12736405" cy="3273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aseline="0">
                <a:solidFill>
                  <a:srgbClr val="E84A2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0627" y="1860825"/>
            <a:ext cx="12736405" cy="3017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 i="0" baseline="0">
                <a:solidFill>
                  <a:srgbClr val="E84A2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</p:spTree>
    <p:extLst>
      <p:ext uri="{BB962C8B-B14F-4D97-AF65-F5344CB8AC3E}">
        <p14:creationId xmlns:p14="http://schemas.microsoft.com/office/powerpoint/2010/main" val="2546194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6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3294B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0626" y="1628416"/>
            <a:ext cx="12631240" cy="50771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99" b="0" i="0" baseline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504" y="7237049"/>
            <a:ext cx="53370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A0FC6-F71F-4650-BE21-9A15F164E7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754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12701026" cy="5082540"/>
          </a:xfrm>
          <a:prstGeom prst="rect">
            <a:avLst/>
          </a:prstGeom>
        </p:spPr>
        <p:txBody>
          <a:bodyPr vert="horz"/>
          <a:lstStyle>
            <a:lvl1pPr marL="381995" indent="-381995">
              <a:buFont typeface="Wingdings" panose="05000000000000000000" pitchFamily="2" charset="2"/>
              <a:buChar char="§"/>
              <a:defRPr b="0" i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6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3294B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504" y="7237049"/>
            <a:ext cx="53370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A0FC6-F71F-4650-BE21-9A15F164E7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807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9124501" y="1608096"/>
            <a:ext cx="4069626" cy="506702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below</a:t>
            </a:r>
          </a:p>
          <a:p>
            <a:pPr lvl="0"/>
            <a:r>
              <a:rPr lang="en-US" dirty="0"/>
              <a:t>to insert media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0626" y="1628416"/>
            <a:ext cx="8182392" cy="50467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99" b="0" i="0" baseline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6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3294B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504" y="7237049"/>
            <a:ext cx="53370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A0FC6-F71F-4650-BE21-9A15F164E7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270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0626" y="1628416"/>
            <a:ext cx="6144645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99" b="0" i="0" baseline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964630" y="1628416"/>
            <a:ext cx="6144645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99" b="0" i="0" baseline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6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3294B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504" y="7237049"/>
            <a:ext cx="53370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A0FC6-F71F-4650-BE21-9A15F164E7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219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10626" y="1608096"/>
            <a:ext cx="12583500" cy="509750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below to insert media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6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504" y="7237049"/>
            <a:ext cx="53370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A0FC6-F71F-4650-BE21-9A15F164E7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532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834640"/>
            <a:ext cx="13817600" cy="2038696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2977958"/>
            <a:ext cx="1263124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chemeClr val="bg1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0626" y="3833136"/>
            <a:ext cx="12631240" cy="7185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99" b="0" i="1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of section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504" y="7237049"/>
            <a:ext cx="53370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A0FC6-F71F-4650-BE21-9A15F164E7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433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504" y="7237049"/>
            <a:ext cx="53370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A0FC6-F71F-4650-BE21-9A15F164E7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069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940" y="2695073"/>
            <a:ext cx="13820539" cy="2352030"/>
            <a:chOff x="-1069" y="2880073"/>
            <a:chExt cx="10056262" cy="1676400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6"/>
            <a:stretch/>
          </p:blipFill>
          <p:spPr>
            <a:xfrm>
              <a:off x="-1069" y="2881477"/>
              <a:ext cx="2514600" cy="167309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3531" y="2880073"/>
              <a:ext cx="2514600" cy="16764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7062" y="2880073"/>
              <a:ext cx="2514600" cy="16764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0593" y="2881978"/>
              <a:ext cx="2514600" cy="167449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111273"/>
            <a:ext cx="13817597" cy="2673879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3099" y="5528603"/>
            <a:ext cx="13804501" cy="2256549"/>
          </a:xfrm>
          <a:prstGeom prst="rect">
            <a:avLst/>
          </a:prstGeom>
          <a:solidFill>
            <a:srgbClr val="E84A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90" y="6173988"/>
            <a:ext cx="4452724" cy="149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5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xStyles>
    <p:titleStyle>
      <a:lvl1pPr algn="ctr" defTabSz="509326" rtl="0" eaLnBrk="1" latinLnBrk="0" hangingPunct="1">
        <a:spcBef>
          <a:spcPct val="0"/>
        </a:spcBef>
        <a:buNone/>
        <a:defRPr sz="4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1995" indent="-381995" algn="l" defTabSz="509326" rtl="0" eaLnBrk="1" latinLnBrk="0" hangingPunct="1">
        <a:spcBef>
          <a:spcPct val="20000"/>
        </a:spcBef>
        <a:buFont typeface="Arial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827657" indent="-318330" algn="l" defTabSz="509326" rtl="0" eaLnBrk="1" latinLnBrk="0" hangingPunct="1">
        <a:spcBef>
          <a:spcPct val="20000"/>
        </a:spcBef>
        <a:buFont typeface="Arial"/>
        <a:buChar char="–"/>
        <a:defRPr sz="3099" kern="1200">
          <a:solidFill>
            <a:schemeClr val="tx1"/>
          </a:solidFill>
          <a:latin typeface="+mn-lt"/>
          <a:ea typeface="+mn-ea"/>
          <a:cs typeface="+mn-cs"/>
        </a:defRPr>
      </a:lvl2pPr>
      <a:lvl3pPr marL="1273318" indent="-254664" algn="l" defTabSz="509326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645" indent="-254664" algn="l" defTabSz="509326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1971" indent="-254664" algn="l" defTabSz="509326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298" indent="-254664" algn="l" defTabSz="50932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0625" indent="-254664" algn="l" defTabSz="50932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9952" indent="-254664" algn="l" defTabSz="50932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9278" indent="-254664" algn="l" defTabSz="50932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326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654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981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308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635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5961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289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4615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7172772"/>
            <a:ext cx="13817600" cy="599627"/>
          </a:xfrm>
          <a:prstGeom prst="rect">
            <a:avLst/>
          </a:prstGeom>
          <a:solidFill>
            <a:srgbClr val="E84A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62"/>
          <a:stretch/>
        </p:blipFill>
        <p:spPr>
          <a:xfrm>
            <a:off x="-2" y="7022370"/>
            <a:ext cx="13817601" cy="253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509" y="7353309"/>
            <a:ext cx="1940310" cy="1969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703" b="63560"/>
          <a:stretch/>
        </p:blipFill>
        <p:spPr>
          <a:xfrm>
            <a:off x="499630" y="7239543"/>
            <a:ext cx="368073" cy="42451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504" y="7237049"/>
            <a:ext cx="53370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A0FC6-F71F-4650-BE21-9A15F164E7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13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</p:sldLayoutIdLst>
  <p:hf hdr="0" ftr="0"/>
  <p:txStyles>
    <p:titleStyle>
      <a:lvl1pPr algn="ctr" defTabSz="509326" rtl="0" eaLnBrk="1" latinLnBrk="0" hangingPunct="1">
        <a:spcBef>
          <a:spcPct val="0"/>
        </a:spcBef>
        <a:buNone/>
        <a:defRPr sz="4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1995" indent="-381995" algn="l" defTabSz="509326" rtl="0" eaLnBrk="1" latinLnBrk="0" hangingPunct="1">
        <a:spcBef>
          <a:spcPct val="20000"/>
        </a:spcBef>
        <a:buFont typeface="Arial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827657" indent="-318330" algn="l" defTabSz="509326" rtl="0" eaLnBrk="1" latinLnBrk="0" hangingPunct="1">
        <a:spcBef>
          <a:spcPct val="20000"/>
        </a:spcBef>
        <a:buFont typeface="Arial"/>
        <a:buChar char="–"/>
        <a:defRPr sz="3099" kern="1200">
          <a:solidFill>
            <a:schemeClr val="tx1"/>
          </a:solidFill>
          <a:latin typeface="+mn-lt"/>
          <a:ea typeface="+mn-ea"/>
          <a:cs typeface="+mn-cs"/>
        </a:defRPr>
      </a:lvl2pPr>
      <a:lvl3pPr marL="1273318" indent="-254664" algn="l" defTabSz="509326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645" indent="-254664" algn="l" defTabSz="509326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1971" indent="-254664" algn="l" defTabSz="509326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298" indent="-254664" algn="l" defTabSz="50932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0625" indent="-254664" algn="l" defTabSz="50932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9952" indent="-254664" algn="l" defTabSz="50932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9278" indent="-254664" algn="l" defTabSz="50932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326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654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981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308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635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5961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289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4615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7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Low Cost Distributed Battery Management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10625" y="1497306"/>
            <a:ext cx="12736405" cy="327310"/>
          </a:xfrm>
        </p:spPr>
        <p:txBody>
          <a:bodyPr/>
          <a:lstStyle/>
          <a:p>
            <a:r>
              <a:rPr lang="en-US" sz="3200" dirty="0">
                <a:solidFill>
                  <a:srgbClr val="13294B"/>
                </a:solidFill>
              </a:rPr>
              <a:t>Logan Rosenmayer and Daksh Saraf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10626" y="2028928"/>
            <a:ext cx="12736405" cy="301701"/>
          </a:xfrm>
        </p:spPr>
        <p:txBody>
          <a:bodyPr/>
          <a:lstStyle/>
          <a:p>
            <a:r>
              <a:rPr lang="en-US" sz="2800" dirty="0">
                <a:solidFill>
                  <a:srgbClr val="13294B"/>
                </a:solidFill>
              </a:rPr>
              <a:t>Team 1</a:t>
            </a:r>
          </a:p>
        </p:txBody>
      </p:sp>
      <p:pic>
        <p:nvPicPr>
          <p:cNvPr id="1026" name="Picture 2" descr="https://lh3.googleusercontent.com/dxb2VHlr7pCHtfSm5cbO7xFpvB7CA_VYTesy3lCAT56iXb6rmdkd2jA2zkbF73cgir2DpN5gZ4Y0ktO7VYlb-4tBHMbKKEdSDsLAY9d3uoBdKA6RxfIuXDfI4j0jj0GFNcisEv7S-iQunI52-2cIFON54aji9IbsMNneWuy5AsLSZzU9mpryIca-zq5B8y74mjPfDOsAMc0mkouKdfAAqGSUBIjfpOz7GczXUyvKoxQnb6QCaOdnhPgk4VjkkgaKoNkWAi65e6Kdg5yKCcPd_sv3v8dbTFps-vkQUiUV8hSRgC-lhkYQBb5wcWA2yKMh04OBGNsn0Du5JWfFIecU0EmIcB9eWjLrE_9lxOYfQaOtsklMhKTJlM8fXUF3iVrCoBtcHtqUwI2Z_tHw2qL0vzFWH5c5JaeCWqUH5r9AArCkq00PxFwwVIIZkvgZWFz4X776KdBKs5amgBlYPR8DthlrWyFcYtM6gokf9boC2eWEgeWLdHuIL3OOst1AqtB5lTLj76lZkhe9qN0dq5oYJ_H3n-VoHhXaXC55fWyEmbQ4HCdBUfFb3--i7AZL_VUNldzMws7l4bJl7A9VchBHENjVd1iQ9UtsjrHD6WkeS9JMWhGvOXKgBoU9613mVtIi3nNb6VBB_YhpPMa7gOH62xMOJQ=w1919-h1440-no">
            <a:extLst>
              <a:ext uri="{FF2B5EF4-FFF2-40B4-BE49-F238E27FC236}">
                <a16:creationId xmlns:a16="http://schemas.microsoft.com/office/drawing/2014/main" id="{2B7E90B4-14CB-496F-AA7B-BB5FA5C1A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869" y="2698596"/>
            <a:ext cx="3130271" cy="234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7ARflkaBcy7r8XxcxDdg8f4qG8pLgksjTaR-YTVy7I5Jn9yEsDjUEr1rbLX_7SfSD_ne55mTwQ2qUiOT4L5orgaeGYdGvhD6O02FnENFsFvNRI1xEXpQtaYNJKEYlfj7SVCHNp_t5rLFOidu9SP37Wry4-HNHuxBkPMDoSsUSK8eAOwwVOZzrveRzkUFDciltdjCJi5jN-yRixvQ8zC5hZIVifAKh0Q7CED8XWjb8MZe7cjCalEKaOdkIU8PbXkXCdrBA8anJ8h8xyViKxaTAKN0iAinasHQZGnUTVI_NFTLld2MMeuoCvzyBYrTV6ElRpCCnX9DGPQPQk9HCcMBMuzo2o3RDxjcqfwsJMzzK-0SSi9eAbAEgMioIoPc2gXQCXNpJ2nGj1f05LLlVYkS6N9fy_p4bbSLsO_Tz6prXqQIXqDr6yYwboKPUxxHo4whiQ8NtdZPPxDmStkLzZBCqLEx8JA83u3qYuqoETW9OkF6sJOz1tFx1Ry8ZTShhK957K09e13PuwucNsm7PbYlVo42S3dysXINrJMS81a_vQamwmYkilN4EWaHG-FVNeF1rc1ydT6UJeYziKowuFzJaZyEUCMkUCCcnqHbVcS82vK-DbIMBrgO7fFMbEr0bZcmDNHedg7PwmnFkrm1CTuHxoDP5g=w1485-h1980-no">
            <a:extLst>
              <a:ext uri="{FF2B5EF4-FFF2-40B4-BE49-F238E27FC236}">
                <a16:creationId xmlns:a16="http://schemas.microsoft.com/office/drawing/2014/main" id="{2637D731-AC3F-45C8-930B-7266182E7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361" y="2698596"/>
            <a:ext cx="1760508" cy="234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07397A-5EA1-47D9-A9E8-5F0847CA9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504" y="2694135"/>
            <a:ext cx="3549857" cy="2351805"/>
          </a:xfrm>
          <a:prstGeom prst="rect">
            <a:avLst/>
          </a:prstGeom>
        </p:spPr>
      </p:pic>
      <p:pic>
        <p:nvPicPr>
          <p:cNvPr id="1030" name="Picture 6" descr="https://lh3.googleusercontent.com/BIOxcU__VW6ZqUHLHi-qRnbozOBFO3xeGUAb58dOEUZn0Fz7DhuoqjUxo--M6ovA5VaroFK2qMk-NM067LA_bopB7gqZBqo2UH4YPWo7t-X2nMI1oH7bNRiGwwXs-U-lgXqzOHQrTTtxGHQ9Z0ElE7bliHepYIc3gHhk7nHIQCSTWqpXzxT0o3Qi9VLelHhZoV-ZRDRgKC2q6BCj0K8sqTmrj-hplEqGwLphvVYguZktymV6GS_rG0Zh-4DXqqHWR0ZtvEvHTI7YBcGLtLTWtPH1Pordx0rtx4mq-5xWmkKgHmtgB6T7pjEMlhPX5C_gY9oiCN28ZJ9vtAq-kSezWlMUg54yrsVk_ce3AQMRY5pzQJZwAPz16n8LbweEf8u12fy85Lzipq4lx0X5GyPv0OJVBcRtEuJcA-tHzhOvm2ljxEuGa2StzyRKIo11ygafm3e_qkdQQo2dN9g5SLWlTu6dl9wAKmsHDilqPxRFu_DEOA4YTdPTVzQeVrKdYvCP140_w2yqnXphOr0YMJL3fMaSVjkAwShsc049W5V2vH2ailUArvvM9nnT_arbNv4cOTp8t-7TSFzg2NJijjc6gXCvmXfInsrHu6AU5uoSake8Ifxk6DOyOBtBVGZOo9bMbCGmECVzXoJQEsZm6jg0wr7tDw=w1919-h1440-no">
            <a:extLst>
              <a:ext uri="{FF2B5EF4-FFF2-40B4-BE49-F238E27FC236}">
                <a16:creationId xmlns:a16="http://schemas.microsoft.com/office/drawing/2014/main" id="{B854D8E9-64D0-4CAF-8831-990F26B54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284" y="2694134"/>
            <a:ext cx="3136220" cy="235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3.googleusercontent.com/hsxFPycDFBaWDrHk7SOyZSplL6iKgMduF2KzzylrxKbc3aeWojiM-SP66pM_qWE715QguWqJCQQSdOjF4J0X_OHlzggkxdLLZ52mQTujgKbdFWH5tCRHmbt3yuBbAbCBTeTFHxMHZHbjbivswBYWFOnUdAU4r_y8B2XeTUt_ccNOQgwtn6XRikToMTW-YGFx61leEvQiontJx8tivdjHHJnEVNUj-4xiXamBDHN-I51dpJshL0u1V2TIPQ84gNEFbRKmG_CbM6Y2VgYqip6f4Bcv8M2rKUGVX9SaJWVcN4ag75962iSLi_i4JjOAPC6qz2KiLi3n3qyMmftxowklXPpLncsbMSDAmyxvQSv2jnXhVnN15BBwOtrklDlvHsGPjt_q2AqFmy64XOieAhYzxnMTEu-6jGCVg68a6iErfeuHAL_UzanVimMU-H3O_KlmgeXrbznnGgYsa02dvChnuCO-TDEb0zGm8AZmEZCRVplqt4rQ1ZjMPTcmCdMke40O0Wbrit_PYakLiefNYRKyrN-TY-kbzDvY0ReEvhGbBOJ1RRsceupTBxoWWnu17C57qvmnpBre_CePZ3iOzlr0TPy4MxZsfcykrg74pDZ9ZS3HSSFlmGyVIcpb2mHFP0qXif1UB3uYQtQCvKUs8W1bGQBjog=w1485-h1980-no">
            <a:extLst>
              <a:ext uri="{FF2B5EF4-FFF2-40B4-BE49-F238E27FC236}">
                <a16:creationId xmlns:a16="http://schemas.microsoft.com/office/drawing/2014/main" id="{B649C885-1069-4E27-9A0F-C595033E3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238" y="2295837"/>
            <a:ext cx="2363011" cy="31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494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13697-7C8F-4683-884B-DD0C7C8B54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Master Software Flowchart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9B3CA6-2C64-4EDC-A7CA-B544F069B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28" name="Picture 4" descr="https://scontent.xx.fbcdn.net/v/t1.15752-0/p280x280/48225525_430194824185157_685005214507335680_n.png?_nc_cat=102&amp;_nc_ad=z-m&amp;_nc_cid=0&amp;_nc_ht=scontent.xx&amp;oh=a6e1dad35a965bcb6e8b12b8832f6987&amp;oe=5C917771">
            <a:extLst>
              <a:ext uri="{FF2B5EF4-FFF2-40B4-BE49-F238E27FC236}">
                <a16:creationId xmlns:a16="http://schemas.microsoft.com/office/drawing/2014/main" id="{8857E2C1-0303-4CDA-B417-C687D087F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4" y="1632562"/>
            <a:ext cx="12933890" cy="496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529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BDDE3B-1CB3-43C5-A73B-0AD18B606A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Easy to interface UI</a:t>
            </a:r>
          </a:p>
          <a:p>
            <a:r>
              <a:rPr lang="en-US" dirty="0"/>
              <a:t>Relay control</a:t>
            </a:r>
          </a:p>
          <a:p>
            <a:r>
              <a:rPr lang="en-US" dirty="0"/>
              <a:t>Send balance commands</a:t>
            </a:r>
          </a:p>
          <a:p>
            <a:r>
              <a:rPr lang="en-US" dirty="0"/>
              <a:t>Track Battery SOC</a:t>
            </a:r>
          </a:p>
          <a:p>
            <a:r>
              <a:rPr lang="en-US" dirty="0"/>
              <a:t>Bidirectional Communication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13CBC-3863-409D-B581-C2DB9A306E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Master Module Requirements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9D2D5-CDB8-40FD-A00A-077356E55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776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63888A-950E-4EEB-AD86-79DCE52D84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Display data</a:t>
            </a:r>
          </a:p>
          <a:p>
            <a:r>
              <a:rPr lang="en-US" dirty="0"/>
              <a:t>Control relays with UI</a:t>
            </a:r>
          </a:p>
          <a:p>
            <a:r>
              <a:rPr lang="en-US" dirty="0"/>
              <a:t>Balance battery pack</a:t>
            </a:r>
          </a:p>
          <a:p>
            <a:r>
              <a:rPr lang="en-US" dirty="0"/>
              <a:t>Charged battery with current source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0B344D-D284-4215-BD80-6DBBF7D517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Master Verification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72A51-9842-4943-A7B6-F3DD774BE3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DCE527-1F04-4BD7-BB5C-810BFCFCF39F}"/>
              </a:ext>
            </a:extLst>
          </p:cNvPr>
          <p:cNvSpPr txBox="1"/>
          <p:nvPr/>
        </p:nvSpPr>
        <p:spPr>
          <a:xfrm>
            <a:off x="9236809" y="6207760"/>
            <a:ext cx="3966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Master UI</a:t>
            </a:r>
          </a:p>
        </p:txBody>
      </p:sp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D22CAC6C-8356-4935-B2DE-B2A402B3D9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28"/>
          <a:stretch/>
        </p:blipFill>
        <p:spPr>
          <a:xfrm>
            <a:off x="9274442" y="810887"/>
            <a:ext cx="4226992" cy="529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62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13CBC-3863-409D-B581-C2DB9A306E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Slave Module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9D2D5-CDB8-40FD-A00A-077356E55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0BE9CB-6303-4065-AA2B-0BCD89E07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246" y="787159"/>
            <a:ext cx="6441143" cy="61980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4363EC-C0E7-4FBA-9525-18BE839B78B8}"/>
              </a:ext>
            </a:extLst>
          </p:cNvPr>
          <p:cNvSpPr txBox="1"/>
          <p:nvPr/>
        </p:nvSpPr>
        <p:spPr>
          <a:xfrm>
            <a:off x="6926246" y="6012384"/>
            <a:ext cx="644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Slave Block Diagram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5B5931E-BEE5-4E49-8105-D7D69AF3CB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6399774" cy="5082540"/>
          </a:xfrm>
        </p:spPr>
        <p:txBody>
          <a:bodyPr/>
          <a:lstStyle/>
          <a:p>
            <a:r>
              <a:rPr lang="en-US" dirty="0"/>
              <a:t>High precision voltage reference</a:t>
            </a:r>
          </a:p>
          <a:p>
            <a:r>
              <a:rPr lang="en-US" dirty="0"/>
              <a:t>Thermistor for temperature</a:t>
            </a:r>
          </a:p>
          <a:p>
            <a:r>
              <a:rPr lang="en-US" dirty="0"/>
              <a:t>Fusing for short protection</a:t>
            </a:r>
          </a:p>
          <a:p>
            <a:r>
              <a:rPr lang="en-US" dirty="0"/>
              <a:t>Isolation for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790821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347177-1928-4198-B8A6-4918F13D6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49" y="1358705"/>
            <a:ext cx="6399451" cy="564439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DD24E-708E-41B4-B0B8-BFFA486BEE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Slave Schematic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F819C3-3B61-420C-8C22-CF92DC4AF1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6C5564-3A41-454D-8D85-F310DC5EE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165" y="1911096"/>
            <a:ext cx="5381086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35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DD24E-708E-41B4-B0B8-BFFA486BEE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626" y="499541"/>
            <a:ext cx="12631240" cy="726801"/>
          </a:xfrm>
        </p:spPr>
        <p:txBody>
          <a:bodyPr/>
          <a:lstStyle/>
          <a:p>
            <a:r>
              <a:rPr lang="en-US" dirty="0"/>
              <a:t>Slave Software Flowchart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F819C3-3B61-420C-8C22-CF92DC4AF1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050" name="Picture 2" descr="https://scontent-ort2-2.xx.fbcdn.net/v/t1.15752-0/p280x280/48283488_739883056377675_4490188368650436608_n.png?_nc_cat=101&amp;_nc_ht=scontent-ort2-2.xx&amp;oh=9024215eee9c72580fabfffb537b5d52&amp;oe=5CA1B31A">
            <a:extLst>
              <a:ext uri="{FF2B5EF4-FFF2-40B4-BE49-F238E27FC236}">
                <a16:creationId xmlns:a16="http://schemas.microsoft.com/office/drawing/2014/main" id="{A54CC52D-38A4-48F8-8531-EF3B3661A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4" y="1362077"/>
            <a:ext cx="10767392" cy="545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971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BDDE3B-1CB3-43C5-A73B-0AD18B606A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Gather data</a:t>
            </a:r>
          </a:p>
          <a:p>
            <a:pPr lvl="1"/>
            <a:r>
              <a:rPr lang="en-US" dirty="0"/>
              <a:t>Measure pack temperature</a:t>
            </a:r>
          </a:p>
          <a:p>
            <a:pPr lvl="1"/>
            <a:r>
              <a:rPr lang="en-US" dirty="0"/>
              <a:t>Measure pack voltage</a:t>
            </a:r>
          </a:p>
          <a:p>
            <a:r>
              <a:rPr lang="en-US" dirty="0"/>
              <a:t>Safety</a:t>
            </a:r>
          </a:p>
          <a:p>
            <a:pPr lvl="1"/>
            <a:r>
              <a:rPr lang="en-US" dirty="0"/>
              <a:t>Protect from over current at cell level</a:t>
            </a:r>
          </a:p>
          <a:p>
            <a:r>
              <a:rPr lang="en-US" dirty="0"/>
              <a:t>Send data</a:t>
            </a:r>
          </a:p>
          <a:p>
            <a:pPr lvl="1"/>
            <a:r>
              <a:rPr lang="en-US" dirty="0"/>
              <a:t>Relay messages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13CBC-3863-409D-B581-C2DB9A306E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Slave Module Requirements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9D2D5-CDB8-40FD-A00A-077356E55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F0253A8E-CABA-45B9-BAA2-D40A0AB7269A}"/>
              </a:ext>
            </a:extLst>
          </p:cNvPr>
          <p:cNvSpPr txBox="1">
            <a:spLocks/>
          </p:cNvSpPr>
          <p:nvPr/>
        </p:nvSpPr>
        <p:spPr>
          <a:xfrm>
            <a:off x="610626" y="1633220"/>
            <a:ext cx="5065555" cy="5082540"/>
          </a:xfrm>
          <a:prstGeom prst="rect">
            <a:avLst/>
          </a:prstGeom>
        </p:spPr>
        <p:txBody>
          <a:bodyPr vert="horz"/>
          <a:lstStyle>
            <a:lvl1pPr marL="381995" indent="-381995" algn="l" defTabSz="509326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599" b="0" i="0" kern="120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27657" indent="-318330" algn="l" defTabSz="509326" rtl="0" eaLnBrk="1" latinLnBrk="0" hangingPunct="1">
              <a:spcBef>
                <a:spcPct val="20000"/>
              </a:spcBef>
              <a:buFont typeface="Arial"/>
              <a:buChar char="–"/>
              <a:defRPr sz="3099" b="0" i="0" kern="120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273318" indent="-254664" algn="l" defTabSz="509326" rtl="0" eaLnBrk="1" latinLnBrk="0" hangingPunct="1">
              <a:spcBef>
                <a:spcPct val="20000"/>
              </a:spcBef>
              <a:buFont typeface="Arial"/>
              <a:buChar char="•"/>
              <a:defRPr sz="2700" b="0" i="0" kern="120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782645" indent="-254664" algn="l" defTabSz="509326" rtl="0" eaLnBrk="1" latinLnBrk="0" hangingPunct="1">
              <a:spcBef>
                <a:spcPct val="20000"/>
              </a:spcBef>
              <a:buFont typeface="Arial"/>
              <a:buChar char="–"/>
              <a:defRPr sz="2200" b="0" i="0" kern="120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291971" indent="-254664" algn="l" defTabSz="509326" rtl="0" eaLnBrk="1" latinLnBrk="0" hangingPunct="1">
              <a:spcBef>
                <a:spcPct val="20000"/>
              </a:spcBef>
              <a:buFont typeface="Arial"/>
              <a:buChar char="»"/>
              <a:defRPr sz="2200" b="0" i="0" kern="120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801298" indent="-254664" algn="l" defTabSz="509326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625" indent="-254664" algn="l" defTabSz="509326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952" indent="-254664" algn="l" defTabSz="509326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9278" indent="-254664" algn="l" defTabSz="509326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203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63888A-950E-4EEB-AD86-79DCE52D84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Battery readings within 5mV</a:t>
            </a:r>
          </a:p>
          <a:p>
            <a:r>
              <a:rPr lang="en-US" dirty="0"/>
              <a:t>Temperature reading</a:t>
            </a:r>
          </a:p>
          <a:p>
            <a:pPr lvl="1"/>
            <a:r>
              <a:rPr lang="en-US" dirty="0"/>
              <a:t>Measured: 71.6F</a:t>
            </a:r>
          </a:p>
          <a:p>
            <a:pPr lvl="1"/>
            <a:r>
              <a:rPr lang="en-US" dirty="0"/>
              <a:t>Actual: 72F</a:t>
            </a:r>
          </a:p>
          <a:p>
            <a:r>
              <a:rPr lang="en-US" dirty="0"/>
              <a:t>Over current protection</a:t>
            </a:r>
          </a:p>
          <a:p>
            <a:pPr lvl="1"/>
            <a:r>
              <a:rPr lang="en-US" dirty="0"/>
              <a:t>Short prevent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0B344D-D284-4215-BD80-6DBBF7D517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Slave Verification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72A51-9842-4943-A7B6-F3DD774BE3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FF60ACC-DFF9-46D0-9F1F-572B8B377B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12481"/>
              </p:ext>
            </p:extLst>
          </p:nvPr>
        </p:nvGraphicFramePr>
        <p:xfrm>
          <a:off x="9236809" y="811313"/>
          <a:ext cx="3966235" cy="5455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81318">
                  <a:extLst>
                    <a:ext uri="{9D8B030D-6E8A-4147-A177-3AD203B41FA5}">
                      <a16:colId xmlns:a16="http://schemas.microsoft.com/office/drawing/2014/main" val="3477438626"/>
                    </a:ext>
                  </a:extLst>
                </a:gridCol>
                <a:gridCol w="1984917">
                  <a:extLst>
                    <a:ext uri="{9D8B030D-6E8A-4147-A177-3AD203B41FA5}">
                      <a16:colId xmlns:a16="http://schemas.microsoft.com/office/drawing/2014/main" val="33072660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Voltage Reading [V]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Actual Voltage [V]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6114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1648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448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031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064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490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131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035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265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906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2800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064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31155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1DCE527-1F04-4BD7-BB5C-810BFCFCF39F}"/>
              </a:ext>
            </a:extLst>
          </p:cNvPr>
          <p:cNvSpPr txBox="1"/>
          <p:nvPr/>
        </p:nvSpPr>
        <p:spPr>
          <a:xfrm>
            <a:off x="9236809" y="6207760"/>
            <a:ext cx="3966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Battery Voltage Readings</a:t>
            </a:r>
          </a:p>
        </p:txBody>
      </p:sp>
    </p:spTree>
    <p:extLst>
      <p:ext uri="{BB962C8B-B14F-4D97-AF65-F5344CB8AC3E}">
        <p14:creationId xmlns:p14="http://schemas.microsoft.com/office/powerpoint/2010/main" val="1143893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F6AD6E-C9BD-4AB7-953B-5EAB4AD833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Removes DC offset</a:t>
            </a:r>
          </a:p>
          <a:p>
            <a:r>
              <a:rPr lang="en-US" dirty="0"/>
              <a:t>Acts as level shifter</a:t>
            </a:r>
          </a:p>
          <a:p>
            <a:r>
              <a:rPr lang="en-US" dirty="0"/>
              <a:t>Low quiescent power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23BF2-1BCE-4245-B638-4735D0774F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Isolation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025D1E-710F-4B98-88BD-6056D25963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AD38D1-A128-4322-A215-1E15F9006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833" y="1324475"/>
            <a:ext cx="6550142" cy="48286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192E4C-5E49-47D2-8FF0-06EC669A2F7F}"/>
              </a:ext>
            </a:extLst>
          </p:cNvPr>
          <p:cNvSpPr txBox="1"/>
          <p:nvPr/>
        </p:nvSpPr>
        <p:spPr>
          <a:xfrm>
            <a:off x="8590900" y="6204539"/>
            <a:ext cx="4650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Isolation Circuit</a:t>
            </a:r>
          </a:p>
        </p:txBody>
      </p:sp>
    </p:spTree>
    <p:extLst>
      <p:ext uri="{BB962C8B-B14F-4D97-AF65-F5344CB8AC3E}">
        <p14:creationId xmlns:p14="http://schemas.microsoft.com/office/powerpoint/2010/main" val="3282468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FC60C-00DA-41C2-9281-968153C1A0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SPI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27B66-2A2D-414E-8389-2EB0029DA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026" name="Picture 2" descr="Image result for SPI">
            <a:extLst>
              <a:ext uri="{FF2B5EF4-FFF2-40B4-BE49-F238E27FC236}">
                <a16:creationId xmlns:a16="http://schemas.microsoft.com/office/drawing/2014/main" id="{034887AA-D64C-4C42-A307-97A0E4335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36"/>
          <a:stretch/>
        </p:blipFill>
        <p:spPr bwMode="auto">
          <a:xfrm>
            <a:off x="7505760" y="1522831"/>
            <a:ext cx="5956420" cy="437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B0F5ABA0-4A04-4794-AA4A-BDFC677D9A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12701026" cy="5082540"/>
          </a:xfrm>
        </p:spPr>
        <p:txBody>
          <a:bodyPr/>
          <a:lstStyle/>
          <a:p>
            <a:r>
              <a:rPr lang="en-US" dirty="0"/>
              <a:t>3 wire communication interface</a:t>
            </a:r>
          </a:p>
          <a:p>
            <a:r>
              <a:rPr lang="en-US" dirty="0"/>
              <a:t>Master controlled CLK (SCK)</a:t>
            </a:r>
          </a:p>
          <a:p>
            <a:r>
              <a:rPr lang="en-US" dirty="0"/>
              <a:t>Uni-directional data wires</a:t>
            </a:r>
          </a:p>
          <a:p>
            <a:pPr lvl="1"/>
            <a:r>
              <a:rPr lang="en-US" dirty="0"/>
              <a:t>Master Out Slave In (MOSI)</a:t>
            </a:r>
          </a:p>
          <a:p>
            <a:pPr lvl="1"/>
            <a:r>
              <a:rPr lang="en-US" dirty="0"/>
              <a:t>Master In Slave Out (MISO)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BBB44D-13E8-445E-90B3-F94964729609}"/>
              </a:ext>
            </a:extLst>
          </p:cNvPr>
          <p:cNvSpPr txBox="1"/>
          <p:nvPr/>
        </p:nvSpPr>
        <p:spPr>
          <a:xfrm>
            <a:off x="7505760" y="5964787"/>
            <a:ext cx="6014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Basic SPI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050823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10625" y="1633220"/>
            <a:ext cx="12631239" cy="5082540"/>
          </a:xfrm>
        </p:spPr>
        <p:txBody>
          <a:bodyPr/>
          <a:lstStyle/>
          <a:p>
            <a:r>
              <a:rPr lang="en-US" dirty="0"/>
              <a:t>Keep lithium ion cells in safe operating range</a:t>
            </a:r>
          </a:p>
          <a:p>
            <a:r>
              <a:rPr lang="en-US" dirty="0"/>
              <a:t>System must give user feedback on state of batteries</a:t>
            </a:r>
          </a:p>
          <a:p>
            <a:pPr lvl="1"/>
            <a:r>
              <a:rPr lang="en-US" dirty="0"/>
              <a:t>Temperature</a:t>
            </a:r>
          </a:p>
          <a:p>
            <a:pPr lvl="1"/>
            <a:r>
              <a:rPr lang="en-US" dirty="0"/>
              <a:t>Voltage</a:t>
            </a:r>
          </a:p>
          <a:p>
            <a:pPr lvl="1"/>
            <a:r>
              <a:rPr lang="en-US" dirty="0"/>
              <a:t>State of charge (SOC)</a:t>
            </a:r>
          </a:p>
          <a:p>
            <a:pPr lvl="1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0626" y="635276"/>
            <a:ext cx="12631240" cy="726801"/>
          </a:xfrm>
        </p:spPr>
        <p:txBody>
          <a:bodyPr/>
          <a:lstStyle/>
          <a:p>
            <a:r>
              <a:rPr lang="en-US" dirty="0"/>
              <a:t>Project Overview</a:t>
            </a:r>
          </a:p>
        </p:txBody>
      </p:sp>
      <p:pic>
        <p:nvPicPr>
          <p:cNvPr id="1026" name="Picture 2" descr="https://lh3.googleusercontent.com/N2sAiQE6X4zWbmGR9M1-CE9157thkl5BNmVxkcehzb_6yaAGtdBhxO0Vl_PP9XfGhs4woql005Z71RF0r80FqAQ3_lrHixewzVw-nPCFdVfEF3f6UaAa1LQ-CTflK91McxxN_gppv9Ff5iV-qj_iu9l9YnsSs3UFy4pVgopkktxl4b3cdtxy-Hua-nvQfVUd7nvcW-I5sNw_VmInPeKKo3mKAtdhVQ6UhEe_SrZFR5DyuoMBh0J2W5pjM3CjcewO8rKN_MmPuntTxLZKiIbM2ei8xrpcjMYXikQ-V6uxMyrM1O990BV6Z0DRLHAis0j0slAFrKFMLzn05kL88HDhtTJN5oRyIn37Fl991-Bvasx_FCLUGV973HBqFinArDdBgmGyFYwMl5LcyFtsyxbFFoWMHKV70lSBfLoUrzSTjzHK1DhQIsN8DvkA56Zq8Xe5sRcr4uznAm5_f8jrVlvIbsoWawvbs2twZkaWSYKkeTv46o9iQTuO_BvkLeyw80OC5JDr_k-4PFXFJJtPYL0UlFIgCiWYLW4eOhda4Chy8nAR-01f2ORnJHcjEUbqX8bToP6bXF6aXL82NZlL-_LZ2HV7_1d04sWK3dM0UJFgi02aSNlZHa_1KDdtbywFRaoxwUlzrFi5gVqpXqODwofkY321fg=w1919-h1440-no">
            <a:extLst>
              <a:ext uri="{FF2B5EF4-FFF2-40B4-BE49-F238E27FC236}">
                <a16:creationId xmlns:a16="http://schemas.microsoft.com/office/drawing/2014/main" id="{B5E9B30C-5CDF-456B-9472-AABC62C5B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6" t="15562" r="24208" b="26437"/>
          <a:stretch/>
        </p:blipFill>
        <p:spPr bwMode="auto">
          <a:xfrm>
            <a:off x="9640214" y="3199967"/>
            <a:ext cx="3160266" cy="301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025725-926C-4868-B241-DF0FC2AE2CA5}"/>
              </a:ext>
            </a:extLst>
          </p:cNvPr>
          <p:cNvSpPr txBox="1"/>
          <p:nvPr/>
        </p:nvSpPr>
        <p:spPr>
          <a:xfrm>
            <a:off x="9538486" y="6174217"/>
            <a:ext cx="3363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Previous Car Team BMS</a:t>
            </a:r>
          </a:p>
        </p:txBody>
      </p:sp>
    </p:spTree>
    <p:extLst>
      <p:ext uri="{BB962C8B-B14F-4D97-AF65-F5344CB8AC3E}">
        <p14:creationId xmlns:p14="http://schemas.microsoft.com/office/powerpoint/2010/main" val="2901615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BDDE3B-1CB3-43C5-A73B-0AD18B606A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6445782" cy="5082540"/>
          </a:xfrm>
        </p:spPr>
        <p:txBody>
          <a:bodyPr/>
          <a:lstStyle/>
          <a:p>
            <a:r>
              <a:rPr lang="en-US" dirty="0"/>
              <a:t>Shunt Resistor Rated for current measurement</a:t>
            </a:r>
          </a:p>
          <a:p>
            <a:r>
              <a:rPr lang="en-US" dirty="0"/>
              <a:t>Relays for charge and discharge control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13CBC-3863-409D-B581-C2DB9A306E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Power Module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9D2D5-CDB8-40FD-A00A-077356E55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4FC45-F9D7-4F3D-AC47-7C1C006227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56" r="6373"/>
          <a:stretch/>
        </p:blipFill>
        <p:spPr>
          <a:xfrm>
            <a:off x="5919044" y="1235204"/>
            <a:ext cx="7655384" cy="42603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1A557E-BEFD-4124-9C24-C13A22009FA6}"/>
              </a:ext>
            </a:extLst>
          </p:cNvPr>
          <p:cNvSpPr txBox="1"/>
          <p:nvPr/>
        </p:nvSpPr>
        <p:spPr>
          <a:xfrm>
            <a:off x="7689888" y="5749220"/>
            <a:ext cx="5862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Power Module Block Diagram</a:t>
            </a:r>
          </a:p>
        </p:txBody>
      </p:sp>
    </p:spTree>
    <p:extLst>
      <p:ext uri="{BB962C8B-B14F-4D97-AF65-F5344CB8AC3E}">
        <p14:creationId xmlns:p14="http://schemas.microsoft.com/office/powerpoint/2010/main" val="526784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A834D2-74DA-439F-B813-40B6861E3E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6414642" cy="508254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Balance cells to within 50mV of target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Total system bidirectional communication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BMS can prevent cells spec violations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ECF5D-55F1-4D14-999B-9779257186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6B6306-410A-40AF-A5BF-60F451664F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24B291-D2EF-4653-AAF3-E9FB2BEF8C40}"/>
              </a:ext>
            </a:extLst>
          </p:cNvPr>
          <p:cNvSpPr txBox="1"/>
          <p:nvPr/>
        </p:nvSpPr>
        <p:spPr>
          <a:xfrm>
            <a:off x="7243819" y="6212843"/>
            <a:ext cx="6209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Battery Balancing </a:t>
            </a:r>
            <a:r>
              <a:rPr lang="en-US" sz="2400"/>
              <a:t>Time Lapse</a:t>
            </a:r>
          </a:p>
          <a:p>
            <a:pPr algn="ctr"/>
            <a:endParaRPr lang="en-US" sz="2400" dirty="0"/>
          </a:p>
        </p:txBody>
      </p:sp>
      <p:pic>
        <p:nvPicPr>
          <p:cNvPr id="7" name="final_5c0ffd9a9f8c1700127aca3f">
            <a:hlinkClick r:id="" action="ppaction://media"/>
            <a:extLst>
              <a:ext uri="{FF2B5EF4-FFF2-40B4-BE49-F238E27FC236}">
                <a16:creationId xmlns:a16="http://schemas.microsoft.com/office/drawing/2014/main" id="{C384AB6E-B4BB-4E53-B916-3FDF1DEEC98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4" end="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7666311" y="508550"/>
            <a:ext cx="5540663" cy="554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8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BDDE3B-1CB3-43C5-A73B-0AD18B606A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12679804" cy="5082540"/>
          </a:xfrm>
        </p:spPr>
        <p:txBody>
          <a:bodyPr/>
          <a:lstStyle/>
          <a:p>
            <a:r>
              <a:rPr lang="en-US" dirty="0"/>
              <a:t>Hardware error on SPI port</a:t>
            </a:r>
          </a:p>
          <a:p>
            <a:r>
              <a:rPr lang="en-US" dirty="0"/>
              <a:t>Opto-isolators to slow</a:t>
            </a:r>
          </a:p>
          <a:p>
            <a:r>
              <a:rPr lang="en-US" dirty="0"/>
              <a:t>Started with uncommon MCU</a:t>
            </a:r>
          </a:p>
          <a:p>
            <a:r>
              <a:rPr lang="en-US" dirty="0"/>
              <a:t>Weak internal pull-ups</a:t>
            </a:r>
          </a:p>
          <a:p>
            <a:r>
              <a:rPr lang="en-US" dirty="0"/>
              <a:t>Broken LCD controller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13CBC-3863-409D-B581-C2DB9A306E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9D2D5-CDB8-40FD-A00A-077356E55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634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BDDE3B-1CB3-43C5-A73B-0AD18B606A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12679804" cy="5082540"/>
          </a:xfrm>
        </p:spPr>
        <p:txBody>
          <a:bodyPr/>
          <a:lstStyle/>
          <a:p>
            <a:r>
              <a:rPr lang="en-US" dirty="0"/>
              <a:t>Software SPI using interrupts</a:t>
            </a:r>
          </a:p>
          <a:p>
            <a:r>
              <a:rPr lang="en-US" dirty="0"/>
              <a:t>Home-brewed isolation</a:t>
            </a:r>
          </a:p>
          <a:p>
            <a:r>
              <a:rPr lang="en-US" dirty="0"/>
              <a:t>Precise voltage readings</a:t>
            </a:r>
          </a:p>
          <a:p>
            <a:r>
              <a:rPr lang="en-US" dirty="0"/>
              <a:t>Clean stackable design</a:t>
            </a:r>
          </a:p>
          <a:p>
            <a:r>
              <a:rPr lang="en-US" dirty="0"/>
              <a:t>Easy to use UI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13CBC-3863-409D-B581-C2DB9A306E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Successes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9D2D5-CDB8-40FD-A00A-077356E55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022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36EEAB-6FA3-4532-9A6A-0E4AAEE8B8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Project acts as a POC for future BMS designs</a:t>
            </a:r>
          </a:p>
          <a:p>
            <a:pPr lvl="1"/>
            <a:r>
              <a:rPr lang="en-US" dirty="0"/>
              <a:t>Validates daisy chain configuration</a:t>
            </a:r>
          </a:p>
          <a:p>
            <a:pPr lvl="1"/>
            <a:r>
              <a:rPr lang="en-US" dirty="0"/>
              <a:t>Proves MCUs ability to gather accurate data</a:t>
            </a:r>
          </a:p>
          <a:p>
            <a:pPr lvl="1"/>
            <a:r>
              <a:rPr lang="en-US" dirty="0"/>
              <a:t>Uses only low-cost parts</a:t>
            </a:r>
          </a:p>
          <a:p>
            <a:r>
              <a:rPr lang="en-US" dirty="0"/>
              <a:t>Future work:</a:t>
            </a:r>
          </a:p>
          <a:p>
            <a:pPr lvl="1"/>
            <a:r>
              <a:rPr lang="en-US" dirty="0"/>
              <a:t>Polish UI</a:t>
            </a:r>
          </a:p>
          <a:p>
            <a:pPr lvl="1"/>
            <a:r>
              <a:rPr lang="en-US" dirty="0"/>
              <a:t>Hardware SPI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2A5AF-429B-410F-A6D6-5C93516B8D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Outcome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284DF-74C3-4126-8EA0-5D732FBE5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083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4F2526-1CA0-4E94-AB67-3E1A64EB22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3937C-98E3-4228-AA5B-2842053AA5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Low Cost Distributed Battery Management System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A1D0C-0E2A-4908-A699-C34B4C0324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7B2BD32C-716B-4D4B-8C06-7812E822F9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t="12643" r="18908" b="13493"/>
          <a:stretch/>
        </p:blipFill>
        <p:spPr>
          <a:xfrm>
            <a:off x="4321975" y="2257424"/>
            <a:ext cx="4729163" cy="47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87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3FEDC1-D450-450A-940B-1CA4C52E7C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12701026" cy="5082540"/>
          </a:xfrm>
        </p:spPr>
        <p:txBody>
          <a:bodyPr/>
          <a:lstStyle/>
          <a:p>
            <a:r>
              <a:rPr lang="en-US" dirty="0"/>
              <a:t>Race High Efficiency Vehicles</a:t>
            </a:r>
          </a:p>
          <a:p>
            <a:r>
              <a:rPr lang="en-US" dirty="0"/>
              <a:t>Car built and designed by UIUC students</a:t>
            </a:r>
          </a:p>
          <a:p>
            <a:pPr lvl="1"/>
            <a:r>
              <a:rPr lang="en-US" dirty="0"/>
              <a:t>Flexible</a:t>
            </a:r>
          </a:p>
          <a:p>
            <a:pPr lvl="1"/>
            <a:r>
              <a:rPr lang="en-US" dirty="0"/>
              <a:t>Low cost</a:t>
            </a:r>
          </a:p>
          <a:p>
            <a:pPr lvl="1"/>
            <a:r>
              <a:rPr lang="en-US" dirty="0"/>
              <a:t>Small learning curve</a:t>
            </a:r>
          </a:p>
          <a:p>
            <a:r>
              <a:rPr lang="en-US" dirty="0"/>
              <a:t>Current BMS</a:t>
            </a:r>
          </a:p>
          <a:p>
            <a:pPr lvl="1"/>
            <a:r>
              <a:rPr lang="en-US" dirty="0"/>
              <a:t>100mV error</a:t>
            </a:r>
          </a:p>
          <a:p>
            <a:pPr lvl="1"/>
            <a:r>
              <a:rPr lang="en-US" dirty="0"/>
              <a:t>Monolithic</a:t>
            </a:r>
          </a:p>
          <a:p>
            <a:pPr lvl="1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C6EB1-4DFB-4B64-A53D-D47AB4638C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626" y="635276"/>
            <a:ext cx="12631240" cy="726801"/>
          </a:xfrm>
        </p:spPr>
        <p:txBody>
          <a:bodyPr/>
          <a:lstStyle/>
          <a:p>
            <a:r>
              <a:rPr lang="en-US" dirty="0"/>
              <a:t>Car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BEA104-DFF2-4C75-8AC3-852DBBB2D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FB91F4-8699-4ADF-AA86-C00620FB1C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2" r="49743" b="46338"/>
          <a:stretch/>
        </p:blipFill>
        <p:spPr>
          <a:xfrm>
            <a:off x="9638581" y="1006413"/>
            <a:ext cx="3845421" cy="4919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F225B2-F322-4761-9282-43E093F9A535}"/>
              </a:ext>
            </a:extLst>
          </p:cNvPr>
          <p:cNvSpPr txBox="1"/>
          <p:nvPr/>
        </p:nvSpPr>
        <p:spPr>
          <a:xfrm>
            <a:off x="9952325" y="5998230"/>
            <a:ext cx="3192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UIUC Car (Front Middle)</a:t>
            </a:r>
          </a:p>
        </p:txBody>
      </p:sp>
    </p:spTree>
    <p:extLst>
      <p:ext uri="{BB962C8B-B14F-4D97-AF65-F5344CB8AC3E}">
        <p14:creationId xmlns:p14="http://schemas.microsoft.com/office/powerpoint/2010/main" val="941782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B75EBB-45FD-4B7C-9B1C-B8F75F997A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Balance cells to within 50mV of target</a:t>
            </a:r>
          </a:p>
          <a:p>
            <a:r>
              <a:rPr lang="en-US" dirty="0"/>
              <a:t>Total system bidirectional communication</a:t>
            </a:r>
          </a:p>
          <a:p>
            <a:r>
              <a:rPr lang="en-US" dirty="0"/>
              <a:t>BMS can prevent cells spec violations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BE0D9-F230-4E28-9B46-DAEABC897E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626" y="635276"/>
            <a:ext cx="12631240" cy="726801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E333F-065E-4E6C-87F5-899902A3D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287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B75EBB-45FD-4B7C-9B1C-B8F75F997A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6749179" cy="5082540"/>
          </a:xfrm>
        </p:spPr>
        <p:txBody>
          <a:bodyPr/>
          <a:lstStyle/>
          <a:p>
            <a:r>
              <a:rPr lang="en-US" dirty="0"/>
              <a:t>For UIUC Electric Vehicle car teams</a:t>
            </a:r>
          </a:p>
          <a:p>
            <a:pPr lvl="1"/>
            <a:r>
              <a:rPr lang="en-US" dirty="0"/>
              <a:t>Easy to Reconfigure</a:t>
            </a:r>
          </a:p>
          <a:p>
            <a:pPr lvl="1"/>
            <a:r>
              <a:rPr lang="en-US" dirty="0"/>
              <a:t>Keep battery cells in user specified operating regions</a:t>
            </a:r>
          </a:p>
          <a:p>
            <a:pPr lvl="1"/>
            <a:r>
              <a:rPr lang="en-US" dirty="0"/>
              <a:t>Low cost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BE0D9-F230-4E28-9B46-DAEABC897E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High Level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E333F-065E-4E6C-87F5-899902A3D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D0FC67-1CE0-4287-AB0D-E333BB1E3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776" y="1788442"/>
            <a:ext cx="5997946" cy="3966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7A74FF-AEC7-4C8D-BDAE-F169665A2C02}"/>
              </a:ext>
            </a:extLst>
          </p:cNvPr>
          <p:cNvSpPr txBox="1"/>
          <p:nvPr/>
        </p:nvSpPr>
        <p:spPr>
          <a:xfrm>
            <a:off x="7554777" y="5772773"/>
            <a:ext cx="5997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Slave Stack Render</a:t>
            </a:r>
          </a:p>
        </p:txBody>
      </p:sp>
    </p:spTree>
    <p:extLst>
      <p:ext uri="{BB962C8B-B14F-4D97-AF65-F5344CB8AC3E}">
        <p14:creationId xmlns:p14="http://schemas.microsoft.com/office/powerpoint/2010/main" val="3916157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BE0D9-F230-4E28-9B46-DAEABC897E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Distributed BMS vs Monolithic BMS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E333F-065E-4E6C-87F5-899902A3D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19BBE56-2F4D-43C2-810B-6438D478F8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730296"/>
              </p:ext>
            </p:extLst>
          </p:nvPr>
        </p:nvGraphicFramePr>
        <p:xfrm>
          <a:off x="2233922" y="2274019"/>
          <a:ext cx="9211734" cy="3108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05867">
                  <a:extLst>
                    <a:ext uri="{9D8B030D-6E8A-4147-A177-3AD203B41FA5}">
                      <a16:colId xmlns:a16="http://schemas.microsoft.com/office/drawing/2014/main" val="878913894"/>
                    </a:ext>
                  </a:extLst>
                </a:gridCol>
                <a:gridCol w="4605867">
                  <a:extLst>
                    <a:ext uri="{9D8B030D-6E8A-4147-A177-3AD203B41FA5}">
                      <a16:colId xmlns:a16="http://schemas.microsoft.com/office/drawing/2014/main" val="4256516027"/>
                    </a:ext>
                  </a:extLst>
                </a:gridCol>
              </a:tblGrid>
              <a:tr h="24905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Distributed BMS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Monolithic BMS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114708"/>
                  </a:ext>
                </a:extLst>
              </a:tr>
              <a:tr h="39029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High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Low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674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High Flexibility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093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Low Flexibility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2421117"/>
                  </a:ext>
                </a:extLst>
              </a:tr>
              <a:tr h="43515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Low Wire 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High Wire 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606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Easy to Reconfigure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Hard to Reconfigure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945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Simple Setup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Complex Setup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202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8560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18FD9-FD2C-4705-A3AB-8149FE131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334DAA9-4F36-4B58-B8B8-895B75FDE576}"/>
              </a:ext>
            </a:extLst>
          </p:cNvPr>
          <p:cNvSpPr txBox="1">
            <a:spLocks/>
          </p:cNvSpPr>
          <p:nvPr/>
        </p:nvSpPr>
        <p:spPr>
          <a:xfrm>
            <a:off x="610626" y="635276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 algn="l" defTabSz="509326" rtl="0" eaLnBrk="1" latinLnBrk="0" hangingPunct="1"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rgbClr val="13294B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827657" indent="-318330" algn="l" defTabSz="509326" rtl="0" eaLnBrk="1" latinLnBrk="0" hangingPunct="1">
              <a:spcBef>
                <a:spcPct val="20000"/>
              </a:spcBef>
              <a:buFont typeface="Arial"/>
              <a:buChar char="–"/>
              <a:defRPr sz="3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318" indent="-254664" algn="l" defTabSz="50932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645" indent="-254664" algn="l" defTabSz="509326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1971" indent="-254664" algn="l" defTabSz="509326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298" indent="-254664" algn="l" defTabSz="509326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0625" indent="-254664" algn="l" defTabSz="509326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9952" indent="-254664" algn="l" defTabSz="509326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9278" indent="-254664" algn="l" defTabSz="509326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System Block Diagram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3B9E25-0B47-4D5E-B4CC-A756B8918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13" y="1672683"/>
            <a:ext cx="8480773" cy="501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51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13CBC-3863-409D-B581-C2DB9A306E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Master Module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9D2D5-CDB8-40FD-A00A-077356E55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081548-6C9A-49B4-A543-A3BCA0DE9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251" y="1031137"/>
            <a:ext cx="5908761" cy="5344342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80E365C-ABFE-4EBB-82C9-DC0FB26215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6698823" cy="5082540"/>
          </a:xfrm>
        </p:spPr>
        <p:txBody>
          <a:bodyPr/>
          <a:lstStyle/>
          <a:p>
            <a:r>
              <a:rPr lang="en-US" dirty="0"/>
              <a:t>UI: Buttons and LCD</a:t>
            </a:r>
          </a:p>
          <a:p>
            <a:r>
              <a:rPr lang="en-US" dirty="0"/>
              <a:t>DC/DC converter for flexible input voltage</a:t>
            </a:r>
          </a:p>
          <a:p>
            <a:r>
              <a:rPr lang="en-US" dirty="0"/>
              <a:t>Isolation for communication</a:t>
            </a:r>
          </a:p>
          <a:p>
            <a:r>
              <a:rPr lang="en-US" dirty="0"/>
              <a:t>Coulomb Counter for SOC tracking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4F7BBD-D792-4E51-BE61-4EC2DBAFB4E0}"/>
              </a:ext>
            </a:extLst>
          </p:cNvPr>
          <p:cNvSpPr txBox="1"/>
          <p:nvPr/>
        </p:nvSpPr>
        <p:spPr>
          <a:xfrm>
            <a:off x="7309449" y="6314787"/>
            <a:ext cx="5438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Master Block Diagram</a:t>
            </a:r>
          </a:p>
        </p:txBody>
      </p:sp>
    </p:spTree>
    <p:extLst>
      <p:ext uri="{BB962C8B-B14F-4D97-AF65-F5344CB8AC3E}">
        <p14:creationId xmlns:p14="http://schemas.microsoft.com/office/powerpoint/2010/main" val="1785106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13697-7C8F-4683-884B-DD0C7C8B54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Master Module Schematic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9B3CA6-2C64-4EDC-A7CA-B544F069B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DA9A89-9711-4714-B74B-8663F48FF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01" y="2012434"/>
            <a:ext cx="7132144" cy="39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568C6C-EF0B-4002-9B8F-139202DD7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369" y="1935856"/>
            <a:ext cx="5518649" cy="419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984481"/>
      </p:ext>
    </p:extLst>
  </p:cSld>
  <p:clrMapOvr>
    <a:masterClrMapping/>
  </p:clrMapOvr>
</p:sld>
</file>

<file path=ppt/theme/theme1.xml><?xml version="1.0" encoding="utf-8"?>
<a:theme xmlns:a="http://schemas.openxmlformats.org/drawingml/2006/main" name="1_Cov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C7E33B43-020E-448D-A4C6-078D9512C008}" vid="{99C752F8-8D7C-4457-B994-6BC27BBBBAE0}"/>
    </a:ext>
  </a:extLst>
</a:theme>
</file>

<file path=ppt/theme/theme2.xml><?xml version="1.0" encoding="utf-8"?>
<a:theme xmlns:a="http://schemas.openxmlformats.org/drawingml/2006/main" name="Content Slides - Blue Tex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C7E33B43-020E-448D-A4C6-078D9512C008}" vid="{0724AFF6-4BA3-4390-A0DA-B6C3036EFF1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ECE_ILLINOIS_template_2018_Block_I_wordmark_16x9</Template>
  <TotalTime>5133</TotalTime>
  <Words>508</Words>
  <Application>Microsoft Office PowerPoint</Application>
  <PresentationFormat>Custom</PresentationFormat>
  <Paragraphs>182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Arial Narrow</vt:lpstr>
      <vt:lpstr>Calibri</vt:lpstr>
      <vt:lpstr>OfficinaSansITCStd Book</vt:lpstr>
      <vt:lpstr>Wingdings</vt:lpstr>
      <vt:lpstr>1_Cover Slide</vt:lpstr>
      <vt:lpstr>Content Slides - Blue 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Illinois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Rosenmayer, Logan Joseph</dc:creator>
  <cp:lastModifiedBy>Rosenmayer, Logan Joseph</cp:lastModifiedBy>
  <cp:revision>43</cp:revision>
  <cp:lastPrinted>2016-12-15T22:22:15Z</cp:lastPrinted>
  <dcterms:created xsi:type="dcterms:W3CDTF">2018-12-07T16:55:27Z</dcterms:created>
  <dcterms:modified xsi:type="dcterms:W3CDTF">2018-12-11T18:50:36Z</dcterms:modified>
</cp:coreProperties>
</file>