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iExoK6c1xSHiidEU9L/0+A7SJW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80" name="Google Shape;8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6ab95e98f_2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189" name="Google Shape;189;g126ab95e98f_2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6ab95e98f_2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201" name="Google Shape;201;g126ab95e98f_2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6ab95e98f_2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213" name="Google Shape;213;g126ab95e98f_2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6ab95e98f_2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Caleb</a:t>
            </a:r>
            <a:endParaRPr/>
          </a:p>
        </p:txBody>
      </p:sp>
      <p:sp>
        <p:nvSpPr>
          <p:cNvPr id="225" name="Google Shape;225;g126ab95e98f_2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75eef36b1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237" name="Google Shape;237;g1275eef36b1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75eef36b1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248" name="Google Shape;248;g1275eef36b1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259" name="Google Shape;25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6ab95e98f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271" name="Google Shape;271;g126ab95e98f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6ab95e98f_2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283" name="Google Shape;283;g126ab95e98f_2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6ab95e98f_2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296" name="Google Shape;296;g126ab95e98f_2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6ab95e98f_1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</a:t>
            </a:r>
            <a:endParaRPr/>
          </a:p>
        </p:txBody>
      </p:sp>
      <p:sp>
        <p:nvSpPr>
          <p:cNvPr id="89" name="Google Shape;89;g126ab95e98f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6ab95e98f_2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312" name="Google Shape;312;g126ab95e98f_2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26ab95e98f_2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325" name="Google Shape;325;g126ab95e98f_2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6ab95e98f_2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341" name="Google Shape;341;g126ab95e98f_2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6ab95e98f_2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354" name="Google Shape;354;g126ab95e98f_2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Caleb</a:t>
            </a:r>
            <a:endParaRPr/>
          </a:p>
        </p:txBody>
      </p:sp>
      <p:sp>
        <p:nvSpPr>
          <p:cNvPr id="367" name="Google Shape;36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6ab95e98f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Caleb</a:t>
            </a:r>
            <a:endParaRPr/>
          </a:p>
        </p:txBody>
      </p:sp>
      <p:sp>
        <p:nvSpPr>
          <p:cNvPr id="379" name="Google Shape;379;g126ab95e98f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6ab95e98f_1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Caleb</a:t>
            </a:r>
            <a:endParaRPr/>
          </a:p>
        </p:txBody>
      </p:sp>
      <p:sp>
        <p:nvSpPr>
          <p:cNvPr id="391" name="Google Shape;391;g126ab95e98f_1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26ab95e98f_3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Caleb</a:t>
            </a:r>
            <a:endParaRPr/>
          </a:p>
        </p:txBody>
      </p:sp>
      <p:sp>
        <p:nvSpPr>
          <p:cNvPr id="402" name="Google Shape;402;g126ab95e98f_3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Caleb</a:t>
            </a:r>
            <a:endParaRPr/>
          </a:p>
        </p:txBody>
      </p:sp>
      <p:sp>
        <p:nvSpPr>
          <p:cNvPr id="417" name="Google Shape;41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26ab95e98f_3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429" name="Google Shape;429;g126ab95e98f_3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105" name="Google Shape;10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26ab95e98f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440" name="Google Shape;440;g126ab95e98f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6ab95e98f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452" name="Google Shape;452;g126ab95e98f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463" name="Google Shape;46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26ab95e98f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475" name="Google Shape;475;g126ab95e98f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486" name="Google Shape;48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6ab95e98f_1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117" name="Google Shape;117;g126ab95e98f_1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6ab95e98f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129" name="Google Shape;129;g126ab95e98f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6ab95e98f_3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Irfaan</a:t>
            </a:r>
            <a:endParaRPr/>
          </a:p>
        </p:txBody>
      </p:sp>
      <p:sp>
        <p:nvSpPr>
          <p:cNvPr id="141" name="Google Shape;141;g126ab95e98f_3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153" name="Google Shape;15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6ab95e98f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</a:t>
            </a:r>
            <a:endParaRPr/>
          </a:p>
        </p:txBody>
      </p:sp>
      <p:sp>
        <p:nvSpPr>
          <p:cNvPr id="165" name="Google Shape;165;g126ab95e98f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6ab95e98f_2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Sihun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126ab95e98f_2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8oche3Q1D9M" TargetMode="External"/><Relationship Id="rId5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3.jpg"/><Relationship Id="rId5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31.jpg"/><Relationship Id="rId5" Type="http://schemas.openxmlformats.org/officeDocument/2006/relationships/image" Target="../media/image35.jpg"/><Relationship Id="rId6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23.jpg"/><Relationship Id="rId6" Type="http://schemas.openxmlformats.org/officeDocument/2006/relationships/image" Target="../media/image2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36.jpg"/><Relationship Id="rId5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39.jpg"/><Relationship Id="rId5" Type="http://schemas.openxmlformats.org/officeDocument/2006/relationships/image" Target="../media/image41.jpg"/><Relationship Id="rId6" Type="http://schemas.openxmlformats.org/officeDocument/2006/relationships/image" Target="../media/image4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34.jpg"/><Relationship Id="rId5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37.jpg"/><Relationship Id="rId5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hyperlink" Target="http://drive.google.com/file/d/14ipJ8LhF0faSkQRRT54r_WI26FkdrkEp/view" TargetMode="External"/><Relationship Id="rId5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83" name="Google Shape;83;p26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 txBox="1"/>
          <p:nvPr/>
        </p:nvSpPr>
        <p:spPr>
          <a:xfrm>
            <a:off x="1134035" y="2553964"/>
            <a:ext cx="9924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Auto Aquarium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>
                <a:solidFill>
                  <a:schemeClr val="lt1"/>
                </a:solidFill>
              </a:rPr>
              <a:t>ECE445 Senior Design Project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Caleb Chow, Sihun Hyun, Irfaan Attarwala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85" name="Google Shape;8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6"/>
          <p:cNvSpPr txBox="1"/>
          <p:nvPr/>
        </p:nvSpPr>
        <p:spPr>
          <a:xfrm>
            <a:off x="3922059" y="5132613"/>
            <a:ext cx="43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May 2, 2022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6ab95e98f_2_73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Components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T</a:t>
            </a:r>
            <a:r>
              <a:rPr lang="en-US" sz="1800"/>
              <a:t>emperature sensor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pH sensor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TDS Conductivity sensor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15264B"/>
                </a:solidFill>
              </a:rPr>
              <a:t>Temperature, pH, and Conductivity</a:t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Temperature: 20-30℃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pH: 6-7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TDS (total dissolved solids): 300-400ppm</a:t>
            </a:r>
            <a:endParaRPr i="0" sz="1800" u="none" cap="none" strike="noStrike">
              <a:solidFill>
                <a:schemeClr val="dk1"/>
              </a:solidFill>
            </a:endParaRPr>
          </a:p>
        </p:txBody>
      </p:sp>
      <p:sp>
        <p:nvSpPr>
          <p:cNvPr id="192" name="Google Shape;192;g126ab95e98f_2_7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126ab95e98f_2_7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126ab95e98f_2_7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95" name="Google Shape;195;g126ab95e98f_2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26ab95e98f_2_7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Sensors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126ab95e98f_2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50" y="2170375"/>
            <a:ext cx="4175926" cy="276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26ab95e98f_2_7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26ab95e98f_2_61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Components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Microcontroller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WiFi transmitter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LEDs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15264B"/>
                </a:solidFill>
              </a:rPr>
              <a:t>Sending Data</a:t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Sensors Subsystem → Microcontroller → Wireless Transmitter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UART Protocol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15264B"/>
                </a:solidFill>
              </a:rPr>
              <a:t>Programming</a:t>
            </a:r>
            <a:endParaRPr b="1" sz="2000">
              <a:solidFill>
                <a:srgbClr val="15264B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ISP Serial Programming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4" name="Google Shape;204;g126ab95e98f_2_6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126ab95e98f_2_6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126ab95e98f_2_6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07" name="Google Shape;207;g126ab95e98f_2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26ab95e98f_2_6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Data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126ab95e98f_2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00" y="2234562"/>
            <a:ext cx="4120426" cy="238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26ab95e98f_2_6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6ab95e98f_2_49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Components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120V Wall plug adapter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AC/DC Converter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5V Regulator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3.3V Regulator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15264B"/>
                </a:solidFill>
              </a:rPr>
              <a:t>Converting Voltage</a:t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Microcontroller, sensors → 5V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Wireless transmitter → 3.3V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6" name="Google Shape;216;g126ab95e98f_2_4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26ab95e98f_2_4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26ab95e98f_2_49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9" name="Google Shape;219;g126ab95e98f_2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26ab95e98f_2_4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g126ab95e98f_2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25" y="2336700"/>
            <a:ext cx="4230851" cy="21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126ab95e98f_2_4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6ab95e98f_2_85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Components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2.4GHz Mobile Hotspot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ReactJS frontend mobile app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MongoDB database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15264B"/>
                </a:solidFill>
              </a:rPr>
              <a:t>Profiles</a:t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Create profiles with ranges for each variable (temperature, pH, conductivity)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Select different profiles and alert user if data is outside of tolerable ranges (dangerous conditions)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8" name="Google Shape;228;g126ab95e98f_2_8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126ab95e98f_2_8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126ab95e98f_2_8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1" name="Google Shape;231;g126ab95e98f_2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26ab95e98f_2_8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Web/Mobile App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126ab95e98f_2_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00" y="2506625"/>
            <a:ext cx="4398625" cy="18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26ab95e98f_2_8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75eef36b1_0_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1275eef36b1_0_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275eef36b1_0_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42" name="Google Shape;242;g1275eef36b1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1275eef36b1_0_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PCB Diagram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1275eef36b1_0_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1275eef36b1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301" y="1135039"/>
            <a:ext cx="7787374" cy="502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75eef36b1_0_2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1275eef36b1_0_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1275eef36b1_0_2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3" name="Google Shape;253;g1275eef36b1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275eef36b1_0_2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PCB Schematic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1275eef36b1_0_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g1275eef36b1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2338" y="1138500"/>
            <a:ext cx="7247318" cy="5020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dark&#10;&#10;Description automatically generated" id="261" name="Google Shape;2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8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BUILD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8"/>
          <p:cNvSpPr txBox="1"/>
          <p:nvPr/>
        </p:nvSpPr>
        <p:spPr>
          <a:xfrm>
            <a:off x="1441528" y="3232230"/>
            <a:ext cx="930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Our functioning prototype demonstration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65" name="Google Shape;26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8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6ab95e98f_0_30"/>
          <p:cNvSpPr txBox="1"/>
          <p:nvPr/>
        </p:nvSpPr>
        <p:spPr>
          <a:xfrm>
            <a:off x="583939" y="5997480"/>
            <a:ext cx="11024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i="1" lang="en-US" sz="1600">
                <a:solidFill>
                  <a:schemeClr val="dk1"/>
                </a:solidFill>
              </a:rPr>
              <a:t>Finalized design video</a:t>
            </a:r>
            <a:endParaRPr b="0" i="1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126ab95e98f_0_3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126ab95e98f_0_3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126ab95e98f_0_3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7" name="Google Shape;277;g126ab95e98f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126ab95e98f_0_3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Finalized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126ab95e98f_0_3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CE445 Senior Design SP22" id="280" name="Google Shape;280;g126ab95e98f_0_30" title="Auto-Aquarium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6800" y="1112100"/>
            <a:ext cx="6178393" cy="46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26ab95e98f_2_105"/>
          <p:cNvSpPr txBox="1"/>
          <p:nvPr>
            <p:ph idx="1" type="body"/>
          </p:nvPr>
        </p:nvSpPr>
        <p:spPr>
          <a:xfrm>
            <a:off x="376810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YU1201 AC/DC Adaptor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Input: 100-240 VAC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Output: 12 VDC, 1A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Barrel Jack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26ab95e98f_2_10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26ab95e98f_2_10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26ab95e98f_2_10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9" name="Google Shape;289;g126ab95e98f_2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126ab95e98f_2_10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126ab95e98f_2_10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g126ab95e98f_2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7899" y="3469175"/>
            <a:ext cx="3920200" cy="27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26ab95e98f_2_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8850" y="1580576"/>
            <a:ext cx="4582927" cy="352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6ab95e98f_2_20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126ab95e98f_2_20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126ab95e98f_2_20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01" name="Google Shape;301;g126ab95e98f_2_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126ab95e98f_2_20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Verification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126ab95e98f_2_20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g126ab95e98f_2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700" y="1307150"/>
            <a:ext cx="3078275" cy="410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26ab95e98f_2_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6864" y="1285575"/>
            <a:ext cx="3078275" cy="410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26ab95e98f_2_208"/>
          <p:cNvPicPr preferRelativeResize="0"/>
          <p:nvPr/>
        </p:nvPicPr>
        <p:blipFill rotWithShape="1">
          <a:blip r:embed="rId6">
            <a:alphaModFix/>
          </a:blip>
          <a:srcRect b="6655" l="6609" r="4192" t="4249"/>
          <a:stretch/>
        </p:blipFill>
        <p:spPr>
          <a:xfrm>
            <a:off x="8465475" y="1281774"/>
            <a:ext cx="3078275" cy="409936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126ab95e98f_2_208"/>
          <p:cNvSpPr txBox="1"/>
          <p:nvPr/>
        </p:nvSpPr>
        <p:spPr>
          <a:xfrm>
            <a:off x="787135" y="5597300"/>
            <a:ext cx="29394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AC/DC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26ab95e98f_2_208"/>
          <p:cNvSpPr txBox="1"/>
          <p:nvPr/>
        </p:nvSpPr>
        <p:spPr>
          <a:xfrm>
            <a:off x="4626310" y="5586500"/>
            <a:ext cx="29394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5.0V Regulator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26ab95e98f_2_208"/>
          <p:cNvSpPr txBox="1"/>
          <p:nvPr/>
        </p:nvSpPr>
        <p:spPr>
          <a:xfrm>
            <a:off x="8465473" y="5586475"/>
            <a:ext cx="29394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3.3</a:t>
            </a:r>
            <a:r>
              <a:rPr lang="en-US" sz="1600">
                <a:solidFill>
                  <a:schemeClr val="dk1"/>
                </a:solidFill>
              </a:rPr>
              <a:t>V Regulator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6ab95e98f_1_12"/>
          <p:cNvSpPr txBox="1"/>
          <p:nvPr/>
        </p:nvSpPr>
        <p:spPr>
          <a:xfrm>
            <a:off x="222150" y="5319675"/>
            <a:ext cx="37398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b="1" lang="en-US" sz="1600">
                <a:solidFill>
                  <a:schemeClr val="dk1"/>
                </a:solidFill>
              </a:rPr>
              <a:t>Caleb Chow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i="1" lang="en-US" sz="1600">
                <a:solidFill>
                  <a:schemeClr val="dk1"/>
                </a:solidFill>
              </a:rPr>
              <a:t>Senior</a:t>
            </a:r>
            <a:endParaRPr i="1"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Computer Engineering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2" name="Google Shape;92;g126ab95e98f_1_1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126ab95e98f_1_12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126ab95e98f_1_1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126ab95e98f_1_12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96" name="Google Shape;96;g126ab95e98f_1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26ab95e98f_1_1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Team Members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26ab95e98f_1_12"/>
          <p:cNvSpPr txBox="1"/>
          <p:nvPr/>
        </p:nvSpPr>
        <p:spPr>
          <a:xfrm>
            <a:off x="8092325" y="5319675"/>
            <a:ext cx="37398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b="1" lang="en-US" sz="1600">
                <a:solidFill>
                  <a:schemeClr val="dk1"/>
                </a:solidFill>
              </a:rPr>
              <a:t>Irfaan Attarwala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i="1" lang="en-US" sz="1600">
                <a:solidFill>
                  <a:schemeClr val="dk1"/>
                </a:solidFill>
              </a:rPr>
              <a:t>Senior</a:t>
            </a:r>
            <a:endParaRPr i="1"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Electrical Engineering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9" name="Google Shape;99;g126ab95e98f_1_12"/>
          <p:cNvSpPr txBox="1"/>
          <p:nvPr/>
        </p:nvSpPr>
        <p:spPr>
          <a:xfrm>
            <a:off x="4157237" y="5319675"/>
            <a:ext cx="37398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b="1" lang="en-US" sz="1600">
                <a:solidFill>
                  <a:schemeClr val="dk1"/>
                </a:solidFill>
              </a:rPr>
              <a:t>Sihun Hyun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i="1" lang="en-US" sz="1600">
                <a:solidFill>
                  <a:schemeClr val="dk1"/>
                </a:solidFill>
              </a:rPr>
              <a:t>Senior</a:t>
            </a:r>
            <a:endParaRPr i="1"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Computer Engineering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00" name="Google Shape;100;g126ab95e98f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8" y="1114413"/>
            <a:ext cx="3955501" cy="395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26ab95e98f_1_12"/>
          <p:cNvPicPr preferRelativeResize="0"/>
          <p:nvPr/>
        </p:nvPicPr>
        <p:blipFill rotWithShape="1">
          <a:blip r:embed="rId5">
            <a:alphaModFix/>
          </a:blip>
          <a:srcRect b="22611" l="0" r="0" t="4893"/>
          <a:stretch/>
        </p:blipFill>
        <p:spPr>
          <a:xfrm>
            <a:off x="8149700" y="1114425"/>
            <a:ext cx="3625052" cy="39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126ab95e98f_1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2199" y="1373048"/>
            <a:ext cx="3775104" cy="3434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6ab95e98f_2_173"/>
          <p:cNvSpPr txBox="1"/>
          <p:nvPr/>
        </p:nvSpPr>
        <p:spPr>
          <a:xfrm>
            <a:off x="5122548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Sensors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solidFill>
                  <a:schemeClr val="dk1"/>
                </a:solidFill>
              </a:rPr>
              <a:t>DS18B20 Temperature sensor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solidFill>
                  <a:schemeClr val="dk1"/>
                </a:solidFill>
              </a:rPr>
              <a:t>SEN0169 pH sensor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solidFill>
                  <a:schemeClr val="dk1"/>
                </a:solidFill>
              </a:rPr>
              <a:t>SEN-0244 TDS Conductivity sensor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26ab95e98f_2_17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126ab95e98f_2_17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26ab95e98f_2_17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18" name="Google Shape;318;g126ab95e98f_2_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126ab95e98f_2_17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Sensors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g126ab95e98f_2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503" y="3187100"/>
            <a:ext cx="5130199" cy="30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126ab95e98f_2_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06" y="2076003"/>
            <a:ext cx="4335923" cy="32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26ab95e98f_2_17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6ab95e98f_2_22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26ab95e98f_2_2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26ab95e98f_2_227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0" name="Google Shape;330;g126ab95e98f_2_2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126ab95e98f_2_22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Verification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126ab95e98f_2_2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26ab95e98f_2_227"/>
          <p:cNvSpPr txBox="1"/>
          <p:nvPr/>
        </p:nvSpPr>
        <p:spPr>
          <a:xfrm>
            <a:off x="465673" y="5204650"/>
            <a:ext cx="29394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Temperature (±2°C)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126ab95e98f_2_227"/>
          <p:cNvSpPr txBox="1"/>
          <p:nvPr/>
        </p:nvSpPr>
        <p:spPr>
          <a:xfrm>
            <a:off x="4179601" y="5204650"/>
            <a:ext cx="38328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Sensor Data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 &lt; 1000ms query time (±250ms)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35" name="Google Shape;335;g126ab95e98f_2_227"/>
          <p:cNvSpPr txBox="1"/>
          <p:nvPr/>
        </p:nvSpPr>
        <p:spPr>
          <a:xfrm>
            <a:off x="8882673" y="5204638"/>
            <a:ext cx="29394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pH (±0.5)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g126ab95e98f_2_2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6938" y="1753522"/>
            <a:ext cx="5038751" cy="305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26ab95e98f_2_2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013" y="1882485"/>
            <a:ext cx="3356723" cy="279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26ab95e98f_2_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8899" y="1738498"/>
            <a:ext cx="3186929" cy="3085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26ab95e98f_2_161"/>
          <p:cNvSpPr txBox="1"/>
          <p:nvPr>
            <p:ph idx="1" type="body"/>
          </p:nvPr>
        </p:nvSpPr>
        <p:spPr>
          <a:xfrm>
            <a:off x="376810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Parts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ATMEGA-328 Microcontroller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ESP8266 WiFi transmitter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LEDs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126ab95e98f_2_16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126ab95e98f_2_16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126ab95e98f_2_16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7" name="Google Shape;347;g126ab95e98f_2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126ab95e98f_2_16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Data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126ab95e98f_2_16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g126ab95e98f_2_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549" y="3144625"/>
            <a:ext cx="4214748" cy="316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26ab95e98f_2_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5453" y="1627812"/>
            <a:ext cx="6408476" cy="40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26ab95e98f_2_193"/>
          <p:cNvSpPr txBox="1"/>
          <p:nvPr/>
        </p:nvSpPr>
        <p:spPr>
          <a:xfrm>
            <a:off x="5122548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Polycase Enclosure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Waterproof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Attaching Hook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126ab95e98f_2_19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126ab95e98f_2_19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126ab95e98f_2_19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60" name="Google Shape;360;g126ab95e98f_2_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26ab95e98f_2_19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Enclosure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126ab95e98f_2_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026" y="2763750"/>
            <a:ext cx="4522076" cy="339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126ab95e98f_2_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00" y="1844500"/>
            <a:ext cx="4244326" cy="401015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126ab95e98f_2_19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&#10;&#10;Description automatically generated" id="369" name="Google Shape;36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9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9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WEB/MOBILE APP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9"/>
          <p:cNvSpPr txBox="1"/>
          <p:nvPr/>
        </p:nvSpPr>
        <p:spPr>
          <a:xfrm>
            <a:off x="1441528" y="3232230"/>
            <a:ext cx="9309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App for the consumer connected to our product to display and send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373" name="Google Shape;37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9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26ab95e98f_1_0"/>
          <p:cNvSpPr txBox="1"/>
          <p:nvPr/>
        </p:nvSpPr>
        <p:spPr>
          <a:xfrm>
            <a:off x="583914" y="5464730"/>
            <a:ext cx="11024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i="1" lang="en-US">
                <a:solidFill>
                  <a:schemeClr val="dk1"/>
                </a:solidFill>
              </a:rPr>
              <a:t>Overall design of the web/mobile app (ReactJS, REST API, MongoDB database)</a:t>
            </a:r>
            <a:endParaRPr b="0" i="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126ab95e98f_1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126ab95e98f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26ab95e98f_1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5" name="Google Shape;385;g126ab95e98f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126ab95e98f_1_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Web/Mobile App Overview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g126ab95e98f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925" y="1261601"/>
            <a:ext cx="10910100" cy="415694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126ab95e98f_1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6ab95e98f_1_2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126ab95e98f_1_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26ab95e98f_1_2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96" name="Google Shape;396;g126ab95e98f_1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126ab95e98f_1_2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Web/Mobile App Demo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g126ab95e98f_1_26" title="IMG_3407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9075" y="1018614"/>
            <a:ext cx="7013850" cy="526038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126ab95e98f_1_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26ab95e98f_3_3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126ab95e98f_3_3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126ab95e98f_3_32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07" name="Google Shape;407;g126ab95e98f_3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126ab95e98f_3_3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Verification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126ab95e98f_3_3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g126ab95e98f_3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125" y="1012923"/>
            <a:ext cx="9235758" cy="527177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126ab95e98f_3_32"/>
          <p:cNvSpPr/>
          <p:nvPr/>
        </p:nvSpPr>
        <p:spPr>
          <a:xfrm>
            <a:off x="4300400" y="2429475"/>
            <a:ext cx="3596400" cy="4209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126ab95e98f_3_32"/>
          <p:cNvSpPr txBox="1"/>
          <p:nvPr/>
        </p:nvSpPr>
        <p:spPr>
          <a:xfrm>
            <a:off x="7026375" y="1960800"/>
            <a:ext cx="224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Dangerous conditions alerts</a:t>
            </a:r>
            <a:endParaRPr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126ab95e98f_3_32"/>
          <p:cNvSpPr/>
          <p:nvPr/>
        </p:nvSpPr>
        <p:spPr>
          <a:xfrm>
            <a:off x="2492025" y="3338300"/>
            <a:ext cx="1999800" cy="708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126ab95e98f_3_32"/>
          <p:cNvSpPr/>
          <p:nvPr/>
        </p:nvSpPr>
        <p:spPr>
          <a:xfrm>
            <a:off x="7724975" y="3338300"/>
            <a:ext cx="2888100" cy="4002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419" name="Google Shape;4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1"/>
          <p:cNvSpPr/>
          <p:nvPr/>
        </p:nvSpPr>
        <p:spPr>
          <a:xfrm flipH="1" rot="10800000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1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1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Project Functionality and Errors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23" name="Google Shape;42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1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6ab95e98f_3_10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Successes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Satisfied all three of our high level 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Successful prototype that accurately measured temperature, pH, and conductivity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App that displays live data sent via WiFi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Profiles for the consumer to create and set tolerance ranges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Small and modular design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Failures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Microcontroller ↔ Wireless transmitter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Wireless transmitter did not properly receive 3.3V → cannot power 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Using a high resistor to lower voltage resulted in current being too low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solution: Regulate voltage and current output from microcontroller to wifi transmitter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Inability to properly calibrate TDS sensor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No separate device to measure conductivity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126ab95e98f_3_1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126ab95e98f_3_1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126ab95e98f_3_1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35" name="Google Shape;435;g126ab95e98f_3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126ab95e98f_3_1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Results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126ab95e98f_3_1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building, arch&#10;&#10;Description automatically generated" id="107" name="Google Shape;10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7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7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OBJECTIVE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7"/>
          <p:cNvSpPr txBox="1"/>
          <p:nvPr/>
        </p:nvSpPr>
        <p:spPr>
          <a:xfrm>
            <a:off x="1441528" y="3232230"/>
            <a:ext cx="9309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Create a cost effective add-on to any aquarium that helps automate mundane maintenance tasks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11" name="Google Shape;11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7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building, arch&#10;&#10;Description automatically generated" id="442" name="Google Shape;442;g126ab95e98f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126ab95e98f_0_41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126ab95e98f_0_41"/>
          <p:cNvSpPr txBox="1"/>
          <p:nvPr/>
        </p:nvSpPr>
        <p:spPr>
          <a:xfrm>
            <a:off x="526525" y="1426775"/>
            <a:ext cx="11139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ETHICS AND SAFETY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45" name="Google Shape;445;g126ab95e98f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26ab95e98f_0_41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126ab95e98f_0_4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126ab95e98f_0_41"/>
          <p:cNvSpPr txBox="1"/>
          <p:nvPr/>
        </p:nvSpPr>
        <p:spPr>
          <a:xfrm>
            <a:off x="1441528" y="343678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Understanding of IEEE Code of Ethics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126ab95e98f_0_4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26ab95e98f_0_70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Ethics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Device was non-toxic and harmless to both humans and animals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No leakage or exposed wire in water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Any malfunction could not change values of the water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Misuse of the product would only cause damage to the sensors or circuitry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Safety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Lab safety was ensured by following proper procedures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No food or drinks were taken or consumed in the lab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Potentially hazardous items were handled with care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Station was clean and equipment used were turned off and returned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126ab95e98f_0_7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126ab95e98f_0_7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126ab95e98f_0_7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58" name="Google Shape;458;g126ab95e98f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26ab95e98f_0_7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Ethics and Safety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26ab95e98f_0_7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465" name="Google Shape;46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2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2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CONCLUSION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2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Final Remark</a:t>
            </a:r>
            <a:r>
              <a:rPr lang="en-US" sz="2800">
                <a:solidFill>
                  <a:schemeClr val="lt1"/>
                </a:solidFill>
              </a:rPr>
              <a:t>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69" name="Google Shape;46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2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2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26ab95e98f_3_0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Designed a PCB from scratch using KiCAD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Created a working prototype that properly detects temperature, pH, and conductivity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Document design and build process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Created a cost-effective unique product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Our Next Steps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Fix data transfer between microcontroller and wireless transmitter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Further reduce costs by creating a smaller product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126ab95e98f_3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126ab95e98f_3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26ab95e98f_3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81" name="Google Shape;481;g126ab95e98f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126ab95e98f_3_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Final Remarks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126ab95e98f_3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3"/>
          <p:cNvSpPr/>
          <p:nvPr/>
        </p:nvSpPr>
        <p:spPr>
          <a:xfrm flipH="1" rot="10800000">
            <a:off x="0" y="1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89" name="Google Shape;48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3"/>
          <p:cNvSpPr txBox="1"/>
          <p:nvPr/>
        </p:nvSpPr>
        <p:spPr>
          <a:xfrm>
            <a:off x="1295400" y="2948490"/>
            <a:ext cx="96012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Thank You!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Q&amp;A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7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499" name="Google Shape;499;p47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1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500" name="Google Shape;500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7" cy="235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6ab95e98f_1_38"/>
          <p:cNvSpPr txBox="1"/>
          <p:nvPr/>
        </p:nvSpPr>
        <p:spPr>
          <a:xfrm>
            <a:off x="5386712" y="1334292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Problem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Aquarium owners have fish that require different water environment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Maintenance cost of water quality test kits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Existing solutions are expensive and large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600">
                <a:solidFill>
                  <a:srgbClr val="15264B"/>
                </a:solidFill>
              </a:rPr>
              <a:t>Solution</a:t>
            </a:r>
            <a:endParaRPr b="1" i="0" sz="26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Automate water quality testing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Alert consumer in real time of dangerous water conditions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Create profiles for different types of fish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0" name="Google Shape;120;g126ab95e98f_1_3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26ab95e98f_1_38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26ab95e98f_1_3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26ab95e98f_1_3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24" name="Google Shape;124;g126ab95e98f_1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126ab95e98f_1_3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Objective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126ab95e98f_1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325" y="1623686"/>
            <a:ext cx="4827038" cy="36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131" name="Google Shape;131;g126ab95e98f_4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126ab95e98f_4_0"/>
          <p:cNvSpPr/>
          <p:nvPr/>
        </p:nvSpPr>
        <p:spPr>
          <a:xfrm flipH="1" rot="10800000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126ab95e98f_4_0"/>
          <p:cNvSpPr txBox="1"/>
          <p:nvPr/>
        </p:nvSpPr>
        <p:spPr>
          <a:xfrm>
            <a:off x="435475" y="1426775"/>
            <a:ext cx="11321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HIGH LEVEL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126ab95e98f_4_0"/>
          <p:cNvSpPr txBox="1"/>
          <p:nvPr/>
        </p:nvSpPr>
        <p:spPr>
          <a:xfrm>
            <a:off x="1441528" y="3232230"/>
            <a:ext cx="9309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Requirements the device must fulfill to be considered functional and complete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35" name="Google Shape;135;g126ab95e98f_4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126ab95e98f_4_0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126ab95e98f_4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26ab95e98f_4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6ab95e98f_3_20"/>
          <p:cNvSpPr txBox="1"/>
          <p:nvPr/>
        </p:nvSpPr>
        <p:spPr>
          <a:xfrm>
            <a:off x="5386712" y="1334292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600">
              <a:solidFill>
                <a:srgbClr val="E84B36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600"/>
              <a:buAutoNum type="arabicPeriod"/>
            </a:pPr>
            <a:r>
              <a:rPr b="1" lang="en-US" sz="2600">
                <a:solidFill>
                  <a:srgbClr val="E84B36"/>
                </a:solidFill>
              </a:rPr>
              <a:t>Detect data within these tolerances:</a:t>
            </a:r>
            <a:endParaRPr b="1" sz="2600">
              <a:solidFill>
                <a:srgbClr val="E84B36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B4284"/>
                </a:solidFill>
              </a:rPr>
              <a:t>Temperature: ± 2 ℃</a:t>
            </a:r>
            <a:endParaRPr b="1" sz="2000">
              <a:solidFill>
                <a:srgbClr val="1B4284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B4284"/>
                </a:solidFill>
              </a:rPr>
              <a:t>pH: ± 0.5</a:t>
            </a:r>
            <a:endParaRPr b="1" sz="2000">
              <a:solidFill>
                <a:srgbClr val="1B4284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B4284"/>
                </a:solidFill>
              </a:rPr>
              <a:t>Conductivity: ± 20ppm</a:t>
            </a:r>
            <a:endParaRPr b="1" sz="2600">
              <a:solidFill>
                <a:srgbClr val="E84B36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600"/>
              <a:buAutoNum type="arabicPeriod"/>
            </a:pPr>
            <a:r>
              <a:rPr b="1" lang="en-US" sz="2600">
                <a:solidFill>
                  <a:srgbClr val="E84B36"/>
                </a:solidFill>
              </a:rPr>
              <a:t>App sends/receive live data</a:t>
            </a:r>
            <a:endParaRPr b="1" sz="2600">
              <a:solidFill>
                <a:srgbClr val="E84B36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B4284"/>
                </a:solidFill>
              </a:rPr>
              <a:t>Query time &lt; 30s</a:t>
            </a:r>
            <a:endParaRPr b="1" sz="2600">
              <a:solidFill>
                <a:srgbClr val="E84B36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600"/>
              <a:buAutoNum type="arabicPeriod"/>
            </a:pPr>
            <a:r>
              <a:rPr b="1" lang="en-US" sz="2600">
                <a:solidFill>
                  <a:srgbClr val="E84B36"/>
                </a:solidFill>
              </a:rPr>
              <a:t>Modular and portable</a:t>
            </a:r>
            <a:endParaRPr b="1" sz="2600">
              <a:solidFill>
                <a:srgbClr val="E84B36"/>
              </a:solidFill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B4284"/>
                </a:solidFill>
              </a:rPr>
              <a:t>Side length &lt; 20in</a:t>
            </a:r>
            <a:endParaRPr b="1" sz="2600">
              <a:solidFill>
                <a:srgbClr val="E84B36"/>
              </a:solidFill>
            </a:endParaRPr>
          </a:p>
        </p:txBody>
      </p:sp>
      <p:sp>
        <p:nvSpPr>
          <p:cNvPr id="144" name="Google Shape;144;g126ab95e98f_3_2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26ab95e98f_3_20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126ab95e98f_3_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26ab95e98f_3_2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48" name="Google Shape;148;g126ab95e98f_3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26ab95e98f_3_2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 Level Requirements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126ab95e98f_3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75" y="1938150"/>
            <a:ext cx="4469251" cy="29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155" name="Google Shape;15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0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0"/>
          <p:cNvSpPr txBox="1"/>
          <p:nvPr/>
        </p:nvSpPr>
        <p:spPr>
          <a:xfrm>
            <a:off x="1441528" y="3232230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Block diagram and breakdown of each subsystem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59" name="Google Shape;1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6ab95e98f_0_4"/>
          <p:cNvSpPr txBox="1"/>
          <p:nvPr/>
        </p:nvSpPr>
        <p:spPr>
          <a:xfrm>
            <a:off x="583939" y="5997480"/>
            <a:ext cx="11024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i="1" lang="en-US" sz="1600">
                <a:solidFill>
                  <a:schemeClr val="dk1"/>
                </a:solidFill>
              </a:rPr>
              <a:t>Basic physical design</a:t>
            </a:r>
            <a:endParaRPr b="0" i="1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26ab95e98f_0_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26ab95e98f_0_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126ab95e98f_0_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71" name="Google Shape;171;g126ab95e98f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26ab95e98f_0_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Physical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126ab95e98f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188" y="1151038"/>
            <a:ext cx="5285632" cy="46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26ab95e98f_0_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6ab95e98f_2_24"/>
          <p:cNvSpPr txBox="1"/>
          <p:nvPr/>
        </p:nvSpPr>
        <p:spPr>
          <a:xfrm>
            <a:off x="583939" y="5997480"/>
            <a:ext cx="11024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Block Diagram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26ab95e98f_2_2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126ab95e98f_2_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26ab95e98f_2_2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83" name="Google Shape;183;g126ab95e98f_2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26ab95e98f_2_2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Block Diagram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g126ab95e98f_2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3837" y="960637"/>
            <a:ext cx="5976025" cy="493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26ab95e98f_2_2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2019-01-14T22:06:33Z</dcterms:created>
  <dc:creator>Nielsen, Joshua</dc:creator>
</cp:coreProperties>
</file>