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5143500" cx="9144000"/>
  <p:notesSz cx="6858000" cy="9144000"/>
  <p:embeddedFontLst>
    <p:embeddedFont>
      <p:font typeface="Nunito"/>
      <p:regular r:id="rId48"/>
      <p:bold r:id="rId49"/>
      <p:italic r:id="rId50"/>
      <p:boldItalic r:id="rId51"/>
    </p:embeddedFont>
    <p:embeddedFont>
      <p:font typeface="Maven Pro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Nunito-regular.fntdata"/><Relationship Id="rId47" Type="http://schemas.openxmlformats.org/officeDocument/2006/relationships/slide" Target="slides/slide43.xml"/><Relationship Id="rId49" Type="http://schemas.openxmlformats.org/officeDocument/2006/relationships/font" Target="fonts/Nuni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Nunito-boldItalic.fntdata"/><Relationship Id="rId50" Type="http://schemas.openxmlformats.org/officeDocument/2006/relationships/font" Target="fonts/Nunito-italic.fntdata"/><Relationship Id="rId53" Type="http://schemas.openxmlformats.org/officeDocument/2006/relationships/font" Target="fonts/MavenPro-bold.fntdata"/><Relationship Id="rId52" Type="http://schemas.openxmlformats.org/officeDocument/2006/relationships/font" Target="fonts/MavenPr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Shape 5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G338p9tpIdD0OuD87pPEkW2m9jS6Jtl3/vie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rive.google.com/file/d/1VvEPpnkQw_F59tX6AymLbZTY-aZ4Z20S/view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rive.google.com/file/d/1PNRA7fHIBaUjeektGy9y9ro_6eRHYxDm/view" TargetMode="External"/><Relationship Id="rId4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drive.google.com/file/d/1DrbIoEPQt-iebBT63yQ2AwhxWjoghUKL/view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25"/>
            <a:ext cx="7467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Posture Guidance Chair</a:t>
            </a:r>
            <a:endParaRPr sz="4800"/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82347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Team 58: Alex Shen, Pablo Corral Vila, Emre Ulusoy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Power supply</a:t>
            </a:r>
            <a:endParaRPr sz="3600"/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1111875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Battery: Four AA batteries in series (6V) with ~2500mAh capacity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average load current is ~125mA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voltages do our devices need?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5V (sensors, analog multiplexer and microcontroller)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3.3V (Bluetooth module and vibration motors)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Conclusion: We need two voltage regulators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Regulator Design</a:t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417000" y="1799025"/>
            <a:ext cx="32532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Resistance based on expected load and desired zener diode current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Designed to work within a 5.5-6V input range</a:t>
            </a:r>
            <a:endParaRPr sz="1800"/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750" y="2576125"/>
            <a:ext cx="6667100" cy="22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800" y="1378553"/>
            <a:ext cx="2540350" cy="11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4502325" y="4583875"/>
            <a:ext cx="16236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3.3V Regulator</a:t>
            </a:r>
            <a:endParaRPr/>
          </a:p>
        </p:txBody>
      </p:sp>
      <p:sp>
        <p:nvSpPr>
          <p:cNvPr id="345" name="Shape 345"/>
          <p:cNvSpPr txBox="1"/>
          <p:nvPr/>
        </p:nvSpPr>
        <p:spPr>
          <a:xfrm>
            <a:off x="7274250" y="4583875"/>
            <a:ext cx="16236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V Regulator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Pressure sensors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60850" y="1597875"/>
            <a:ext cx="65211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Primary source of posture information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Type: Force Sensitive Resistor (FSR)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No force applied → Infinite resistance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As the force increases → Resistance decreases linearly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0.2 - 20N force sensitivity range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Not accurate, but allows high resolution readings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Five sensors on the seat and three at the back of the chair are sufficient to effectively detect most positions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211550" y="1590675"/>
            <a:ext cx="3829050" cy="196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Shape 353"/>
          <p:cNvCxnSpPr/>
          <p:nvPr/>
        </p:nvCxnSpPr>
        <p:spPr>
          <a:xfrm flipH="1" rot="10800000">
            <a:off x="7215300" y="4667725"/>
            <a:ext cx="1875000" cy="1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Shape 354"/>
          <p:cNvCxnSpPr/>
          <p:nvPr/>
        </p:nvCxnSpPr>
        <p:spPr>
          <a:xfrm>
            <a:off x="7215300" y="4513050"/>
            <a:ext cx="0" cy="3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Shape 355"/>
          <p:cNvCxnSpPr/>
          <p:nvPr/>
        </p:nvCxnSpPr>
        <p:spPr>
          <a:xfrm>
            <a:off x="9090425" y="4513050"/>
            <a:ext cx="0" cy="3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6" name="Shape 356"/>
          <p:cNvSpPr txBox="1"/>
          <p:nvPr/>
        </p:nvSpPr>
        <p:spPr>
          <a:xfrm>
            <a:off x="7828563" y="4679725"/>
            <a:ext cx="648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1.75”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975" y="336313"/>
            <a:ext cx="6438050" cy="44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 Measurement</a:t>
            </a:r>
            <a:endParaRPr/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436175" y="1681213"/>
            <a:ext cx="34071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circuit used is a voltage divider with a 1k resistor and 5V input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000000"/>
                </a:solidFill>
              </a:rPr>
              <a:t>Vout is inversely related to the FSR resistance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Voltage divider can be rearranged to obtain the resistance that varies linearly with force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200" y="1120275"/>
            <a:ext cx="2595800" cy="34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7125075" y="3252900"/>
            <a:ext cx="774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baseline="-25000" lang="en"/>
              <a:t>M</a:t>
            </a:r>
            <a:endParaRPr baseline="-25000"/>
          </a:p>
        </p:txBody>
      </p:sp>
      <p:pic>
        <p:nvPicPr>
          <p:cNvPr id="370" name="Shape 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263" y="2023338"/>
            <a:ext cx="282892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2113500" y="1269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Balanced Resolution RV</a:t>
            </a:r>
            <a:endParaRPr/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Shape 377" title="pressure_sensors_balanced.MOV">
            <a:hlinkClick r:id="rId3"/>
          </p:cNvPr>
          <p:cNvSpPr/>
          <p:nvPr/>
        </p:nvSpPr>
        <p:spPr>
          <a:xfrm>
            <a:off x="1620500" y="716225"/>
            <a:ext cx="5902999" cy="44272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1303800" y="765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Distance sensor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1214550" y="645950"/>
            <a:ext cx="72090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Detects if somebody is on the chair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Can be used to help determine a slumped posture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Type: HC-SR04 Ultrasonic sensor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It sends an ultrasonic wave and detects its return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Range of 2cm to 4m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Allocated on top of the back of the chair 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613" y="2568912"/>
            <a:ext cx="5565874" cy="23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38" y="3059238"/>
            <a:ext cx="315277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with distance sensor: Angle</a:t>
            </a:r>
            <a:endParaRPr/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3903175" y="1295700"/>
            <a:ext cx="49581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reflected wave goes to infinity and beyond</a:t>
            </a:r>
            <a:endParaRPr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the user bends over 15</a:t>
            </a:r>
            <a:r>
              <a:rPr baseline="30000" lang="en" sz="1800"/>
              <a:t>o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Irregular readings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Not consistent enough to be used to always detect poor posture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Solution: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Pressure sensors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Higher priority information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Distance sensor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Supplement the readings from the pressure sensors (secondary)</a:t>
            </a:r>
            <a:endParaRPr sz="1800"/>
          </a:p>
        </p:txBody>
      </p:sp>
      <p:cxnSp>
        <p:nvCxnSpPr>
          <p:cNvPr id="392" name="Shape 392"/>
          <p:cNvCxnSpPr/>
          <p:nvPr/>
        </p:nvCxnSpPr>
        <p:spPr>
          <a:xfrm rot="10800000">
            <a:off x="876625" y="1751150"/>
            <a:ext cx="0" cy="18060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Shape 393"/>
          <p:cNvCxnSpPr/>
          <p:nvPr/>
        </p:nvCxnSpPr>
        <p:spPr>
          <a:xfrm flipH="1" rot="10800000">
            <a:off x="897725" y="3557200"/>
            <a:ext cx="1710900" cy="10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Shape 394"/>
          <p:cNvCxnSpPr/>
          <p:nvPr/>
        </p:nvCxnSpPr>
        <p:spPr>
          <a:xfrm>
            <a:off x="1694375" y="3567700"/>
            <a:ext cx="16500" cy="766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Shape 395"/>
          <p:cNvCxnSpPr/>
          <p:nvPr/>
        </p:nvCxnSpPr>
        <p:spPr>
          <a:xfrm>
            <a:off x="1710875" y="3557200"/>
            <a:ext cx="819300" cy="696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Shape 396"/>
          <p:cNvCxnSpPr/>
          <p:nvPr/>
        </p:nvCxnSpPr>
        <p:spPr>
          <a:xfrm flipH="1">
            <a:off x="956675" y="3594100"/>
            <a:ext cx="754200" cy="71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Shape 397"/>
          <p:cNvCxnSpPr/>
          <p:nvPr/>
        </p:nvCxnSpPr>
        <p:spPr>
          <a:xfrm flipH="1">
            <a:off x="1146075" y="2638300"/>
            <a:ext cx="871200" cy="810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Shape 398"/>
          <p:cNvSpPr/>
          <p:nvPr/>
        </p:nvSpPr>
        <p:spPr>
          <a:xfrm>
            <a:off x="1896575" y="2120748"/>
            <a:ext cx="633600" cy="634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9" name="Shape 399"/>
          <p:cNvCxnSpPr/>
          <p:nvPr/>
        </p:nvCxnSpPr>
        <p:spPr>
          <a:xfrm flipH="1">
            <a:off x="1237400" y="3293100"/>
            <a:ext cx="1265700" cy="15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Shape 400"/>
          <p:cNvCxnSpPr/>
          <p:nvPr/>
        </p:nvCxnSpPr>
        <p:spPr>
          <a:xfrm rot="10800000">
            <a:off x="2503100" y="3277825"/>
            <a:ext cx="522000" cy="1071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Shape 401"/>
          <p:cNvCxnSpPr/>
          <p:nvPr/>
        </p:nvCxnSpPr>
        <p:spPr>
          <a:xfrm flipH="1">
            <a:off x="1237400" y="3177300"/>
            <a:ext cx="1380300" cy="269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Shape 402"/>
          <p:cNvCxnSpPr/>
          <p:nvPr/>
        </p:nvCxnSpPr>
        <p:spPr>
          <a:xfrm rot="10800000">
            <a:off x="2617700" y="3177300"/>
            <a:ext cx="522000" cy="1071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Shape 403"/>
          <p:cNvCxnSpPr/>
          <p:nvPr/>
        </p:nvCxnSpPr>
        <p:spPr>
          <a:xfrm rot="10800000">
            <a:off x="1896575" y="2776900"/>
            <a:ext cx="292500" cy="533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Shape 404"/>
          <p:cNvCxnSpPr/>
          <p:nvPr/>
        </p:nvCxnSpPr>
        <p:spPr>
          <a:xfrm flipH="1" rot="10800000">
            <a:off x="2189063" y="2779300"/>
            <a:ext cx="65100" cy="528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Shape 405"/>
          <p:cNvCxnSpPr/>
          <p:nvPr/>
        </p:nvCxnSpPr>
        <p:spPr>
          <a:xfrm rot="10800000">
            <a:off x="1931225" y="2808200"/>
            <a:ext cx="564300" cy="258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Shape 406"/>
          <p:cNvCxnSpPr/>
          <p:nvPr/>
        </p:nvCxnSpPr>
        <p:spPr>
          <a:xfrm flipH="1">
            <a:off x="2469675" y="2743900"/>
            <a:ext cx="424200" cy="312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7" name="Shape 407"/>
          <p:cNvSpPr/>
          <p:nvPr/>
        </p:nvSpPr>
        <p:spPr>
          <a:xfrm>
            <a:off x="2617850" y="2522100"/>
            <a:ext cx="292500" cy="480900"/>
          </a:xfrm>
          <a:prstGeom prst="parallelogram">
            <a:avLst>
              <a:gd fmla="val 54773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8" name="Shape 408"/>
          <p:cNvCxnSpPr/>
          <p:nvPr/>
        </p:nvCxnSpPr>
        <p:spPr>
          <a:xfrm flipH="1">
            <a:off x="580825" y="1909525"/>
            <a:ext cx="295800" cy="10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Shape 409"/>
          <p:cNvCxnSpPr/>
          <p:nvPr/>
        </p:nvCxnSpPr>
        <p:spPr>
          <a:xfrm rot="10800000">
            <a:off x="580825" y="1482325"/>
            <a:ext cx="4500" cy="437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0" name="Shape 410"/>
          <p:cNvSpPr/>
          <p:nvPr/>
        </p:nvSpPr>
        <p:spPr>
          <a:xfrm>
            <a:off x="613376" y="1482325"/>
            <a:ext cx="230700" cy="153300"/>
          </a:xfrm>
          <a:prstGeom prst="parallelogram">
            <a:avLst>
              <a:gd fmla="val 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1" name="Shape 411"/>
          <p:cNvCxnSpPr>
            <a:endCxn id="398" idx="1"/>
          </p:cNvCxnSpPr>
          <p:nvPr/>
        </p:nvCxnSpPr>
        <p:spPr>
          <a:xfrm>
            <a:off x="781564" y="1571624"/>
            <a:ext cx="1207800" cy="6420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Shape 412"/>
          <p:cNvCxnSpPr/>
          <p:nvPr/>
        </p:nvCxnSpPr>
        <p:spPr>
          <a:xfrm flipH="1" rot="10800000">
            <a:off x="872125" y="1138600"/>
            <a:ext cx="1272000" cy="4440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" name="Shape 413"/>
          <p:cNvCxnSpPr/>
          <p:nvPr/>
        </p:nvCxnSpPr>
        <p:spPr>
          <a:xfrm>
            <a:off x="872125" y="1566100"/>
            <a:ext cx="1145100" cy="159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4" name="Shape 414"/>
          <p:cNvCxnSpPr>
            <a:endCxn id="390" idx="1"/>
          </p:cNvCxnSpPr>
          <p:nvPr/>
        </p:nvCxnSpPr>
        <p:spPr>
          <a:xfrm rot="10800000">
            <a:off x="1303800" y="1098225"/>
            <a:ext cx="614100" cy="11154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Shape 415"/>
          <p:cNvSpPr/>
          <p:nvPr/>
        </p:nvSpPr>
        <p:spPr>
          <a:xfrm>
            <a:off x="1854225" y="1626092"/>
            <a:ext cx="2048950" cy="533075"/>
          </a:xfrm>
          <a:custGeom>
            <a:pathLst>
              <a:path extrusionOk="0" h="21323" w="81958">
                <a:moveTo>
                  <a:pt x="0" y="17136"/>
                </a:moveTo>
                <a:cubicBezTo>
                  <a:pt x="7552" y="12415"/>
                  <a:pt x="13598" y="4971"/>
                  <a:pt x="21968" y="1927"/>
                </a:cubicBezTo>
                <a:cubicBezTo>
                  <a:pt x="28590" y="-481"/>
                  <a:pt x="36181" y="-300"/>
                  <a:pt x="43091" y="1082"/>
                </a:cubicBezTo>
                <a:cubicBezTo>
                  <a:pt x="50909" y="2646"/>
                  <a:pt x="49568" y="17718"/>
                  <a:pt x="57033" y="20516"/>
                </a:cubicBezTo>
                <a:cubicBezTo>
                  <a:pt x="65482" y="23683"/>
                  <a:pt x="75580" y="16337"/>
                  <a:pt x="81958" y="9954"/>
                </a:cubicBezTo>
              </a:path>
            </a:pathLst>
          </a:cu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416" name="Shape 416"/>
          <p:cNvCxnSpPr/>
          <p:nvPr/>
        </p:nvCxnSpPr>
        <p:spPr>
          <a:xfrm flipH="1">
            <a:off x="1812200" y="1877850"/>
            <a:ext cx="279000" cy="1953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2113500" y="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Distance RV</a:t>
            </a:r>
            <a:endParaRPr/>
          </a:p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Shape 423" title="distance_sensor_min_distance.mp4">
            <a:hlinkClick r:id="rId3"/>
          </p:cNvPr>
          <p:cNvSpPr/>
          <p:nvPr/>
        </p:nvSpPr>
        <p:spPr>
          <a:xfrm>
            <a:off x="1481850" y="508275"/>
            <a:ext cx="6180300" cy="46352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</a:t>
            </a:r>
            <a:endParaRPr/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1303800" y="14371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ATmega328p is commonly used and well-documented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10-bit analog-to-digital converter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Granularity of 4.88 mV for each FSR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Polls each sensor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10 readings per second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Sends the sample to the Bluetooth module as a CSV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Decodes received byte indicating which vibration motor to activate for 1 second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4 most significant bits are one-hot encoded to the motors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4 least significant bits map to the intensity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925" y="0"/>
            <a:ext cx="22136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Multiplexer</a:t>
            </a:r>
            <a:endParaRPr/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CD4051 analog multiplexer by Texas Instruments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Allows exponentially more sensors to be used per input pin from the microcontroller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8-to-1 multiplexer selects the input with an average latency of 15 ns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Vibration motors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1056750" y="18950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C1034B018F vibration motor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Main part of the user interface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Controlled by the microcontroller using a PWM input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chair has four of them, all of them on the seat</a:t>
            </a:r>
            <a:endParaRPr sz="18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575" y="1395550"/>
            <a:ext cx="4874925" cy="38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>
            <p:ph type="title"/>
          </p:nvPr>
        </p:nvSpPr>
        <p:spPr>
          <a:xfrm>
            <a:off x="1316650" y="6148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Vibration motor Schematic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362425" y="1702125"/>
            <a:ext cx="47298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motor is in parallel to a flyback diode to dissipate back EMF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Current draw is ~60mA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Larger than the maximum output of the ATmega328p’s pins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Need a transistor to draw current from the 3.3V regulator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Bluetooth module</a:t>
            </a:r>
            <a:endParaRPr sz="3600"/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1303800" y="15400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HC-05: simple TX/RX pipeline, and uses 3.3V with a 3.3V regulator for compatibility.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Average power consumption is 26.4 mW, and works from up to roughly 30 ft away.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9600 baud rate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Up to 44 bytes transmitted per sample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 more than 10 samples per second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1715275" y="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Raw Readings from Bluetooth</a:t>
            </a:r>
            <a:endParaRPr/>
          </a:p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66" name="Shape 466" title="microcontroller_data_forma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775" y="510050"/>
            <a:ext cx="6177925" cy="46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765300" y="1025625"/>
            <a:ext cx="8378700" cy="41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Implemented using Python 3.6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Fast prototyping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Powerful data processing tools for machine learning and visualization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scikit learn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pandas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seaborn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Real-time analysis requires multithreading for responsiveness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4 components (each with its own thread):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Bluetooth serial port connection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Classification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Calibration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GUI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Component Analysis</a:t>
            </a:r>
            <a:endParaRPr/>
          </a:p>
        </p:txBody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1230600" y="1480950"/>
            <a:ext cx="71769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Principal Component 1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Explains 35.6% of the </a:t>
            </a:r>
            <a:r>
              <a:rPr lang="en" sz="1800"/>
              <a:t>variance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Most relevant features: </a:t>
            </a:r>
            <a:r>
              <a:rPr i="1" lang="en" sz="1800"/>
              <a:t>ischial tuberosities,</a:t>
            </a:r>
            <a:r>
              <a:rPr i="1" lang="en" sz="1800"/>
              <a:t> l</a:t>
            </a:r>
            <a:r>
              <a:rPr i="1" lang="en" sz="1800"/>
              <a:t>umbar</a:t>
            </a:r>
            <a:endParaRPr i="1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Principal Component 2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Explains 21.1% of the variance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Most r</a:t>
            </a:r>
            <a:r>
              <a:rPr lang="en" sz="1800"/>
              <a:t>elevant Features: </a:t>
            </a:r>
            <a:r>
              <a:rPr i="1" lang="en" sz="1800"/>
              <a:t>s</a:t>
            </a:r>
            <a:r>
              <a:rPr i="1" lang="en" sz="1800"/>
              <a:t>houlders</a:t>
            </a:r>
            <a:endParaRPr i="1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Principal Component 3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Explains 18.9% of the variance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Most r</a:t>
            </a:r>
            <a:r>
              <a:rPr lang="en" sz="1800"/>
              <a:t>elevant Features: </a:t>
            </a:r>
            <a:r>
              <a:rPr i="1" lang="en" sz="1800"/>
              <a:t>thighs</a:t>
            </a:r>
            <a:endParaRPr i="1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38"/>
            <a:ext cx="9144000" cy="5075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Machine learning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1056750" y="1681450"/>
            <a:ext cx="70305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Use a supervised learning classifier to examine 9 inputs as features and provide binary classification of good &amp; bad posture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Since there are no existing data on postures, algorithm must be robust and compatible with small training sets.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SVM is the main algorithm. Reliable for small training sets, works well with binary classification/regression, deduces decision boundaries.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1303800" y="1549525"/>
            <a:ext cx="7459200" cy="32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Back pain → Major health issue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Leading cause of disability worldwide, according to the ACA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Estimated 31 million Americans experience back pain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Bad posture → Potential major culprit of back pain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Causes poor pressure distribution on the spine and nearby muscle groups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People generally know what postures are good or bad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Subconscious tendencies for bad posture can be problematic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we do something to notify people about their posture?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Further classification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1056750" y="19000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In the case of bad posture, we use our second classifier to select the motor to vibrate.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Multi-class SVM is used here with the same rational as the binary classifier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We made the decision to use a second classifier because of the extent of practicality modularization provided for us.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Both algorithms are built with Python Scikit Learn.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1303800" y="17071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Training set: 185 rows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134 bad, 51 good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Trained on multiple weights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Randomized Cross-validated grid search with 5 folds to obtain the best hyperparameters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Same training set used in PCA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Separate from the test set used to score the classifiers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Hyperparameters and Accuracy</a:t>
            </a:r>
            <a:endParaRPr/>
          </a:p>
        </p:txBody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Radial Basis Function kernel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Binary posture classifier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 = 0.174, gamma = 0.0281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Accuracy: 98%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Multi-class haptics classifier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 = 356, gamma = 0.0281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Accuracy: 95%</a:t>
            </a: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type="title"/>
          </p:nvPr>
        </p:nvSpPr>
        <p:spPr>
          <a:xfrm>
            <a:off x="1303800" y="4957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Calibration</a:t>
            </a:r>
            <a:endParaRPr/>
          </a:p>
        </p:txBody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1303800" y="1231375"/>
            <a:ext cx="7030500" cy="3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Recall the linearity of resistance and force of the FSRs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The voltage reading of the FSRs can be used to compute the resistance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Users of different weights can have their readings shifted to a “baseline” and achieve roughly the same accuracy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Enables generalization and customization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Generalizable to work accurately for users of different  weights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Customizable to identify any posture as good (e.g amputee)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Calibration Mechanism</a:t>
            </a:r>
            <a:endParaRPr/>
          </a:p>
        </p:txBody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Takes alpha as input from the user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Stores and updates w per FSR feature per user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Adds w to input data before transforming and sending it to the classifiers</a:t>
            </a:r>
            <a:endParaRPr sz="1800"/>
          </a:p>
        </p:txBody>
      </p:sp>
      <p:pic>
        <p:nvPicPr>
          <p:cNvPr id="522" name="Shape 5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3771575"/>
            <a:ext cx="7030501" cy="76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1303800" y="576125"/>
            <a:ext cx="66945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Graphical user interface (GUI)</a:t>
            </a:r>
            <a:endParaRPr sz="3600"/>
          </a:p>
        </p:txBody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1303800" y="17585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Heatmap-style visualization of sensor data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User can easily see how much force is exerted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Updates every second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Learning rate and calibration button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Asynchronous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Allows the system to learn the current posture of the user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35" name="Shape 5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200" y="917550"/>
            <a:ext cx="5071700" cy="41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625" y="68300"/>
            <a:ext cx="3070850" cy="8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type="title"/>
          </p:nvPr>
        </p:nvSpPr>
        <p:spPr>
          <a:xfrm>
            <a:off x="1496675" y="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Real-time Visualization Updates</a:t>
            </a:r>
            <a:endParaRPr/>
          </a:p>
        </p:txBody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Shape 543" title="GUI.mp4">
            <a:hlinkClick r:id="rId3"/>
          </p:cNvPr>
          <p:cNvSpPr/>
          <p:nvPr/>
        </p:nvSpPr>
        <p:spPr>
          <a:xfrm>
            <a:off x="1496663" y="637600"/>
            <a:ext cx="6007874" cy="450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Every component/module works as outlined in the RV tables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system functions as intended with all parts integrated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Very high classification accuracy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Smooth operation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The answer is YES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1303800" y="1539875"/>
            <a:ext cx="7435500" cy="29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Char char="●"/>
            </a:pPr>
            <a:r>
              <a:rPr b="1" lang="en" sz="1800">
                <a:solidFill>
                  <a:srgbClr val="274E13"/>
                </a:solidFill>
              </a:rPr>
              <a:t>COLLECTING</a:t>
            </a:r>
            <a:endParaRPr b="1" sz="1800">
              <a:solidFill>
                <a:srgbClr val="274E13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Collect posture data with pressure sensors and a distance sensor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b="1" lang="en" sz="1800">
                <a:solidFill>
                  <a:srgbClr val="4A86E8"/>
                </a:solidFill>
              </a:rPr>
              <a:t>CLASSIFYING</a:t>
            </a:r>
            <a:endParaRPr b="1" sz="1800">
              <a:solidFill>
                <a:srgbClr val="4A86E8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Supervised learning classifiers will decide if the sensor data represents good or bad posture and how to notify the user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en" sz="1800">
                <a:solidFill>
                  <a:srgbClr val="FF0000"/>
                </a:solidFill>
              </a:rPr>
              <a:t>WARNING</a:t>
            </a:r>
            <a:endParaRPr b="1" sz="1800">
              <a:solidFill>
                <a:srgbClr val="FF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Haptic feedback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Char char="●"/>
            </a:pPr>
            <a:r>
              <a:rPr b="1" lang="en" sz="1800">
                <a:solidFill>
                  <a:srgbClr val="5B0F00"/>
                </a:solidFill>
              </a:rPr>
              <a:t>REPORTING</a:t>
            </a:r>
            <a:endParaRPr b="1" sz="1800">
              <a:solidFill>
                <a:srgbClr val="5B0F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 GUI will display posture pressure information to the user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Challenges</a:t>
            </a:r>
            <a:endParaRPr sz="3600"/>
          </a:p>
        </p:txBody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x="1303800" y="1597875"/>
            <a:ext cx="7188600" cy="26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Comfort and efficiency at the same time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Tuning the classifier hyperparameters to get satisfactory results without overfitting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Developing a comprehensive training set manually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Global Interpreter Lock responsible for lag</a:t>
            </a: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type="title"/>
          </p:nvPr>
        </p:nvSpPr>
        <p:spPr>
          <a:xfrm>
            <a:off x="1313375" y="5026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5045100" y="1283950"/>
            <a:ext cx="3418500" cy="1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Weaknesses</a:t>
            </a:r>
            <a:endParaRPr sz="1800">
              <a:solidFill>
                <a:srgbClr val="1155CC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sz="1800">
                <a:solidFill>
                  <a:srgbClr val="1155CC"/>
                </a:solidFill>
              </a:rPr>
              <a:t>Classifiers specific to the chair that was used for training</a:t>
            </a:r>
            <a:endParaRPr sz="1800">
              <a:solidFill>
                <a:srgbClr val="1155CC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sz="1800">
                <a:solidFill>
                  <a:srgbClr val="1155CC"/>
                </a:solidFill>
              </a:rPr>
              <a:t>Aesthetic appeal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x="5045100" y="3173250"/>
            <a:ext cx="3418500" cy="1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41B47"/>
                </a:solidFill>
              </a:rPr>
              <a:t>Opportunities</a:t>
            </a:r>
            <a:endParaRPr sz="1800">
              <a:solidFill>
                <a:srgbClr val="741B47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1800"/>
              <a:buChar char="●"/>
            </a:pPr>
            <a:r>
              <a:rPr lang="en" sz="1800">
                <a:solidFill>
                  <a:srgbClr val="741B47"/>
                </a:solidFill>
              </a:rPr>
              <a:t>Large, broad market</a:t>
            </a:r>
            <a:endParaRPr sz="1800">
              <a:solidFill>
                <a:srgbClr val="741B47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800"/>
              <a:buChar char="●"/>
            </a:pPr>
            <a:r>
              <a:rPr lang="en" sz="1800">
                <a:solidFill>
                  <a:srgbClr val="741B47"/>
                </a:solidFill>
              </a:rPr>
              <a:t>Software updates can greatly enhance functionality</a:t>
            </a:r>
            <a:endParaRPr sz="1800">
              <a:solidFill>
                <a:srgbClr val="741B47"/>
              </a:solidFill>
            </a:endParaRPr>
          </a:p>
        </p:txBody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888850" y="1283950"/>
            <a:ext cx="3418500" cy="1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Strengths</a:t>
            </a:r>
            <a:endParaRPr sz="1800">
              <a:solidFill>
                <a:srgbClr val="38761D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sz="1800">
                <a:solidFill>
                  <a:srgbClr val="38761D"/>
                </a:solidFill>
              </a:rPr>
              <a:t>Accurate classification</a:t>
            </a:r>
            <a:endParaRPr sz="1800">
              <a:solidFill>
                <a:srgbClr val="38761D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sz="1800">
                <a:solidFill>
                  <a:srgbClr val="38761D"/>
                </a:solidFill>
              </a:rPr>
              <a:t>Low power </a:t>
            </a:r>
            <a:r>
              <a:rPr lang="en" sz="1800">
                <a:solidFill>
                  <a:srgbClr val="38761D"/>
                </a:solidFill>
              </a:rPr>
              <a:t>consumption</a:t>
            </a:r>
            <a:endParaRPr sz="1800">
              <a:solidFill>
                <a:srgbClr val="38761D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sz="1800">
                <a:solidFill>
                  <a:srgbClr val="38761D"/>
                </a:solidFill>
              </a:rPr>
              <a:t>Relatively low cost</a:t>
            </a:r>
            <a:endParaRPr sz="1800">
              <a:solidFill>
                <a:srgbClr val="38761D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x="888850" y="3173250"/>
            <a:ext cx="3418500" cy="1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</a:rPr>
              <a:t>Threats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800"/>
              <a:buChar char="●"/>
            </a:pPr>
            <a:r>
              <a:rPr lang="en" sz="1800">
                <a:solidFill>
                  <a:srgbClr val="990000"/>
                </a:solidFill>
              </a:rPr>
              <a:t>Ergonomic chairs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Char char="●"/>
            </a:pPr>
            <a:r>
              <a:rPr lang="en" sz="1800">
                <a:solidFill>
                  <a:srgbClr val="990000"/>
                </a:solidFill>
              </a:rPr>
              <a:t>Unreliable parts</a:t>
            </a:r>
            <a:endParaRPr sz="1800">
              <a:solidFill>
                <a:srgbClr val="99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C1130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Ideas for future work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x="1303800" y="1359950"/>
            <a:ext cx="7030500" cy="29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More sensors → Better classification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Nine sensors → Some bad postures will not be detected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GUI accessible on a website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Offload processing to a server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Easier to access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Custom cushion to make the chair aesthetically pleasing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Multithreaded C++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Historical data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Now, the system displays current information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chemeClr val="lt1"/>
                </a:solidFill>
              </a:rPr>
              <a:t>Allows trends to be analyzed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Objectives</a:t>
            </a:r>
            <a:endParaRPr sz="3600"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Detect and guide the sitting posture of users </a:t>
            </a:r>
            <a:r>
              <a:rPr lang="en" sz="1800"/>
              <a:t>accurately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Non-intrusive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Cost-effective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Power-efficient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Features</a:t>
            </a:r>
            <a:endParaRPr sz="3600"/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Wireless chair with up to 30 feet of range from a computer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Batteries last approximately 20 hours of continuous use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Calibration mechanism to generalize the posture classification of users of various weights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4 vibration motors to guide the user’s posture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GUI to visualize the pressure distribution of 8 posture-distinguishing areas and a back distance reading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Layout</a:t>
            </a:r>
            <a:endParaRPr/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136950" y="1716950"/>
            <a:ext cx="28677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Sensors placed in the most effective areas for detecting posture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Wires directed to the back for a cleaner look</a:t>
            </a:r>
            <a:endParaRPr sz="1800"/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14020" l="18836" r="12011" t="4559"/>
          <a:stretch/>
        </p:blipFill>
        <p:spPr>
          <a:xfrm>
            <a:off x="2909400" y="366150"/>
            <a:ext cx="2867700" cy="450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4">
            <a:alphaModFix/>
          </a:blip>
          <a:srcRect b="16905" l="10602" r="9133" t="-1773"/>
          <a:stretch/>
        </p:blipFill>
        <p:spPr>
          <a:xfrm>
            <a:off x="5814525" y="265550"/>
            <a:ext cx="3329476" cy="461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3870475" y="1021175"/>
            <a:ext cx="11829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Shoulders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3266125" y="1924525"/>
            <a:ext cx="1568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Lumbar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3574200" y="3020900"/>
            <a:ext cx="19956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Ischial Tuberosity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3432388" y="3962775"/>
            <a:ext cx="7971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Thigh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964" y="0"/>
            <a:ext cx="69000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