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1"/>
    <p:restoredTop sz="94631"/>
  </p:normalViewPr>
  <p:slideViewPr>
    <p:cSldViewPr snapToGrid="0" snapToObjects="1">
      <p:cViewPr varScale="1">
        <p:scale>
          <a:sx n="76" d="100"/>
          <a:sy n="76" d="100"/>
        </p:scale>
        <p:origin x="216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830537990892"/>
          <c:y val="0.0757940798622058"/>
          <c:w val="0.81717539519199"/>
          <c:h val="0.802594954724649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Sheet1!$N$50:$N$54</c:f>
              <c:numCache>
                <c:formatCode>General</c:formatCode>
                <c:ptCount val="5"/>
                <c:pt idx="0">
                  <c:v>86.0</c:v>
                </c:pt>
                <c:pt idx="1">
                  <c:v>93.0</c:v>
                </c:pt>
                <c:pt idx="2">
                  <c:v>98.0</c:v>
                </c:pt>
                <c:pt idx="3">
                  <c:v>101.0</c:v>
                </c:pt>
                <c:pt idx="4">
                  <c:v>106.0</c:v>
                </c:pt>
              </c:numCache>
            </c:numRef>
          </c:cat>
          <c:val>
            <c:numRef>
              <c:f>Sheet1!$O$50:$O$54</c:f>
              <c:numCache>
                <c:formatCode>General</c:formatCode>
                <c:ptCount val="5"/>
                <c:pt idx="0">
                  <c:v>401001.4615384615</c:v>
                </c:pt>
                <c:pt idx="1">
                  <c:v>463945.0769230769</c:v>
                </c:pt>
                <c:pt idx="2">
                  <c:v>733811.1538461538</c:v>
                </c:pt>
                <c:pt idx="3">
                  <c:v>1.07923569230769E6</c:v>
                </c:pt>
                <c:pt idx="4">
                  <c:v>1.949467E6</c:v>
                </c:pt>
              </c:numCache>
            </c:numRef>
          </c:val>
          <c:smooth val="0"/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Sheet1!$N$50:$N$54</c:f>
              <c:numCache>
                <c:formatCode>General</c:formatCode>
                <c:ptCount val="5"/>
                <c:pt idx="0">
                  <c:v>86.0</c:v>
                </c:pt>
                <c:pt idx="1">
                  <c:v>93.0</c:v>
                </c:pt>
                <c:pt idx="2">
                  <c:v>98.0</c:v>
                </c:pt>
                <c:pt idx="3">
                  <c:v>101.0</c:v>
                </c:pt>
                <c:pt idx="4">
                  <c:v>106.0</c:v>
                </c:pt>
              </c:numCache>
            </c:numRef>
          </c:cat>
          <c:val>
            <c:numRef>
              <c:f>Sheet1!$O$50:$O$54</c:f>
              <c:numCache>
                <c:formatCode>General</c:formatCode>
                <c:ptCount val="5"/>
                <c:pt idx="0">
                  <c:v>401001.4615384615</c:v>
                </c:pt>
                <c:pt idx="1">
                  <c:v>463945.0769230769</c:v>
                </c:pt>
                <c:pt idx="2">
                  <c:v>733811.1538461538</c:v>
                </c:pt>
                <c:pt idx="3">
                  <c:v>1.07923569230769E6</c:v>
                </c:pt>
                <c:pt idx="4">
                  <c:v>1.949467E6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402228416"/>
        <c:axId val="-1402225024"/>
      </c:lineChart>
      <c:catAx>
        <c:axId val="-1402228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Sound amplitude (dB)</a:t>
                </a:r>
              </a:p>
            </c:rich>
          </c:tx>
          <c:layout>
            <c:manualLayout>
              <c:xMode val="edge"/>
              <c:yMode val="edge"/>
              <c:x val="0.442185095852877"/>
              <c:y val="0.9505664749764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02225024"/>
        <c:crosses val="autoZero"/>
        <c:auto val="1"/>
        <c:lblAlgn val="ctr"/>
        <c:lblOffset val="100"/>
        <c:noMultiLvlLbl val="0"/>
      </c:catAx>
      <c:valAx>
        <c:axId val="-140222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Value read from microphone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40222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43DF6-358C-F645-BDAA-5B0EF74B3BF9}" type="datetimeFigureOut">
              <a:rPr lang="en-US" smtClean="0"/>
              <a:t>5/1/18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83882-8029-E542-BE34-D7F449F92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033-503F-8549-9479-6B3C7CAB8588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225-4193-CC4E-AB51-B63664FC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80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033-503F-8549-9479-6B3C7CAB8588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225-4193-CC4E-AB51-B63664FC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71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033-503F-8549-9479-6B3C7CAB8588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225-4193-CC4E-AB51-B63664FC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39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033-503F-8549-9479-6B3C7CAB8588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225-4193-CC4E-AB51-B63664FC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61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033-503F-8549-9479-6B3C7CAB8588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225-4193-CC4E-AB51-B63664FC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1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033-503F-8549-9479-6B3C7CAB8588}" type="datetimeFigureOut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225-4193-CC4E-AB51-B63664FC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0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033-503F-8549-9479-6B3C7CAB8588}" type="datetimeFigureOut">
              <a:rPr lang="en-US" smtClean="0"/>
              <a:t>5/1/18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225-4193-CC4E-AB51-B63664FC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2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033-503F-8549-9479-6B3C7CAB8588}" type="datetimeFigureOut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225-4193-CC4E-AB51-B63664FC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9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033-503F-8549-9479-6B3C7CAB8588}" type="datetimeFigureOut">
              <a:rPr lang="en-US" smtClean="0"/>
              <a:t>5/1/18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225-4193-CC4E-AB51-B63664FC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32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033-503F-8549-9479-6B3C7CAB8588}" type="datetimeFigureOut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225-4193-CC4E-AB51-B63664FC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93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C033-503F-8549-9479-6B3C7CAB8588}" type="datetimeFigureOut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67225-4193-CC4E-AB51-B63664FC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8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5C033-503F-8549-9479-6B3C7CAB8588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67225-4193-CC4E-AB51-B63664FCDB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6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80A70E-4451-435C-8BE0-ADD8AD430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567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Music-Visualization and Motion-Controlled LED Cube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AF055FB-1CF9-4693-B86B-71DAD7B18F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55637"/>
            <a:ext cx="9144000" cy="197889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ECE 445 Spring 2018 Team 34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Hieu Huynh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Islam Kadri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Zihan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TA: Zhen Qin 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indoor, wall, table, sitting&#10;&#10;Description generated with high confidence">
            <a:extLst>
              <a:ext uri="{FF2B5EF4-FFF2-40B4-BE49-F238E27FC236}">
                <a16:creationId xmlns:a16="http://schemas.microsoft.com/office/drawing/2014/main" xmlns="" id="{55C5917F-FD92-44F1-9F15-F2143ECF2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241" y="2623272"/>
            <a:ext cx="2728823" cy="36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charset="0"/>
                <a:ea typeface="Times New Roman" charset="0"/>
                <a:cs typeface="Times New Roman" charset="0"/>
              </a:rPr>
              <a:t>LED Module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To control 64 LEDs on 1 layer</a:t>
            </a:r>
            <a:r>
              <a:rPr lang="en-US" dirty="0" smtClean="0"/>
              <a:t>: using 25 8-bit Shift Registers</a:t>
            </a:r>
          </a:p>
          <a:p>
            <a:pPr lvl="1"/>
            <a:r>
              <a:rPr lang="en-US" sz="2200" dirty="0" smtClean="0"/>
              <a:t>Shift out 200 bits at rate 100Hz (using SPI library)</a:t>
            </a:r>
          </a:p>
          <a:p>
            <a:pPr lvl="2"/>
            <a:r>
              <a:rPr lang="en-US" sz="2200" dirty="0" smtClean="0"/>
              <a:t>[0-63]: for Red LEDs</a:t>
            </a:r>
          </a:p>
          <a:p>
            <a:pPr lvl="2"/>
            <a:r>
              <a:rPr lang="en-US" sz="2200" dirty="0" smtClean="0"/>
              <a:t>[64-127]: for Green LEDs</a:t>
            </a:r>
          </a:p>
          <a:p>
            <a:pPr lvl="2"/>
            <a:r>
              <a:rPr lang="en-US" sz="2200" dirty="0" smtClean="0"/>
              <a:t>[128-191]: for Blue LEDs</a:t>
            </a:r>
          </a:p>
          <a:p>
            <a:pPr lvl="2"/>
            <a:r>
              <a:rPr lang="en-US" sz="2200" dirty="0" smtClean="0"/>
              <a:t>[192-199]: for controlling the level of LEDs</a:t>
            </a:r>
          </a:p>
        </p:txBody>
      </p:sp>
    </p:spTree>
    <p:extLst>
      <p:ext uri="{BB962C8B-B14F-4D97-AF65-F5344CB8AC3E}">
        <p14:creationId xmlns:p14="http://schemas.microsoft.com/office/powerpoint/2010/main" val="108393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7DA8A-B6AE-478D-9875-16A264D9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charset="0"/>
                <a:ea typeface="Times New Roman" charset="0"/>
                <a:cs typeface="Times New Roman" charset="0"/>
              </a:rPr>
              <a:t>LED Module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38BCB1-17A5-47FD-850E-F6681903DF5F}"/>
              </a:ext>
            </a:extLst>
          </p:cNvPr>
          <p:cNvSpPr txBox="1"/>
          <p:nvPr/>
        </p:nvSpPr>
        <p:spPr>
          <a:xfrm>
            <a:off x="444499" y="1501815"/>
            <a:ext cx="9217741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1. LED can be turned ON/OFF based on control unit's signals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906277" y="1153444"/>
            <a:ext cx="4220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0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charset="0"/>
                <a:ea typeface="Times New Roman" charset="0"/>
                <a:cs typeface="Times New Roman" charset="0"/>
              </a:rPr>
              <a:t>LED Module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To control LED color: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4-bit BAM (Bit Angle Modulation)</a:t>
            </a:r>
          </a:p>
          <a:p>
            <a:pPr lvl="1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Bit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4 (MSB):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intervals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1-8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Bit 3: intervals 9-12</a:t>
            </a:r>
          </a:p>
          <a:p>
            <a:pPr lvl="1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Bit 2: intervals 13-14</a:t>
            </a:r>
          </a:p>
          <a:p>
            <a:pPr lvl="1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Bit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 (LSB):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intervals 15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Example: 0101</a:t>
            </a:r>
          </a:p>
          <a:p>
            <a:pPr lvl="1"/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4290855"/>
            <a:ext cx="7912100" cy="1222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17195"/>
            <a:ext cx="9250680" cy="659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430" y="6311900"/>
            <a:ext cx="1752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0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charset="0"/>
                <a:ea typeface="Times New Roman" charset="0"/>
                <a:cs typeface="Times New Roman" charset="0"/>
              </a:rPr>
              <a:t>LED Module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2D34483-B71D-4BA4-95CB-587E61339D44}"/>
              </a:ext>
            </a:extLst>
          </p:cNvPr>
          <p:cNvSpPr txBox="1"/>
          <p:nvPr/>
        </p:nvSpPr>
        <p:spPr>
          <a:xfrm>
            <a:off x="615746" y="1690688"/>
            <a:ext cx="9217741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 charset="0"/>
                <a:ea typeface="Times New Roman" charset="0"/>
                <a:cs typeface="Times New Roman" charset="0"/>
              </a:rPr>
              <a:t>2. LED's color can be set according to the control unit's signals</a:t>
            </a:r>
          </a:p>
        </p:txBody>
      </p:sp>
      <p:pic>
        <p:nvPicPr>
          <p:cNvPr id="5" name="Picture 4" descr="A picture containing photo, indoor&#10;&#10;Description generated with very high confidence">
            <a:extLst>
              <a:ext uri="{FF2B5EF4-FFF2-40B4-BE49-F238E27FC236}">
                <a16:creationId xmlns:a16="http://schemas.microsoft.com/office/drawing/2014/main" xmlns="" id="{DC63AE69-BC08-4DD5-BDE6-A7F1EFA86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36" y="2317446"/>
            <a:ext cx="12610255" cy="29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6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F7E6B0-DCA0-4F0F-B843-D5D4F13B0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Direction of Arrival Detection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550EB8-6DC7-443E-B62D-739B9423A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/>
                <a:cs typeface="times new roman"/>
              </a:rPr>
              <a:t>Requirement</a:t>
            </a:r>
            <a:r>
              <a:rPr lang="en-US" dirty="0">
                <a:latin typeface="times new roman"/>
                <a:cs typeface="times new roman"/>
              </a:rPr>
              <a:t>: </a:t>
            </a:r>
            <a:r>
              <a:rPr lang="en-US" dirty="0" smtClean="0">
                <a:latin typeface="times new roman"/>
                <a:cs typeface="times new roman"/>
              </a:rPr>
              <a:t>Be able </a:t>
            </a:r>
            <a:r>
              <a:rPr lang="en-US" dirty="0">
                <a:latin typeface="times new roman"/>
                <a:cs typeface="times new roman"/>
              </a:rPr>
              <a:t>to detect direction and update within 2 seconds with at least 70% accuracy. </a:t>
            </a:r>
            <a:endParaRPr lang="en-US" dirty="0"/>
          </a:p>
          <a:p>
            <a:pPr lvl="1"/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948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046" y="-3786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Times New Roman" charset="0"/>
                <a:ea typeface="Times New Roman" charset="0"/>
                <a:cs typeface="Times New Roman" charset="0"/>
              </a:rPr>
              <a:t>DIRECTION OF ARRIVAL</a:t>
            </a:r>
            <a:endParaRPr lang="en-US" sz="4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446" y="579863"/>
            <a:ext cx="6160578" cy="627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B82A19-FFFF-4976-BB47-9921A8B7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/>
                <a:cs typeface="times new roman"/>
              </a:rPr>
              <a:t>Direction of Arrival Response Time Test</a:t>
            </a:r>
            <a:endParaRPr lang="en-US" sz="4000" b="1" dirty="0">
              <a:cs typeface="Calibri Ligh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B9CA5429-02C2-4FFA-9B2F-7E88BE8095A9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667429" cy="3957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2568">
                  <a:extLst>
                    <a:ext uri="{9D8B030D-6E8A-4147-A177-3AD203B41FA5}">
                      <a16:colId xmlns:a16="http://schemas.microsoft.com/office/drawing/2014/main" xmlns="" val="1726621866"/>
                    </a:ext>
                  </a:extLst>
                </a:gridCol>
                <a:gridCol w="2059343">
                  <a:extLst>
                    <a:ext uri="{9D8B030D-6E8A-4147-A177-3AD203B41FA5}">
                      <a16:colId xmlns:a16="http://schemas.microsoft.com/office/drawing/2014/main" xmlns="" val="2298015695"/>
                    </a:ext>
                  </a:extLst>
                </a:gridCol>
                <a:gridCol w="2145149">
                  <a:extLst>
                    <a:ext uri="{9D8B030D-6E8A-4147-A177-3AD203B41FA5}">
                      <a16:colId xmlns:a16="http://schemas.microsoft.com/office/drawing/2014/main" xmlns="" val="2092310813"/>
                    </a:ext>
                  </a:extLst>
                </a:gridCol>
                <a:gridCol w="2100941">
                  <a:extLst>
                    <a:ext uri="{9D8B030D-6E8A-4147-A177-3AD203B41FA5}">
                      <a16:colId xmlns:a16="http://schemas.microsoft.com/office/drawing/2014/main" xmlns="" val="897757150"/>
                    </a:ext>
                  </a:extLst>
                </a:gridCol>
                <a:gridCol w="1959428">
                  <a:extLst>
                    <a:ext uri="{9D8B030D-6E8A-4147-A177-3AD203B41FA5}">
                      <a16:colId xmlns:a16="http://schemas.microsoft.com/office/drawing/2014/main" xmlns="" val="3443488037"/>
                    </a:ext>
                  </a:extLst>
                </a:gridCol>
              </a:tblGrid>
              <a:tr h="5616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Electret Microphone (Front)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Electret Microphone (Back)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Electret Microphone (Left)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Electret Microphone (Right)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887246516"/>
                  </a:ext>
                </a:extLst>
              </a:tr>
              <a:tr h="56166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Time (</a:t>
                      </a:r>
                      <a:r>
                        <a:rPr lang="en-US" sz="2000" dirty="0" err="1">
                          <a:effectLst/>
                          <a:latin typeface="Times New Roman"/>
                        </a:rPr>
                        <a:t>ms</a:t>
                      </a:r>
                      <a:r>
                        <a:rPr lang="en-US" sz="2000" dirty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Time (</a:t>
                      </a:r>
                      <a:r>
                        <a:rPr lang="en-US" sz="2000" dirty="0" err="1">
                          <a:effectLst/>
                          <a:latin typeface="Times New Roman"/>
                        </a:rPr>
                        <a:t>ms</a:t>
                      </a:r>
                      <a:r>
                        <a:rPr lang="en-US" sz="2000" dirty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Time (</a:t>
                      </a:r>
                      <a:r>
                        <a:rPr lang="en-US" sz="2000" dirty="0" err="1">
                          <a:effectLst/>
                          <a:latin typeface="Times New Roman"/>
                        </a:rPr>
                        <a:t>ms</a:t>
                      </a:r>
                      <a:r>
                        <a:rPr lang="en-US" sz="2000" dirty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Time (</a:t>
                      </a:r>
                      <a:r>
                        <a:rPr lang="en-US" sz="2000" dirty="0" err="1">
                          <a:effectLst/>
                          <a:latin typeface="Times New Roman"/>
                        </a:rPr>
                        <a:t>ms</a:t>
                      </a:r>
                      <a:r>
                        <a:rPr lang="en-US" sz="2000" dirty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103382283"/>
                  </a:ext>
                </a:extLst>
              </a:tr>
              <a:tr h="374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Trial 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9120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7450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9420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6340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420840445"/>
                  </a:ext>
                </a:extLst>
              </a:tr>
              <a:tr h="374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Trial 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8890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8010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8910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7820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6920041"/>
                  </a:ext>
                </a:extLst>
              </a:tr>
              <a:tr h="374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Trial 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9430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6380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9220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5530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241872373"/>
                  </a:ext>
                </a:extLst>
              </a:tr>
              <a:tr h="374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Trial 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9190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9260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8840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7470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962953435"/>
                  </a:ext>
                </a:extLst>
              </a:tr>
              <a:tr h="374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Trial 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8530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6850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9810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8420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815642061"/>
                  </a:ext>
                </a:extLst>
              </a:tr>
              <a:tr h="3744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Average Response Time (</a:t>
                      </a:r>
                      <a:r>
                        <a:rPr lang="en-US" sz="2000" dirty="0" err="1">
                          <a:effectLst/>
                          <a:latin typeface="Times New Roman"/>
                        </a:rPr>
                        <a:t>ms</a:t>
                      </a:r>
                      <a:r>
                        <a:rPr lang="en-US" sz="2000" dirty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/>
                        </a:rPr>
                        <a:t>9032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/>
                        </a:rPr>
                        <a:t>7590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/>
                        </a:rPr>
                        <a:t>9240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/>
                        </a:rPr>
                        <a:t>7116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367977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496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40F86F-F389-4C7E-A721-30D22DFBC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/>
                <a:cs typeface="Times New Roman"/>
              </a:rPr>
              <a:t>Electret Microphone Accuracy Rate Test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9E17CE34-6FF5-4500-AD45-813A161D056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025400" cy="47288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0534">
                  <a:extLst>
                    <a:ext uri="{9D8B030D-6E8A-4147-A177-3AD203B41FA5}">
                      <a16:colId xmlns:a16="http://schemas.microsoft.com/office/drawing/2014/main" xmlns="" val="184237672"/>
                    </a:ext>
                  </a:extLst>
                </a:gridCol>
                <a:gridCol w="1847022">
                  <a:extLst>
                    <a:ext uri="{9D8B030D-6E8A-4147-A177-3AD203B41FA5}">
                      <a16:colId xmlns:a16="http://schemas.microsoft.com/office/drawing/2014/main" xmlns="" val="740997723"/>
                    </a:ext>
                  </a:extLst>
                </a:gridCol>
                <a:gridCol w="1819885">
                  <a:extLst>
                    <a:ext uri="{9D8B030D-6E8A-4147-A177-3AD203B41FA5}">
                      <a16:colId xmlns:a16="http://schemas.microsoft.com/office/drawing/2014/main" xmlns="" val="2794344451"/>
                    </a:ext>
                  </a:extLst>
                </a:gridCol>
                <a:gridCol w="1754095">
                  <a:extLst>
                    <a:ext uri="{9D8B030D-6E8A-4147-A177-3AD203B41FA5}">
                      <a16:colId xmlns:a16="http://schemas.microsoft.com/office/drawing/2014/main" xmlns="" val="3493005720"/>
                    </a:ext>
                  </a:extLst>
                </a:gridCol>
                <a:gridCol w="1833864">
                  <a:extLst>
                    <a:ext uri="{9D8B030D-6E8A-4147-A177-3AD203B41FA5}">
                      <a16:colId xmlns:a16="http://schemas.microsoft.com/office/drawing/2014/main" xmlns="" val="4018492334"/>
                    </a:ext>
                  </a:extLst>
                </a:gridCol>
              </a:tblGrid>
              <a:tr h="56180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0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Electret Microphone (Front)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Electret Microphone (Back)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Electret Microphone (Left)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Electret Microphone (Right)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475846004"/>
                  </a:ext>
                </a:extLst>
              </a:tr>
              <a:tr h="397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100 Second Trials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Time LEDs Face Front (</a:t>
                      </a:r>
                      <a:r>
                        <a:rPr lang="en-US" sz="2000" dirty="0" err="1">
                          <a:effectLst/>
                          <a:latin typeface="Times New Roman"/>
                        </a:rPr>
                        <a:t>ms</a:t>
                      </a:r>
                      <a:r>
                        <a:rPr lang="en-US" sz="2000" dirty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Time LEDs Face Back (</a:t>
                      </a:r>
                      <a:r>
                        <a:rPr lang="en-US" sz="2000" dirty="0" err="1">
                          <a:effectLst/>
                          <a:latin typeface="Times New Roman"/>
                        </a:rPr>
                        <a:t>ms</a:t>
                      </a:r>
                      <a:r>
                        <a:rPr lang="en-US" sz="2000" dirty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Time LEDs Face Left (</a:t>
                      </a:r>
                      <a:r>
                        <a:rPr lang="en-US" sz="2000" dirty="0" err="1">
                          <a:effectLst/>
                          <a:latin typeface="Times New Roman"/>
                        </a:rPr>
                        <a:t>ms</a:t>
                      </a:r>
                      <a:r>
                        <a:rPr lang="en-US" sz="2000" dirty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Time LEDs Face Right (</a:t>
                      </a:r>
                      <a:r>
                        <a:rPr lang="en-US" sz="2000" dirty="0" err="1">
                          <a:effectLst/>
                          <a:latin typeface="Times New Roman"/>
                        </a:rPr>
                        <a:t>ms</a:t>
                      </a:r>
                      <a:r>
                        <a:rPr lang="en-US" sz="2000" dirty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61605197"/>
                  </a:ext>
                </a:extLst>
              </a:tr>
              <a:tr h="397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Trial 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87,700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91,600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81,900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85,800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744598878"/>
                  </a:ext>
                </a:extLst>
              </a:tr>
              <a:tr h="397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Trial 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78,100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78,400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79,200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67,100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611059946"/>
                  </a:ext>
                </a:extLst>
              </a:tr>
              <a:tr h="397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Trial 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59,700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82,500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83,200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78,200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015577894"/>
                  </a:ext>
                </a:extLst>
              </a:tr>
              <a:tr h="397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Trial 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74,600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80,500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86,100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84,500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770805709"/>
                  </a:ext>
                </a:extLst>
              </a:tr>
              <a:tr h="397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Trial 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86,300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74,600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62,100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87,800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4272955066"/>
                  </a:ext>
                </a:extLst>
              </a:tr>
              <a:tr h="397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Mean Time Facing Correct Direction (</a:t>
                      </a:r>
                      <a:r>
                        <a:rPr lang="en-US" sz="2000" dirty="0" err="1">
                          <a:effectLst/>
                          <a:latin typeface="Times New Roman"/>
                        </a:rPr>
                        <a:t>ms</a:t>
                      </a:r>
                      <a:r>
                        <a:rPr lang="en-US" sz="2000" dirty="0">
                          <a:effectLst/>
                          <a:latin typeface="Times New Roman"/>
                        </a:rPr>
                        <a:t>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77,280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81,520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78,500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</a:rPr>
                        <a:t>80,680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414479858"/>
                  </a:ext>
                </a:extLst>
              </a:tr>
              <a:tr h="3971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/>
                        </a:rPr>
                        <a:t>Mean Time Facing Correct Direction </a:t>
                      </a:r>
                      <a:r>
                        <a:rPr lang="en-US" sz="2000" b="1" dirty="0" smtClean="0">
                          <a:effectLst/>
                          <a:latin typeface="Times New Roman"/>
                        </a:rPr>
                        <a:t>(%)</a:t>
                      </a:r>
                      <a:endParaRPr lang="en-US" sz="2000" b="1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/>
                        </a:rPr>
                        <a:t>77.28%</a:t>
                      </a:r>
                      <a:endParaRPr lang="en-US" sz="2000" b="1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/>
                        </a:rPr>
                        <a:t>81.52%</a:t>
                      </a:r>
                      <a:endParaRPr lang="en-US" sz="2000" b="1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/>
                        </a:rPr>
                        <a:t>78.50%</a:t>
                      </a:r>
                      <a:endParaRPr lang="en-US" sz="2000" b="1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/>
                        </a:rPr>
                        <a:t>80.68%</a:t>
                      </a:r>
                      <a:endParaRPr lang="en-US" sz="2000" b="1" dirty="0">
                        <a:effectLst/>
                        <a:latin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46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Times New Roman" charset="0"/>
                <a:ea typeface="Times New Roman" charset="0"/>
                <a:cs typeface="Times New Roman" charset="0"/>
              </a:rPr>
              <a:t>Amplitude Analysis</a:t>
            </a:r>
            <a:endParaRPr lang="en-US" sz="4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6774" y="1557166"/>
            <a:ext cx="5449718" cy="4351338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000000 - 700000    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</a:t>
            </a:r>
            <a:r>
              <a:rPr lang="en-US" dirty="0" smtClean="0">
                <a:solidFill>
                  <a:srgbClr val="00FF0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Green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700000 </a:t>
            </a:r>
            <a:r>
              <a:rPr lang="mr-IN" dirty="0" smtClean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950000   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</a:t>
            </a:r>
            <a:r>
              <a:rPr lang="en-US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Blue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950001 - 1200000  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Yellow</a:t>
            </a:r>
            <a:endParaRPr lang="en-US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1200001 - 1450000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</a:t>
            </a:r>
            <a:r>
              <a:rPr lang="en-US" dirty="0" smtClean="0">
                <a:solidFill>
                  <a:srgbClr val="FF00FF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Purple</a:t>
            </a:r>
            <a:endParaRPr lang="en-US" dirty="0">
              <a:solidFill>
                <a:srgbClr val="FF00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1450001 - 1700000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 </a:t>
            </a:r>
            <a:r>
              <a:rPr lang="en-US" dirty="0" smtClean="0">
                <a:solidFill>
                  <a:srgbClr val="00FFFF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Light Blue</a:t>
            </a:r>
            <a:endParaRPr lang="en-US" dirty="0">
              <a:solidFill>
                <a:srgbClr val="00FFFF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1700001 -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1950000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</a:t>
            </a:r>
            <a:endParaRPr lang="en-US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838200" y="1883259"/>
          <a:ext cx="5798574" cy="4163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1474838" y="4601321"/>
            <a:ext cx="4925961" cy="147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474838" y="4283773"/>
            <a:ext cx="4925961" cy="147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474838" y="3935403"/>
            <a:ext cx="4925961" cy="147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474838" y="3602839"/>
            <a:ext cx="4925961" cy="147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74838" y="3281696"/>
            <a:ext cx="4925961" cy="60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474838" y="2958957"/>
            <a:ext cx="4925961" cy="65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284661" y="4078101"/>
            <a:ext cx="1069139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White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4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11082867" cy="11800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Computes the frequency spectrum of sound with frequency resolution of 625Hz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199" y="3659284"/>
            <a:ext cx="11082867" cy="16933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compute frequency spectrum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a 64-point FFT.</a:t>
            </a:r>
          </a:p>
          <a:p>
            <a:pPr marL="0" lvl="2" indent="0">
              <a:spcBef>
                <a:spcPts val="1000"/>
              </a:spcBef>
              <a:buFont typeface="Arial"/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	* 64-point FFT provides Fs/64= 40000/64 = 625Hz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/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41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087EE7-8172-42E0-A767-8AB2DDC31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E61199-41D1-44B8-88C6-59B31ADD6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Music visualization devices are usually expensive to build, fix, and buy.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to pre-programmed displays or only use a sound’s frequency input to affect the visualization. 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Additionally, these devices don’t allow for user interaction which can take away from the entertainment value of the device. </a:t>
            </a:r>
          </a:p>
        </p:txBody>
      </p:sp>
    </p:spTree>
    <p:extLst>
      <p:ext uri="{BB962C8B-B14F-4D97-AF65-F5344CB8AC3E}">
        <p14:creationId xmlns:p14="http://schemas.microsoft.com/office/powerpoint/2010/main" val="149829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776A6F-F29D-4355-BDD1-43A14C3DA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charset="0"/>
                <a:ea typeface="Times New Roman" charset="0"/>
                <a:cs typeface="Times New Roman" charset="0"/>
              </a:rPr>
              <a:t>Frequency Analysis Test Result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6CECF14A-0BAE-40CB-818B-48AF16331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167" y="1983776"/>
            <a:ext cx="2009547" cy="4351338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E7A77FA3-FDCB-4CFE-94FD-043B96160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116" y="2051969"/>
            <a:ext cx="8264104" cy="423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7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21AF4C-761F-4E8D-8D56-498BC847C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charset="0"/>
                <a:ea typeface="Times New Roman" charset="0"/>
                <a:cs typeface="Times New Roman" charset="0"/>
              </a:rPr>
              <a:t>Frequency Analysis Test Result</a:t>
            </a:r>
            <a:endParaRPr lang="en-US" sz="4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F35EE282-7ECB-40E5-88B2-651F61292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526" y="1955021"/>
            <a:ext cx="2225207" cy="4351338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DE6A3A66-4DE4-4016-B07C-76360AED5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004" y="1953026"/>
            <a:ext cx="8307237" cy="424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4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319" y="52562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charset="0"/>
                <a:ea typeface="Times New Roman" charset="0"/>
                <a:cs typeface="Times New Roman" charset="0"/>
              </a:rPr>
              <a:t>FEATURE 2: 3D SNAKE GAME</a:t>
            </a:r>
            <a:endParaRPr lang="en-US" sz="4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120" y="2293151"/>
            <a:ext cx="5764530" cy="379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6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A463B0-ABBF-4B2B-8B16-95B8C495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Times New Roman"/>
                <a:cs typeface="Times New Roman"/>
              </a:rPr>
              <a:t>Proximity </a:t>
            </a:r>
            <a:r>
              <a:rPr lang="en-US" sz="4000" b="1" dirty="0">
                <a:latin typeface="Times New Roman"/>
                <a:cs typeface="Times New Roman"/>
              </a:rPr>
              <a:t>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0517CC-2E2B-4A90-A3C8-5450B50DA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94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/>
                <a:cs typeface="Times New Roman"/>
              </a:rPr>
              <a:t>Requirement</a:t>
            </a:r>
            <a:r>
              <a:rPr lang="en-US" dirty="0">
                <a:latin typeface="Times New Roman"/>
                <a:cs typeface="Times New Roman"/>
              </a:rPr>
              <a:t>: Error from the actual distance versus the distance read from the sensor should be less than 10</a:t>
            </a:r>
            <a:r>
              <a:rPr lang="en-US" dirty="0" smtClean="0">
                <a:latin typeface="Times New Roman"/>
                <a:cs typeface="Times New Roman"/>
              </a:rPr>
              <a:t>% (considering only distance under 50cm)</a:t>
            </a:r>
            <a:endParaRPr lang="en-US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b="1" dirty="0">
                <a:latin typeface="Times New Roman"/>
                <a:cs typeface="Times New Roman"/>
              </a:rPr>
              <a:t>Verification</a:t>
            </a:r>
            <a:r>
              <a:rPr lang="en-US" dirty="0">
                <a:latin typeface="Times New Roman"/>
                <a:cs typeface="Times New Roman"/>
              </a:rPr>
              <a:t>: Place hand at the following distances from the ultrasonic sensor (cm):  5, 10, 15, 20, 25, 30, 40, 50</a:t>
            </a:r>
          </a:p>
          <a:p>
            <a:pPr algn="ctr">
              <a:buNone/>
            </a:pPr>
            <a:endParaRPr lang="en-US" b="1" dirty="0">
              <a:cs typeface="Calibri"/>
            </a:endParaRPr>
          </a:p>
          <a:p>
            <a:pPr marL="0" indent="0" algn="ctr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285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7860D-77C2-4441-A1DE-893D2C54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651" y="-3585"/>
            <a:ext cx="10515600" cy="125182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/>
                <a:cs typeface="Times New Roman"/>
              </a:rPr>
              <a:t>Proximity Sensor Test Result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569E6D59-F17B-4688-8BA2-AAC4256D21F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936522" y="965303"/>
          <a:ext cx="10309411" cy="2468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0235">
                  <a:extLst>
                    <a:ext uri="{9D8B030D-6E8A-4147-A177-3AD203B41FA5}">
                      <a16:colId xmlns:a16="http://schemas.microsoft.com/office/drawing/2014/main" xmlns="" val="2518352863"/>
                    </a:ext>
                  </a:extLst>
                </a:gridCol>
                <a:gridCol w="4228353">
                  <a:extLst>
                    <a:ext uri="{9D8B030D-6E8A-4147-A177-3AD203B41FA5}">
                      <a16:colId xmlns:a16="http://schemas.microsoft.com/office/drawing/2014/main" xmlns="" val="572149845"/>
                    </a:ext>
                  </a:extLst>
                </a:gridCol>
                <a:gridCol w="3600823">
                  <a:extLst>
                    <a:ext uri="{9D8B030D-6E8A-4147-A177-3AD203B41FA5}">
                      <a16:colId xmlns:a16="http://schemas.microsoft.com/office/drawing/2014/main" xmlns="" val="33352406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Distance from Sensor (cm)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Average Offset over 10 Samples (cm)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Average Error Percentage (%)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739609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0.4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8.00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19619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0.6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6.00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71047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0.1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0.67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371968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0.4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2.00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69631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0.4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1.60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2383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0.1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0.33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69220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0.0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0.00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59437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0.4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0.80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755091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76FFC7-D064-4527-B474-E952AD5779B5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224E3AC5-55F4-42A5-BA3E-CAAF455B0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980" y="3418198"/>
            <a:ext cx="6479458" cy="343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8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/>
                <a:cs typeface="Times New Roman"/>
              </a:rPr>
              <a:t>Hand Motion Detection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780" y="1295400"/>
            <a:ext cx="9408439" cy="56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9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966" y="-2050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Times New Roman" charset="0"/>
                <a:ea typeface="Times New Roman" charset="0"/>
                <a:cs typeface="Times New Roman" charset="0"/>
              </a:rPr>
              <a:t>SNAKE GAME </a:t>
            </a:r>
            <a:endParaRPr lang="en-US" sz="4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833" y="932405"/>
            <a:ext cx="4705815" cy="578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2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 fontAlgn="base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successfully achieved all the goals that we set to accomplish at the beginning of the semester. </a:t>
            </a:r>
            <a:endParaRPr lang="en-US" dirty="0"/>
          </a:p>
          <a:p>
            <a:pPr marL="0" indent="0" fontAlgn="base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work: </a:t>
            </a:r>
            <a:endParaRPr lang="en-US" dirty="0">
              <a:latin typeface="Calibri"/>
              <a:cs typeface="Calibri"/>
            </a:endParaRPr>
          </a:p>
          <a:p>
            <a:pPr marL="514350" indent="-514350" fontAlgn="base"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Standardizing the build procedure so that fixing LEDs and wire connections is easier. </a:t>
            </a:r>
            <a:endParaRPr lang="en-US" dirty="0">
              <a:latin typeface="Calibri"/>
              <a:cs typeface="Calibri"/>
            </a:endParaRPr>
          </a:p>
          <a:p>
            <a:pPr marL="514350" indent="-514350" fontAlgn="base"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the size of the grid would also be an option. </a:t>
            </a:r>
            <a:endParaRPr lang="en-US" dirty="0">
              <a:latin typeface="Calibri"/>
              <a:cs typeface="Calibri"/>
            </a:endParaRPr>
          </a:p>
          <a:p>
            <a:pPr marL="514350" indent="-514350" fontAlgn="base"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Additionally, higher quality microphones can be used to capture sound in a more accurate manner.   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66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649" y="127136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  <a:latin typeface="Times New Roman"/>
                <a:cs typeface="Times New Roman"/>
              </a:rPr>
              <a:t>Thanks to:</a:t>
            </a:r>
            <a:r>
              <a:rPr lang="en-US" sz="5400" b="1" dirty="0">
                <a:latin typeface="Times New Roman"/>
                <a:cs typeface="Times New Roman"/>
              </a:rPr>
              <a:t/>
            </a:r>
            <a:br>
              <a:rPr lang="en-US" sz="5400" b="1" dirty="0">
                <a:latin typeface="Times New Roman"/>
                <a:cs typeface="Times New Roman"/>
              </a:rPr>
            </a:br>
            <a:r>
              <a:rPr lang="en-US" sz="5400" dirty="0">
                <a:solidFill>
                  <a:srgbClr val="000000"/>
                </a:solidFill>
                <a:latin typeface="Times New Roman"/>
                <a:cs typeface="Times New Roman"/>
              </a:rPr>
              <a:t>Professor </a:t>
            </a:r>
            <a:r>
              <a:rPr lang="en-US" sz="5400" dirty="0" err="1">
                <a:solidFill>
                  <a:srgbClr val="000000"/>
                </a:solidFill>
                <a:latin typeface="Times New Roman"/>
                <a:cs typeface="Times New Roman"/>
              </a:rPr>
              <a:t>Xiaogang</a:t>
            </a:r>
            <a:r>
              <a:rPr lang="en-US" sz="5400" dirty="0">
                <a:solidFill>
                  <a:srgbClr val="000000"/>
                </a:solidFill>
                <a:latin typeface="Times New Roman"/>
                <a:cs typeface="Times New Roman"/>
              </a:rPr>
              <a:t> Chen</a:t>
            </a:r>
            <a:r>
              <a:rPr lang="en-US" sz="5400" dirty="0">
                <a:latin typeface="Times New Roman"/>
                <a:cs typeface="Times New Roman"/>
              </a:rPr>
              <a:t/>
            </a:r>
            <a:br>
              <a:rPr lang="en-US" sz="5400" dirty="0">
                <a:latin typeface="Times New Roman"/>
                <a:cs typeface="Times New Roman"/>
              </a:rPr>
            </a:br>
            <a:r>
              <a:rPr lang="en-US" sz="5400" dirty="0">
                <a:solidFill>
                  <a:srgbClr val="000000"/>
                </a:solidFill>
                <a:latin typeface="Times New Roman"/>
                <a:cs typeface="Times New Roman"/>
              </a:rPr>
              <a:t>Zhen Qin (TA)</a:t>
            </a:r>
            <a:r>
              <a:rPr lang="en-US" sz="5400" dirty="0">
                <a:latin typeface="Times New Roman"/>
                <a:cs typeface="Times New Roman"/>
              </a:rPr>
              <a:t/>
            </a:r>
            <a:br>
              <a:rPr lang="en-US" sz="5400" dirty="0">
                <a:latin typeface="Times New Roman"/>
                <a:cs typeface="Times New Roman"/>
              </a:rPr>
            </a:br>
            <a:r>
              <a:rPr lang="en-US" sz="5400" dirty="0">
                <a:solidFill>
                  <a:srgbClr val="000000"/>
                </a:solidFill>
                <a:latin typeface="Times New Roman"/>
                <a:cs typeface="Times New Roman"/>
              </a:rPr>
              <a:t>ECE Service Shop</a:t>
            </a:r>
            <a:r>
              <a:rPr lang="en-US" sz="5400" dirty="0">
                <a:latin typeface="Times New Roman"/>
                <a:cs typeface="Times New Roman"/>
              </a:rPr>
              <a:t/>
            </a:r>
            <a:br>
              <a:rPr lang="en-US" sz="5400" dirty="0">
                <a:latin typeface="Times New Roman"/>
                <a:cs typeface="Times New Roman"/>
              </a:rPr>
            </a:br>
            <a:r>
              <a:rPr lang="en-US" sz="5400" dirty="0">
                <a:solidFill>
                  <a:srgbClr val="000000"/>
                </a:solidFill>
                <a:latin typeface="Times New Roman"/>
                <a:cs typeface="Times New Roman"/>
              </a:rPr>
              <a:t>ECE Machine Shop</a:t>
            </a:r>
            <a:endParaRPr lang="en-US" sz="5400" dirty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992" y="3714267"/>
            <a:ext cx="7785178" cy="28563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667258C5-0975-400B-BBAC-2F968BACCB17}"/>
              </a:ext>
            </a:extLst>
          </p:cNvPr>
          <p:cNvSpPr txBox="1">
            <a:spLocks/>
          </p:cNvSpPr>
          <p:nvPr/>
        </p:nvSpPr>
        <p:spPr>
          <a:xfrm>
            <a:off x="3206291" y="5196383"/>
            <a:ext cx="10515600" cy="17137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Times New Roman"/>
                <a:cs typeface="Times New Roman"/>
              </a:rPr>
              <a:t>S</a:t>
            </a:r>
            <a:endParaRPr lang="en-US" sz="8800" dirty="0">
              <a:solidFill>
                <a:srgbClr val="002060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24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51ED7A-7855-4A59-AF6D-D59012DCD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6E484C-1242-46BA-AEA4-CC18E4509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 an LED grid that allows for an aesthetically pleasing way to visualize sound input.</a:t>
            </a:r>
            <a:endParaRPr lang="en-US" dirty="0">
              <a:cs typeface="Calibri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Standardize the way the grid is built for easy fixes for potential problems.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Enable user participation with our device to further the entertainment value. </a:t>
            </a:r>
          </a:p>
        </p:txBody>
      </p:sp>
    </p:spTree>
    <p:extLst>
      <p:ext uri="{BB962C8B-B14F-4D97-AF65-F5344CB8AC3E}">
        <p14:creationId xmlns:p14="http://schemas.microsoft.com/office/powerpoint/2010/main" val="56782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05AA68-8A5A-457A-989B-403DEEF52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Times New Roman"/>
                <a:cs typeface="Times New Roman"/>
              </a:rPr>
              <a:t>Objective</a:t>
            </a:r>
            <a:r>
              <a:rPr lang="en-US" sz="4000" b="1" dirty="0">
                <a:latin typeface="Times New Roman"/>
                <a:cs typeface="Times New Roman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34C77D-A52B-4440-94F1-9DFA69AEA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Create a low budget, high quality, aesthetically pleasing device for under $150. </a:t>
            </a:r>
          </a:p>
          <a:p>
            <a:r>
              <a:rPr lang="en-US" dirty="0">
                <a:latin typeface="Times New Roman"/>
                <a:cs typeface="Times New Roman"/>
              </a:rPr>
              <a:t>Device can extract audible sound's frequency (50Hz - 20kHz), amplitude, and direction of arrival. </a:t>
            </a:r>
          </a:p>
          <a:p>
            <a:r>
              <a:rPr lang="en-US" dirty="0">
                <a:latin typeface="Times New Roman"/>
                <a:cs typeface="Times New Roman"/>
              </a:rPr>
              <a:t>The LED cube can reflect the sound's properties in an aesthetic and representative way. </a:t>
            </a:r>
          </a:p>
          <a:p>
            <a:r>
              <a:rPr lang="en-US" dirty="0">
                <a:latin typeface="Times New Roman"/>
                <a:cs typeface="Times New Roman"/>
              </a:rPr>
              <a:t>Device can correctly pick up the user’s hand motion and properly control the Snake based on that information </a:t>
            </a:r>
            <a:r>
              <a:rPr lang="en-US" dirty="0" smtClean="0">
                <a:latin typeface="Times New Roman"/>
                <a:cs typeface="Times New Roman"/>
              </a:rPr>
              <a:t>when </a:t>
            </a:r>
            <a:r>
              <a:rPr lang="en-US" dirty="0">
                <a:latin typeface="Times New Roman"/>
                <a:cs typeface="Times New Roman"/>
              </a:rPr>
              <a:t>user’s hand is within 15cm of the sensor.</a:t>
            </a:r>
          </a:p>
        </p:txBody>
      </p:sp>
    </p:spTree>
    <p:extLst>
      <p:ext uri="{BB962C8B-B14F-4D97-AF65-F5344CB8AC3E}">
        <p14:creationId xmlns:p14="http://schemas.microsoft.com/office/powerpoint/2010/main" val="26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188331-4C45-4DC7-9F91-FB4CF718D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Design 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7DFB25-55A5-4CF0-948E-8D6AC6677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" y="1358264"/>
            <a:ext cx="5841760" cy="47682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6159E4B-AF9C-450B-A7ED-35896199B6A4}"/>
              </a:ext>
            </a:extLst>
          </p:cNvPr>
          <p:cNvSpPr txBox="1"/>
          <p:nvPr/>
        </p:nvSpPr>
        <p:spPr>
          <a:xfrm>
            <a:off x="1812813" y="989012"/>
            <a:ext cx="1577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FC0CB7-69FB-4B40-81A0-C6736ED2E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0" y="1480184"/>
            <a:ext cx="2941320" cy="2620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AC674A-C2D3-4B36-A770-6F487DE5280D}"/>
              </a:ext>
            </a:extLst>
          </p:cNvPr>
          <p:cNvSpPr txBox="1"/>
          <p:nvPr/>
        </p:nvSpPr>
        <p:spPr>
          <a:xfrm>
            <a:off x="8914653" y="989012"/>
            <a:ext cx="1801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Views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36DE9D-10BB-48FA-B24D-8AF03A472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915" y="4076700"/>
            <a:ext cx="360045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511" y="1083734"/>
            <a:ext cx="6148889" cy="36423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04181" y="5562061"/>
            <a:ext cx="253248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Ultrasonic Sensors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272246" y="3479568"/>
            <a:ext cx="518160" cy="381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8373449" y="3860568"/>
            <a:ext cx="518160" cy="381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036669" y="4293331"/>
            <a:ext cx="518160" cy="381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7041098" y="3860568"/>
            <a:ext cx="490228" cy="16710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058686" y="3980256"/>
            <a:ext cx="1314763" cy="15513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150875" y="4726095"/>
            <a:ext cx="1176428" cy="80548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13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04" y="1690688"/>
            <a:ext cx="10288536" cy="4721286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Diagram</a:t>
            </a:r>
          </a:p>
        </p:txBody>
      </p:sp>
    </p:spTree>
    <p:extLst>
      <p:ext uri="{BB962C8B-B14F-4D97-AF65-F5344CB8AC3E}">
        <p14:creationId xmlns:p14="http://schemas.microsoft.com/office/powerpoint/2010/main" val="183555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A32197-4B03-4702-8AC2-9541E47CA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5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/>
                <a:cs typeface="Times New Roman"/>
              </a:rPr>
              <a:t>Power Module</a:t>
            </a:r>
          </a:p>
        </p:txBody>
      </p:sp>
      <p:pic>
        <p:nvPicPr>
          <p:cNvPr id="4" name="Picture 4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xmlns="" id="{350743A0-2B76-453F-B7D2-675F86F36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4073" y="1764174"/>
            <a:ext cx="3343721" cy="2360308"/>
          </a:xfrm>
          <a:prstGeom prst="rect">
            <a:avLst/>
          </a:prstGeom>
        </p:spPr>
      </p:pic>
      <p:pic>
        <p:nvPicPr>
          <p:cNvPr id="6" name="Picture 6" descr="A picture containing indoor, monitor&#10;&#10;Description generated with very high confidence">
            <a:extLst>
              <a:ext uri="{FF2B5EF4-FFF2-40B4-BE49-F238E27FC236}">
                <a16:creationId xmlns:a16="http://schemas.microsoft.com/office/drawing/2014/main" xmlns="" id="{00F5C6A3-2DB5-4158-B11C-978BD3FC7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744" y="4305299"/>
            <a:ext cx="3333134" cy="254901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B091E370-DC1D-42BE-9DF5-21CDC1A63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78" y="1853677"/>
            <a:ext cx="3419167" cy="2069097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A2A82F95-421C-4C1B-A313-C3BF42286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40" y="4494047"/>
            <a:ext cx="4291780" cy="1581585"/>
          </a:xfrm>
          <a:prstGeom prst="rect">
            <a:avLst/>
          </a:prstGeom>
        </p:spPr>
      </p:pic>
      <p:pic>
        <p:nvPicPr>
          <p:cNvPr id="12" name="Picture 12" descr="A circuit board&#10;&#10;Description generated with very high confidence">
            <a:extLst>
              <a:ext uri="{FF2B5EF4-FFF2-40B4-BE49-F238E27FC236}">
                <a16:creationId xmlns:a16="http://schemas.microsoft.com/office/drawing/2014/main" xmlns="" id="{D9972633-D63B-41CE-92E3-98C7AD50D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60000">
            <a:off x="4825001" y="4101346"/>
            <a:ext cx="2743200" cy="2574984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xmlns="" id="{EB80372A-C8B2-4155-80B7-363E2D439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5041" y="1767696"/>
            <a:ext cx="2743200" cy="2057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31310DC-9396-4683-B60E-DFCEE7F66770}"/>
              </a:ext>
            </a:extLst>
          </p:cNvPr>
          <p:cNvSpPr txBox="1"/>
          <p:nvPr/>
        </p:nvSpPr>
        <p:spPr>
          <a:xfrm>
            <a:off x="-402566" y="1230702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b="1" dirty="0">
                <a:latin typeface="Times New Roman"/>
                <a:cs typeface="Arial"/>
              </a:rPr>
              <a:t>1. Output of 8V voltage regulator is 8V +/- 0.5V​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47C7735-B82D-4D53-9A35-A0E12943DE39}"/>
              </a:ext>
            </a:extLst>
          </p:cNvPr>
          <p:cNvSpPr txBox="1"/>
          <p:nvPr/>
        </p:nvSpPr>
        <p:spPr>
          <a:xfrm>
            <a:off x="-460306" y="3775494"/>
            <a:ext cx="60960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b="1" dirty="0">
                <a:latin typeface="Times New Roman"/>
                <a:cs typeface="Arial"/>
              </a:rPr>
              <a:t>2. Output of 5V voltage regulator is 5V +/- 0.5V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179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B0DEF8-3477-4AF8-82BF-05B4127EE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728" y="-38249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/>
                <a:cs typeface="Times New Roman"/>
              </a:rPr>
              <a:t>Power Module</a:t>
            </a:r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6" name="Picture 6" descr="A close up of a machine&#10;&#10;Description generated with very high confidence">
            <a:extLst>
              <a:ext uri="{FF2B5EF4-FFF2-40B4-BE49-F238E27FC236}">
                <a16:creationId xmlns:a16="http://schemas.microsoft.com/office/drawing/2014/main" xmlns="" id="{52E2FA25-E2F3-4841-89A1-405726641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90" y="948187"/>
            <a:ext cx="3361426" cy="2517475"/>
          </a:xfrm>
          <a:prstGeom prst="rect">
            <a:avLst/>
          </a:prstGeom>
        </p:spPr>
      </p:pic>
      <p:pic>
        <p:nvPicPr>
          <p:cNvPr id="8" name="Picture 8" descr="A picture containing road&#10;&#10;Description generated with very high confidence">
            <a:extLst>
              <a:ext uri="{FF2B5EF4-FFF2-40B4-BE49-F238E27FC236}">
                <a16:creationId xmlns:a16="http://schemas.microsoft.com/office/drawing/2014/main" xmlns="" id="{0D40BA68-C91A-4D2D-8F61-EC4F0DCBC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343" y="948187"/>
            <a:ext cx="3390181" cy="2517475"/>
          </a:xfrm>
          <a:prstGeom prst="rect">
            <a:avLst/>
          </a:prstGeom>
        </p:spPr>
      </p:pic>
      <p:pic>
        <p:nvPicPr>
          <p:cNvPr id="10" name="Picture 10" descr="A picture containing indoor&#10;&#10;Description generated with high confidence">
            <a:extLst>
              <a:ext uri="{FF2B5EF4-FFF2-40B4-BE49-F238E27FC236}">
                <a16:creationId xmlns:a16="http://schemas.microsoft.com/office/drawing/2014/main" xmlns="" id="{4B254582-54CB-4834-9901-19B0F8F6F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571" y="948187"/>
            <a:ext cx="3404558" cy="2517475"/>
          </a:xfrm>
          <a:prstGeom prst="rect">
            <a:avLst/>
          </a:prstGeom>
        </p:spPr>
      </p:pic>
      <p:pic>
        <p:nvPicPr>
          <p:cNvPr id="12" name="Picture 12" descr="A picture containing clock, building&#10;&#10;Description generated with high confidence">
            <a:extLst>
              <a:ext uri="{FF2B5EF4-FFF2-40B4-BE49-F238E27FC236}">
                <a16:creationId xmlns:a16="http://schemas.microsoft.com/office/drawing/2014/main" xmlns="" id="{AD464AF8-40C2-4830-B88E-317969ACB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136" y="3838036"/>
            <a:ext cx="3404558" cy="25462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DFDC95-E722-428F-9349-472BD22C0C19}"/>
              </a:ext>
            </a:extLst>
          </p:cNvPr>
          <p:cNvSpPr txBox="1"/>
          <p:nvPr/>
        </p:nvSpPr>
        <p:spPr>
          <a:xfrm>
            <a:off x="727493" y="3466381"/>
            <a:ext cx="3404558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Current</a:t>
            </a:r>
            <a:r>
              <a:rPr lang="en-US" dirty="0">
                <a:cs typeface="Calibri"/>
              </a:rPr>
              <a:t> consumed by LED Module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1F47CB6-D9E7-4E64-800B-07FD91A259F0}"/>
              </a:ext>
            </a:extLst>
          </p:cNvPr>
          <p:cNvSpPr txBox="1"/>
          <p:nvPr/>
        </p:nvSpPr>
        <p:spPr>
          <a:xfrm>
            <a:off x="3991153" y="3466380"/>
            <a:ext cx="387901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Current</a:t>
            </a:r>
            <a:r>
              <a:rPr lang="en-US" dirty="0">
                <a:cs typeface="Calibri"/>
              </a:rPr>
              <a:t> consumed by Sensor Module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EA4C324-15BD-492E-A86D-8F5D0DBE9B12}"/>
              </a:ext>
            </a:extLst>
          </p:cNvPr>
          <p:cNvSpPr txBox="1"/>
          <p:nvPr/>
        </p:nvSpPr>
        <p:spPr>
          <a:xfrm>
            <a:off x="7959303" y="3466379"/>
            <a:ext cx="4166558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Current</a:t>
            </a:r>
            <a:r>
              <a:rPr lang="en-US" dirty="0">
                <a:cs typeface="Calibri"/>
              </a:rPr>
              <a:t> consumed by Microphone Module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44102DA-8530-4D02-9FDA-7AFB0CEA25DA}"/>
              </a:ext>
            </a:extLst>
          </p:cNvPr>
          <p:cNvSpPr txBox="1"/>
          <p:nvPr/>
        </p:nvSpPr>
        <p:spPr>
          <a:xfrm>
            <a:off x="828134" y="6384984"/>
            <a:ext cx="3404558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Current</a:t>
            </a:r>
            <a:r>
              <a:rPr lang="en-US" dirty="0">
                <a:cs typeface="Calibri"/>
              </a:rPr>
              <a:t> consumed by Control Unit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C0E447-ACDE-4C55-9101-A03555509879}"/>
              </a:ext>
            </a:extLst>
          </p:cNvPr>
          <p:cNvSpPr txBox="1"/>
          <p:nvPr/>
        </p:nvSpPr>
        <p:spPr>
          <a:xfrm>
            <a:off x="4221192" y="4630950"/>
            <a:ext cx="7473349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cs typeface="Calibri"/>
              </a:rPr>
              <a:t>The system totally consumes </a:t>
            </a:r>
            <a:r>
              <a:rPr lang="en-US" sz="2800" b="1" dirty="0">
                <a:solidFill>
                  <a:srgbClr val="FF0000"/>
                </a:solidFill>
                <a:cs typeface="Calibri"/>
              </a:rPr>
              <a:t>1.9997A</a:t>
            </a:r>
          </a:p>
          <a:p>
            <a:pPr algn="ctr"/>
            <a:endParaRPr lang="en-US" sz="2800" b="1" dirty="0">
              <a:cs typeface="Calibri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8938E33F-6F03-433E-A32A-E0D347A6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544" y="482500"/>
            <a:ext cx="9724846" cy="21228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 3.Adaptor can provide enough current for the system</a:t>
            </a:r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46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707</Words>
  <Application>Microsoft Macintosh PowerPoint</Application>
  <PresentationFormat>Widescreen</PresentationFormat>
  <Paragraphs>204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Calibri</vt:lpstr>
      <vt:lpstr>Calibri Light</vt:lpstr>
      <vt:lpstr>times new roman</vt:lpstr>
      <vt:lpstr>times new roman</vt:lpstr>
      <vt:lpstr>Wingdings</vt:lpstr>
      <vt:lpstr>Arial</vt:lpstr>
      <vt:lpstr>Office Theme</vt:lpstr>
      <vt:lpstr>Music-Visualization and Motion-Controlled LED Cube</vt:lpstr>
      <vt:lpstr>Problem Statement</vt:lpstr>
      <vt:lpstr>Proposed Solution</vt:lpstr>
      <vt:lpstr>Objective </vt:lpstr>
      <vt:lpstr>Physical Design  </vt:lpstr>
      <vt:lpstr>PowerPoint Presentation</vt:lpstr>
      <vt:lpstr>Block Diagram</vt:lpstr>
      <vt:lpstr>Power Module</vt:lpstr>
      <vt:lpstr>Power Module</vt:lpstr>
      <vt:lpstr>LED Module</vt:lpstr>
      <vt:lpstr>LED Module</vt:lpstr>
      <vt:lpstr>LED Module</vt:lpstr>
      <vt:lpstr>LED Module</vt:lpstr>
      <vt:lpstr>Direction of Arrival Detection</vt:lpstr>
      <vt:lpstr>DIRECTION OF ARRIVAL</vt:lpstr>
      <vt:lpstr>Direction of Arrival Response Time Test</vt:lpstr>
      <vt:lpstr>Electret Microphone Accuracy Rate Test</vt:lpstr>
      <vt:lpstr>Amplitude Analysis</vt:lpstr>
      <vt:lpstr>Frequency Analysis</vt:lpstr>
      <vt:lpstr>Frequency Analysis Test Result</vt:lpstr>
      <vt:lpstr>Frequency Analysis Test Result</vt:lpstr>
      <vt:lpstr>FEATURE 2: 3D SNAKE GAME</vt:lpstr>
      <vt:lpstr>Proximity Sensor</vt:lpstr>
      <vt:lpstr>Proximity Sensor Test Result</vt:lpstr>
      <vt:lpstr>Hand Motion Detection</vt:lpstr>
      <vt:lpstr>SNAKE GAME </vt:lpstr>
      <vt:lpstr>Conclusion</vt:lpstr>
      <vt:lpstr>Thanks to: Professor Xiaogang Chen Zhen Qin (TA) ECE Service Shop ECE Machine Shop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Hieu Huynh</dc:creator>
  <cp:lastModifiedBy>Hieu Huynh</cp:lastModifiedBy>
  <cp:revision>24</cp:revision>
  <dcterms:created xsi:type="dcterms:W3CDTF">2018-05-01T22:56:46Z</dcterms:created>
  <dcterms:modified xsi:type="dcterms:W3CDTF">2018-05-01T23:03:07Z</dcterms:modified>
</cp:coreProperties>
</file>