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7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7"/>
    <p:restoredTop sz="93418"/>
  </p:normalViewPr>
  <p:slideViewPr>
    <p:cSldViewPr snapToGrid="0" snapToObjects="1">
      <p:cViewPr>
        <p:scale>
          <a:sx n="87" d="100"/>
          <a:sy n="87" d="100"/>
        </p:scale>
        <p:origin x="144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christiantopete/Documents/ECE%20445/ECE%20445%20REV%20B%20/Voltag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</a:t>
            </a:r>
            <a:r>
              <a:rPr lang="en-US" baseline="0"/>
              <a:t>- input vs V-disable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8421030704495"/>
          <c:y val="0.122789472006369"/>
          <c:w val="0.808620068324793"/>
          <c:h val="0.672589880726724"/>
        </c:manualLayout>
      </c:layout>
      <c:lineChart>
        <c:grouping val="standard"/>
        <c:varyColors val="0"/>
        <c:ser>
          <c:idx val="1"/>
          <c:order val="0"/>
          <c:tx>
            <c:strRef>
              <c:f>Sheet1!$F$35</c:f>
              <c:strCache>
                <c:ptCount val="1"/>
                <c:pt idx="0">
                  <c:v>Vin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Sheet1!$E$36:$E$45</c:f>
              <c:numCache>
                <c:formatCode>General</c:formatCode>
                <c:ptCount val="10"/>
                <c:pt idx="0">
                  <c:v>0.0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3.0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</c:numCache>
            </c:numRef>
          </c:cat>
          <c:val>
            <c:numRef>
              <c:f>Sheet1!$F$36:$F$45</c:f>
              <c:numCache>
                <c:formatCode>General</c:formatCode>
                <c:ptCount val="10"/>
                <c:pt idx="0">
                  <c:v>7.1</c:v>
                </c:pt>
                <c:pt idx="1">
                  <c:v>6.8</c:v>
                </c:pt>
                <c:pt idx="2">
                  <c:v>6.6</c:v>
                </c:pt>
                <c:pt idx="3">
                  <c:v>6.5</c:v>
                </c:pt>
                <c:pt idx="4">
                  <c:v>6.48</c:v>
                </c:pt>
                <c:pt idx="5">
                  <c:v>6.47</c:v>
                </c:pt>
                <c:pt idx="6">
                  <c:v>6.46</c:v>
                </c:pt>
                <c:pt idx="7">
                  <c:v>6.45</c:v>
                </c:pt>
                <c:pt idx="8">
                  <c:v>6.4</c:v>
                </c:pt>
                <c:pt idx="9">
                  <c:v>6.0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Sheet1!$G$35</c:f>
              <c:strCache>
                <c:ptCount val="1"/>
                <c:pt idx="0">
                  <c:v>Vdisable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circle"/>
              <c:size val="1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Sheet1!$E$36:$E$45</c:f>
              <c:numCache>
                <c:formatCode>General</c:formatCode>
                <c:ptCount val="10"/>
                <c:pt idx="0">
                  <c:v>0.0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3.0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</c:numCache>
            </c:numRef>
          </c:cat>
          <c:val>
            <c:numRef>
              <c:f>Sheet1!$G$36:$G$45</c:f>
              <c:numCache>
                <c:formatCode>General</c:formatCode>
                <c:ptCount val="10"/>
                <c:pt idx="0">
                  <c:v>7.1</c:v>
                </c:pt>
                <c:pt idx="1">
                  <c:v>6.8</c:v>
                </c:pt>
                <c:pt idx="2">
                  <c:v>6.6</c:v>
                </c:pt>
                <c:pt idx="3">
                  <c:v>6.5</c:v>
                </c:pt>
                <c:pt idx="4">
                  <c:v>6.48</c:v>
                </c:pt>
                <c:pt idx="5">
                  <c:v>6.47</c:v>
                </c:pt>
                <c:pt idx="6">
                  <c:v>6.42</c:v>
                </c:pt>
                <c:pt idx="7">
                  <c:v>0.026</c:v>
                </c:pt>
                <c:pt idx="8">
                  <c:v>0.026</c:v>
                </c:pt>
                <c:pt idx="9">
                  <c:v>0.025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27606400"/>
        <c:axId val="-2027730176"/>
      </c:lineChart>
      <c:catAx>
        <c:axId val="-2027606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Time Delay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7730176"/>
        <c:crosses val="autoZero"/>
        <c:auto val="1"/>
        <c:lblAlgn val="ctr"/>
        <c:lblOffset val="100"/>
        <c:noMultiLvlLbl val="0"/>
      </c:catAx>
      <c:valAx>
        <c:axId val="-202773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Voltage</a:t>
                </a:r>
              </a:p>
            </c:rich>
          </c:tx>
          <c:layout>
            <c:manualLayout>
              <c:xMode val="edge"/>
              <c:yMode val="edge"/>
              <c:x val="0.0522100362454693"/>
              <c:y val="0.3706984074627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760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0856825188518102"/>
          <c:y val="0.867618209849892"/>
          <c:w val="0.185777819439237"/>
          <c:h val="0.0951021358070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64103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3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7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634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0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67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095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2130350-C37D-CE42-9CD0-F5A4F36D279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2A4B336-F7B7-FC4F-AF40-29A3D1C0D4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68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155" y="2227006"/>
            <a:ext cx="8144134" cy="1643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ECE 445 Spring 2017</a:t>
            </a:r>
            <a:br>
              <a:rPr lang="en-US" dirty="0" smtClean="0"/>
            </a:br>
            <a:r>
              <a:rPr lang="en-US" dirty="0" smtClean="0"/>
              <a:t>Laser Tag 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1757" y="4054824"/>
            <a:ext cx="8448930" cy="11176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000" dirty="0" smtClean="0"/>
              <a:t>Group 81: Martin </a:t>
            </a:r>
            <a:r>
              <a:rPr lang="en-US" sz="4000" dirty="0" err="1" smtClean="0"/>
              <a:t>Litwiller</a:t>
            </a:r>
            <a:r>
              <a:rPr lang="en-US" sz="4000" dirty="0" smtClean="0"/>
              <a:t>, Jake Hamill, Christian Topete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3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R&amp;V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1077"/>
              </p:ext>
            </p:extLst>
          </p:nvPr>
        </p:nvGraphicFramePr>
        <p:xfrm>
          <a:off x="2920180" y="424119"/>
          <a:ext cx="7624917" cy="5947689"/>
        </p:xfrm>
        <a:graphic>
          <a:graphicData uri="http://schemas.openxmlformats.org/drawingml/2006/table">
            <a:tbl>
              <a:tblPr firstRow="1" firstCol="1" bandRow="1"/>
              <a:tblGrid>
                <a:gridCol w="3820591"/>
                <a:gridCol w="3804326"/>
              </a:tblGrid>
              <a:tr h="3203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Requirement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Verification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6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Voltage regulator must be able to output 4.9 to 5.2 volts with a maximum current rating of 2.5 amps. (3 points)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Procedure: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6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Attach 2 ohm power resistor as load 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6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Attach oscilloscope across load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6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Verify that voltage is steady between 4.9 to 5.2 volts</a:t>
                      </a: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888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2. Battery protection circuit must cut off power (&lt;50mV) when the battery voltage falls below 6.4V. (4 points)</a:t>
                      </a: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Procedure: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2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Apply 8V to the battery connections with a DC power supply 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2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Measure voltage regulator output and ensure the voltage is between 6.4-6.6V.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2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Decrease DC power supply voltage to 6.3V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Measure voltage regulator output and verify that the voltage is &lt;50mV</a:t>
                      </a: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2415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 The overall system battery life should at least be 15 minutes (3 points)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Procedure: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4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Upload system with proper software and let the vehicle run in autonomous mode 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4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Let the droid run for at least 15 minutes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4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Verify that the droid is still running after 15 minutes</a:t>
                      </a:r>
                    </a:p>
                    <a:p>
                      <a:pPr marL="342900" marR="0" lvl="0" indent="-34290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en-US" sz="1400" u="none" strike="noStrike" kern="0" spc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Repeat this procedure 3 times to ensure consistency of verification</a:t>
                      </a:r>
                    </a:p>
                  </a:txBody>
                  <a:tcPr marL="48315" marR="48315" marT="48315" marB="483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08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Power System tested and verified</a:t>
            </a:r>
          </a:p>
          <a:p>
            <a:r>
              <a:rPr lang="en-US" sz="2800" dirty="0" smtClean="0"/>
              <a:t>Ensure sensor, motor-drive, microcontroller, and laser module receive 5 volts</a:t>
            </a:r>
          </a:p>
          <a:p>
            <a:r>
              <a:rPr lang="en-US" sz="2800" dirty="0" smtClean="0"/>
              <a:t>Future work: implementation of 2 voltage regulators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5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droid that engages in exciting physical and computer gameplay</a:t>
            </a:r>
          </a:p>
          <a:p>
            <a:r>
              <a:rPr lang="en-US" sz="2800" dirty="0" smtClean="0"/>
              <a:t>Fun laser tag experience which could be played in a group or solo</a:t>
            </a:r>
          </a:p>
          <a:p>
            <a:r>
              <a:rPr lang="en-US" sz="2800" dirty="0" smtClean="0"/>
              <a:t>Create a robot competition without damage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37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</a:t>
            </a:r>
            <a:r>
              <a:rPr lang="en-US" sz="3200" dirty="0" smtClean="0"/>
              <a:t> </a:t>
            </a:r>
            <a:r>
              <a:rPr lang="en-US" sz="3200" dirty="0" smtClean="0"/>
              <a:t>sense other droids and seek targets autonomously</a:t>
            </a:r>
          </a:p>
          <a:p>
            <a:r>
              <a:rPr lang="en-US" sz="3200" dirty="0" smtClean="0"/>
              <a:t>Can </a:t>
            </a:r>
            <a:r>
              <a:rPr lang="en-US" sz="3200" dirty="0" smtClean="0"/>
              <a:t>be controlled </a:t>
            </a:r>
            <a:r>
              <a:rPr lang="en-US" sz="3200" dirty="0" smtClean="0"/>
              <a:t>physically </a:t>
            </a:r>
            <a:r>
              <a:rPr lang="en-US" sz="3200" dirty="0" smtClean="0"/>
              <a:t>through an </a:t>
            </a:r>
            <a:r>
              <a:rPr lang="en-US" sz="3200" dirty="0" smtClean="0"/>
              <a:t>i</a:t>
            </a:r>
            <a:r>
              <a:rPr lang="en-US" sz="3200" dirty="0"/>
              <a:t>P</a:t>
            </a:r>
            <a:r>
              <a:rPr lang="en-US" sz="3200" dirty="0" smtClean="0"/>
              <a:t>hone </a:t>
            </a:r>
            <a:r>
              <a:rPr lang="en-US" sz="3200" dirty="0" smtClean="0"/>
              <a:t>app</a:t>
            </a:r>
          </a:p>
          <a:p>
            <a:r>
              <a:rPr lang="en-US" sz="3200" dirty="0" smtClean="0"/>
              <a:t>Ca</a:t>
            </a:r>
            <a:r>
              <a:rPr lang="en-US" sz="3200" dirty="0" smtClean="0"/>
              <a:t>n </a:t>
            </a:r>
            <a:r>
              <a:rPr lang="en-US" sz="3200" dirty="0" smtClean="0"/>
              <a:t>be powered for a sufficient amount of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6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6370" y="304799"/>
            <a:ext cx="8018584" cy="628356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53986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7.4 volt </a:t>
            </a:r>
            <a:r>
              <a:rPr lang="en-US" sz="3200" dirty="0" err="1" smtClean="0"/>
              <a:t>LiPo</a:t>
            </a:r>
            <a:r>
              <a:rPr lang="en-US" sz="3200" dirty="0" smtClean="0"/>
              <a:t> battery</a:t>
            </a:r>
          </a:p>
          <a:p>
            <a:r>
              <a:rPr lang="en-US" sz="3200" dirty="0" err="1" smtClean="0"/>
              <a:t>LiPo</a:t>
            </a:r>
            <a:r>
              <a:rPr lang="en-US" sz="3200" dirty="0" smtClean="0"/>
              <a:t> Cutoff Circuit – ensure it cuts off at 6.4 volts</a:t>
            </a:r>
          </a:p>
          <a:p>
            <a:r>
              <a:rPr lang="en-US" sz="3200" dirty="0" smtClean="0"/>
              <a:t>5 volt 3 amp Voltage Regulator</a:t>
            </a:r>
          </a:p>
          <a:p>
            <a:r>
              <a:rPr lang="en-US" sz="3200" dirty="0" smtClean="0"/>
              <a:t>Ensure all systems receive 5 volts efficiently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996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3832" y="648929"/>
            <a:ext cx="8952271" cy="508819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79490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724054"/>
          </a:xfrm>
        </p:spPr>
        <p:txBody>
          <a:bodyPr>
            <a:normAutofit/>
          </a:bodyPr>
          <a:lstStyle/>
          <a:p>
            <a:r>
              <a:rPr lang="en-US" dirty="0" err="1" smtClean="0"/>
              <a:t>LiPo</a:t>
            </a:r>
            <a:r>
              <a:rPr lang="en-US" dirty="0" smtClean="0"/>
              <a:t> Cutoff Circuit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223547"/>
              </p:ext>
            </p:extLst>
          </p:nvPr>
        </p:nvGraphicFramePr>
        <p:xfrm>
          <a:off x="1371600" y="1224117"/>
          <a:ext cx="9601200" cy="501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08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194" y="1891481"/>
            <a:ext cx="8885043" cy="432127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1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Run Time Calculation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566" y="1946787"/>
            <a:ext cx="9455458" cy="386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29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1671</TotalTime>
  <Words>330</Words>
  <Application>Microsoft Macintosh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Franklin Gothic Book</vt:lpstr>
      <vt:lpstr>Helvetica</vt:lpstr>
      <vt:lpstr>Crop</vt:lpstr>
      <vt:lpstr>ECE 445 Spring 2017 Laser Tag Droid</vt:lpstr>
      <vt:lpstr>Introduction</vt:lpstr>
      <vt:lpstr>Objectives</vt:lpstr>
      <vt:lpstr>PowerPoint Presentation</vt:lpstr>
      <vt:lpstr>Power System</vt:lpstr>
      <vt:lpstr>PowerPoint Presentation</vt:lpstr>
      <vt:lpstr>LiPo Cutoff Circuit Data</vt:lpstr>
      <vt:lpstr>Power data</vt:lpstr>
      <vt:lpstr>Max Run Time Calculation</vt:lpstr>
      <vt:lpstr>R&amp;V</vt:lpstr>
      <vt:lpstr>Conclusions and Further Work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445 Spring 2017 Laser Tag Droid</dc:title>
  <dc:creator>Christian Topete</dc:creator>
  <cp:lastModifiedBy>Christian Topete</cp:lastModifiedBy>
  <cp:revision>13</cp:revision>
  <dcterms:created xsi:type="dcterms:W3CDTF">2017-04-25T18:55:57Z</dcterms:created>
  <dcterms:modified xsi:type="dcterms:W3CDTF">2017-04-27T10:29:01Z</dcterms:modified>
</cp:coreProperties>
</file>