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embeddedFontLst>
    <p:embeddedFont>
      <p:font typeface="Raleway"/>
      <p:regular r:id="rId30"/>
      <p:bold r:id="rId31"/>
      <p:italic r:id="rId32"/>
      <p:boldItalic r:id="rId33"/>
    </p:embeddedFont>
    <p:embeddedFont>
      <p:font typeface="Lato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Author clrIdx="0" id="0" initials="" lastIdx="2" name="Quoc Pham"/>
  <p:cmAuthor clrIdx="1" id="1" initials="" lastIdx="1" name="Brandon Bogue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aleway-bold.fntdata"/><Relationship Id="rId30" Type="http://schemas.openxmlformats.org/officeDocument/2006/relationships/font" Target="fonts/Raleway-regular.fntdata"/><Relationship Id="rId11" Type="http://schemas.openxmlformats.org/officeDocument/2006/relationships/slide" Target="slides/slide6.xml"/><Relationship Id="rId33" Type="http://schemas.openxmlformats.org/officeDocument/2006/relationships/font" Target="fonts/Raleway-boldItalic.fntdata"/><Relationship Id="rId10" Type="http://schemas.openxmlformats.org/officeDocument/2006/relationships/slide" Target="slides/slide5.xml"/><Relationship Id="rId32" Type="http://schemas.openxmlformats.org/officeDocument/2006/relationships/font" Target="fonts/Raleway-italic.fntdata"/><Relationship Id="rId13" Type="http://schemas.openxmlformats.org/officeDocument/2006/relationships/slide" Target="slides/slide8.xml"/><Relationship Id="rId35" Type="http://schemas.openxmlformats.org/officeDocument/2006/relationships/font" Target="fonts/Lato-bold.fntdata"/><Relationship Id="rId12" Type="http://schemas.openxmlformats.org/officeDocument/2006/relationships/slide" Target="slides/slide7.xml"/><Relationship Id="rId34" Type="http://schemas.openxmlformats.org/officeDocument/2006/relationships/font" Target="fonts/Lato-regular.fntdata"/><Relationship Id="rId15" Type="http://schemas.openxmlformats.org/officeDocument/2006/relationships/slide" Target="slides/slide10.xml"/><Relationship Id="rId37" Type="http://schemas.openxmlformats.org/officeDocument/2006/relationships/font" Target="fonts/Lato-boldItalic.fntdata"/><Relationship Id="rId14" Type="http://schemas.openxmlformats.org/officeDocument/2006/relationships/slide" Target="slides/slide9.xml"/><Relationship Id="rId36" Type="http://schemas.openxmlformats.org/officeDocument/2006/relationships/font" Target="fonts/Lato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 authorId="0" idx="1" dt="2017-12-10T05:29:20.160">
    <p:pos x="459" y="1309"/>
    <p:text>Too dry (Will change, leaving this as a reminder)</p:tex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 authorId="1" idx="1" dt="2017-12-10T21:22:47.948">
    <p:pos x="6000" y="0"/>
    <p:text>Shouldn't that be a voltage source, not a battery?</p:text>
  </p:cm>
  <p:cm authorId="0" idx="2" dt="2017-12-10T21:22:47.948">
    <p:pos x="6000" y="100"/>
    <p:text>On it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100"/>
              <a:buChar char="●"/>
              <a:defRPr sz="1100"/>
            </a:lvl1pPr>
            <a:lvl2pPr lvl="1">
              <a:spcBef>
                <a:spcPts val="0"/>
              </a:spcBef>
              <a:buSzPts val="1100"/>
              <a:buChar char="○"/>
              <a:defRPr sz="1100"/>
            </a:lvl2pPr>
            <a:lvl3pPr lvl="2">
              <a:spcBef>
                <a:spcPts val="0"/>
              </a:spcBef>
              <a:buSzPts val="1100"/>
              <a:buChar char="■"/>
              <a:defRPr sz="1100"/>
            </a:lvl3pPr>
            <a:lvl4pPr lvl="3">
              <a:spcBef>
                <a:spcPts val="0"/>
              </a:spcBef>
              <a:buSzPts val="1100"/>
              <a:buChar char="●"/>
              <a:defRPr sz="1100"/>
            </a:lvl4pPr>
            <a:lvl5pPr lvl="4">
              <a:spcBef>
                <a:spcPts val="0"/>
              </a:spcBef>
              <a:buSzPts val="1100"/>
              <a:buChar char="○"/>
              <a:defRPr sz="1100"/>
            </a:lvl5pPr>
            <a:lvl6pPr lvl="5">
              <a:spcBef>
                <a:spcPts val="0"/>
              </a:spcBef>
              <a:buSzPts val="1100"/>
              <a:buChar char="■"/>
              <a:defRPr sz="1100"/>
            </a:lvl6pPr>
            <a:lvl7pPr lvl="6">
              <a:spcBef>
                <a:spcPts val="0"/>
              </a:spcBef>
              <a:buSzPts val="1100"/>
              <a:buChar char="●"/>
              <a:defRPr sz="1100"/>
            </a:lvl7pPr>
            <a:lvl8pPr lvl="7">
              <a:spcBef>
                <a:spcPts val="0"/>
              </a:spcBef>
              <a:buSzPts val="1100"/>
              <a:buChar char="○"/>
              <a:defRPr sz="1100"/>
            </a:lvl8pPr>
            <a:lvl9pPr lvl="8">
              <a:spcBef>
                <a:spcPts val="0"/>
              </a:spcBef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Presenter: Quoc 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/>
              <a:t>Time ~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Shape 1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Presenter: Quoc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Presenter: Brandon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Presenter: Brandon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Presenter: Alex 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/>
              <a:t>Time ~ 1-2 mins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Shape 1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Presenter: Alex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/>
              <a:t>Time ~ 1-2 mins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Presenter: Alex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/>
              <a:t>Time ~ 1-2 mins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Shape 2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Presenter: Quoc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Shape 2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Presenter: Brandon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Presenter: Brandon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Presenter: Quoc 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/>
              <a:t>Time ~ 30s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Shape 2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Presenter: Quoc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/>
              <a:t>Time ~ 1-2 mins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Shape 2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Presenter: Quoc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Shape 2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Presenter: Brandon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Shape 2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Presenter: Brandon, Alex, Quoc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/>
              <a:t>Time ~ &lt; 1min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Shape 2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Presenter: All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/>
              <a:t>Time: 4 min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Presenter: Alex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/>
              <a:t>Time ~ 1-2 mins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Presenter: Alex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/>
              <a:t>Time ~ 1.5min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/>
              <a:t>Presenter: Brandon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/>
              <a:t>Time ~ 1-2 mins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Presenter: Brandon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/>
              <a:t>Time ~ 1 min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Presenter: Quoc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Presenter: Alex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/>
              <a:t>Time ~ 1-2 mins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/>
              <a:t>Presenter: Quoc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11" name="Shape 11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Shape 1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Shape 14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5" name="Shape 15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Shape 1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bg>
      <p:bgPr>
        <a:solidFill>
          <a:schemeClr val="dk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Shape 74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Shape 7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6" name="Shape 7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Shape 77"/>
          <p:cNvSpPr txBox="1"/>
          <p:nvPr>
            <p:ph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8" name="Shape 78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Shape 7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Shape 1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Shape 1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Shape 21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Shape 2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25" name="Shape 2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Shape 2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7" name="Shape 2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28" name="Shape 2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9" name="Shape 29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300"/>
              <a:buChar char="●"/>
              <a:defRPr/>
            </a:lvl1pPr>
            <a:lvl2pPr lvl="1">
              <a:spcBef>
                <a:spcPts val="0"/>
              </a:spcBef>
              <a:buSzPts val="1100"/>
              <a:buChar char="○"/>
              <a:defRPr/>
            </a:lvl2pPr>
            <a:lvl3pPr lvl="2">
              <a:spcBef>
                <a:spcPts val="0"/>
              </a:spcBef>
              <a:buSzPts val="1100"/>
              <a:buChar char="■"/>
              <a:defRPr/>
            </a:lvl3pPr>
            <a:lvl4pPr lvl="3">
              <a:spcBef>
                <a:spcPts val="0"/>
              </a:spcBef>
              <a:buSzPts val="1100"/>
              <a:buChar char="●"/>
              <a:defRPr/>
            </a:lvl4pPr>
            <a:lvl5pPr lvl="4">
              <a:spcBef>
                <a:spcPts val="0"/>
              </a:spcBef>
              <a:buSzPts val="1100"/>
              <a:buChar char="○"/>
              <a:defRPr/>
            </a:lvl5pPr>
            <a:lvl6pPr lvl="5">
              <a:spcBef>
                <a:spcPts val="0"/>
              </a:spcBef>
              <a:buSzPts val="1100"/>
              <a:buChar char="■"/>
              <a:defRPr/>
            </a:lvl6pPr>
            <a:lvl7pPr lvl="6">
              <a:spcBef>
                <a:spcPts val="0"/>
              </a:spcBef>
              <a:buSzPts val="1100"/>
              <a:buChar char="●"/>
              <a:defRPr/>
            </a:lvl7pPr>
            <a:lvl8pPr lvl="7">
              <a:spcBef>
                <a:spcPts val="0"/>
              </a:spcBef>
              <a:buSzPts val="1100"/>
              <a:buChar char="○"/>
              <a:defRPr/>
            </a:lvl8pPr>
            <a:lvl9pPr lvl="8">
              <a:spcBef>
                <a:spcPts val="0"/>
              </a:spcBef>
              <a:buSzPts val="1100"/>
              <a:buChar char="■"/>
              <a:defRPr/>
            </a:lvl9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33" name="Shape 3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Shape 3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5" name="Shape 3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Shape 3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7" name="Shape 37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300"/>
              <a:buChar char="●"/>
              <a:defRPr/>
            </a:lvl1pPr>
            <a:lvl2pPr lvl="1">
              <a:spcBef>
                <a:spcPts val="0"/>
              </a:spcBef>
              <a:buSzPts val="1100"/>
              <a:buChar char="○"/>
              <a:defRPr/>
            </a:lvl2pPr>
            <a:lvl3pPr lvl="2">
              <a:spcBef>
                <a:spcPts val="0"/>
              </a:spcBef>
              <a:buSzPts val="1100"/>
              <a:buChar char="■"/>
              <a:defRPr/>
            </a:lvl3pPr>
            <a:lvl4pPr lvl="3">
              <a:spcBef>
                <a:spcPts val="0"/>
              </a:spcBef>
              <a:buSzPts val="1100"/>
              <a:buChar char="●"/>
              <a:defRPr/>
            </a:lvl4pPr>
            <a:lvl5pPr lvl="4">
              <a:spcBef>
                <a:spcPts val="0"/>
              </a:spcBef>
              <a:buSzPts val="1100"/>
              <a:buChar char="○"/>
              <a:defRPr/>
            </a:lvl5pPr>
            <a:lvl6pPr lvl="5">
              <a:spcBef>
                <a:spcPts val="0"/>
              </a:spcBef>
              <a:buSzPts val="1100"/>
              <a:buChar char="■"/>
              <a:defRPr/>
            </a:lvl6pPr>
            <a:lvl7pPr lvl="6">
              <a:spcBef>
                <a:spcPts val="0"/>
              </a:spcBef>
              <a:buSzPts val="1100"/>
              <a:buChar char="●"/>
              <a:defRPr/>
            </a:lvl7pPr>
            <a:lvl8pPr lvl="7">
              <a:spcBef>
                <a:spcPts val="0"/>
              </a:spcBef>
              <a:buSzPts val="1100"/>
              <a:buChar char="○"/>
              <a:defRPr/>
            </a:lvl8pPr>
            <a:lvl9pPr lvl="8">
              <a:spcBef>
                <a:spcPts val="0"/>
              </a:spcBef>
              <a:buSzPts val="1100"/>
              <a:buChar char="■"/>
              <a:defRPr/>
            </a:lvl9pPr>
          </a:lstStyle>
          <a:p/>
        </p:txBody>
      </p:sp>
      <p:sp>
        <p:nvSpPr>
          <p:cNvPr id="38" name="Shape 38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300"/>
              <a:buChar char="●"/>
              <a:defRPr/>
            </a:lvl1pPr>
            <a:lvl2pPr lvl="1">
              <a:spcBef>
                <a:spcPts val="0"/>
              </a:spcBef>
              <a:buSzPts val="1100"/>
              <a:buChar char="○"/>
              <a:defRPr/>
            </a:lvl2pPr>
            <a:lvl3pPr lvl="2">
              <a:spcBef>
                <a:spcPts val="0"/>
              </a:spcBef>
              <a:buSzPts val="1100"/>
              <a:buChar char="■"/>
              <a:defRPr/>
            </a:lvl3pPr>
            <a:lvl4pPr lvl="3">
              <a:spcBef>
                <a:spcPts val="0"/>
              </a:spcBef>
              <a:buSzPts val="1100"/>
              <a:buChar char="●"/>
              <a:defRPr/>
            </a:lvl4pPr>
            <a:lvl5pPr lvl="4">
              <a:spcBef>
                <a:spcPts val="0"/>
              </a:spcBef>
              <a:buSzPts val="1100"/>
              <a:buChar char="○"/>
              <a:defRPr/>
            </a:lvl5pPr>
            <a:lvl6pPr lvl="5">
              <a:spcBef>
                <a:spcPts val="0"/>
              </a:spcBef>
              <a:buSzPts val="1100"/>
              <a:buChar char="■"/>
              <a:defRPr/>
            </a:lvl6pPr>
            <a:lvl7pPr lvl="6">
              <a:spcBef>
                <a:spcPts val="0"/>
              </a:spcBef>
              <a:buSzPts val="1100"/>
              <a:buChar char="●"/>
              <a:defRPr/>
            </a:lvl7pPr>
            <a:lvl8pPr lvl="7">
              <a:spcBef>
                <a:spcPts val="0"/>
              </a:spcBef>
              <a:buSzPts val="1100"/>
              <a:buChar char="○"/>
              <a:defRPr/>
            </a:lvl8pPr>
            <a:lvl9pPr lvl="8">
              <a:spcBef>
                <a:spcPts val="0"/>
              </a:spcBef>
              <a:buSzPts val="1100"/>
              <a:buChar char="■"/>
              <a:defRPr/>
            </a:lvl9pPr>
          </a:lstStyle>
          <a:p/>
        </p:txBody>
      </p:sp>
      <p:sp>
        <p:nvSpPr>
          <p:cNvPr id="39" name="Shape 3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42" name="Shape 4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Shape 4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4" name="Shape 4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Shape 45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6" name="Shape 4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49" name="Shape 4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Shape 5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1" name="Shape 5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Shape 52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300"/>
              <a:buChar char="●"/>
              <a:defRPr/>
            </a:lvl1pPr>
            <a:lvl2pPr lvl="1">
              <a:spcBef>
                <a:spcPts val="0"/>
              </a:spcBef>
              <a:buSzPts val="1100"/>
              <a:buChar char="○"/>
              <a:defRPr/>
            </a:lvl2pPr>
            <a:lvl3pPr lvl="2">
              <a:spcBef>
                <a:spcPts val="0"/>
              </a:spcBef>
              <a:buSzPts val="1100"/>
              <a:buChar char="■"/>
              <a:defRPr/>
            </a:lvl3pPr>
            <a:lvl4pPr lvl="3">
              <a:spcBef>
                <a:spcPts val="0"/>
              </a:spcBef>
              <a:buSzPts val="1100"/>
              <a:buChar char="●"/>
              <a:defRPr/>
            </a:lvl4pPr>
            <a:lvl5pPr lvl="4">
              <a:spcBef>
                <a:spcPts val="0"/>
              </a:spcBef>
              <a:buSzPts val="1100"/>
              <a:buChar char="○"/>
              <a:defRPr/>
            </a:lvl5pPr>
            <a:lvl6pPr lvl="5">
              <a:spcBef>
                <a:spcPts val="0"/>
              </a:spcBef>
              <a:buSzPts val="1100"/>
              <a:buChar char="■"/>
              <a:defRPr/>
            </a:lvl6pPr>
            <a:lvl7pPr lvl="6">
              <a:spcBef>
                <a:spcPts val="0"/>
              </a:spcBef>
              <a:buSzPts val="1100"/>
              <a:buChar char="●"/>
              <a:defRPr/>
            </a:lvl7pPr>
            <a:lvl8pPr lvl="7">
              <a:spcBef>
                <a:spcPts val="0"/>
              </a:spcBef>
              <a:buSzPts val="1100"/>
              <a:buChar char="○"/>
              <a:defRPr/>
            </a:lvl8pPr>
            <a:lvl9pPr lvl="8">
              <a:spcBef>
                <a:spcPts val="0"/>
              </a:spcBef>
              <a:buSzPts val="1100"/>
              <a:buChar char="■"/>
              <a:defRPr/>
            </a:lvl9pPr>
          </a:lstStyle>
          <a:p/>
        </p:txBody>
      </p:sp>
      <p:sp>
        <p:nvSpPr>
          <p:cNvPr id="54" name="Shape 5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bg>
      <p:bgPr>
        <a:solidFill>
          <a:schemeClr val="accent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Shape 56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Shape 5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8" name="Shape 5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Shape 59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Shape 6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63" name="Shape 6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Shape 6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Shape 66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7" name="Shape 67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Shape 68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300"/>
              <a:buChar char="●"/>
              <a:defRPr/>
            </a:lvl1pPr>
            <a:lvl2pPr lvl="1">
              <a:spcBef>
                <a:spcPts val="0"/>
              </a:spcBef>
              <a:buSzPts val="1100"/>
              <a:buChar char="○"/>
              <a:defRPr/>
            </a:lvl2pPr>
            <a:lvl3pPr lvl="2">
              <a:spcBef>
                <a:spcPts val="0"/>
              </a:spcBef>
              <a:buSzPts val="1100"/>
              <a:buChar char="■"/>
              <a:defRPr/>
            </a:lvl3pPr>
            <a:lvl4pPr lvl="3">
              <a:spcBef>
                <a:spcPts val="0"/>
              </a:spcBef>
              <a:buSzPts val="1100"/>
              <a:buChar char="●"/>
              <a:defRPr/>
            </a:lvl4pPr>
            <a:lvl5pPr lvl="4">
              <a:spcBef>
                <a:spcPts val="0"/>
              </a:spcBef>
              <a:buSzPts val="1100"/>
              <a:buChar char="○"/>
              <a:defRPr/>
            </a:lvl5pPr>
            <a:lvl6pPr lvl="5">
              <a:spcBef>
                <a:spcPts val="0"/>
              </a:spcBef>
              <a:buSzPts val="1100"/>
              <a:buChar char="■"/>
              <a:defRPr/>
            </a:lvl6pPr>
            <a:lvl7pPr lvl="6">
              <a:spcBef>
                <a:spcPts val="0"/>
              </a:spcBef>
              <a:buSzPts val="1100"/>
              <a:buChar char="●"/>
              <a:defRPr/>
            </a:lvl7pPr>
            <a:lvl8pPr lvl="7">
              <a:spcBef>
                <a:spcPts val="0"/>
              </a:spcBef>
              <a:buSzPts val="1100"/>
              <a:buChar char="○"/>
              <a:defRPr/>
            </a:lvl8pPr>
            <a:lvl9pPr lvl="8">
              <a:spcBef>
                <a:spcPts val="0"/>
              </a:spcBef>
              <a:buSzPts val="1100"/>
              <a:buChar char="■"/>
              <a:defRPr/>
            </a:lvl9pPr>
          </a:lstStyle>
          <a:p/>
        </p:txBody>
      </p:sp>
      <p:sp>
        <p:nvSpPr>
          <p:cNvPr id="69" name="Shape 6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2" name="Shape 7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comments" Target="../comments/comment1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comments" Target="../comments/comment2.xml"/><Relationship Id="rId4" Type="http://schemas.openxmlformats.org/officeDocument/2006/relationships/image" Target="../media/image12.png"/><Relationship Id="rId5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jpg"/><Relationship Id="rId4" Type="http://schemas.openxmlformats.org/officeDocument/2006/relationships/image" Target="../media/image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Relationship Id="rId4" Type="http://schemas.openxmlformats.org/officeDocument/2006/relationships/image" Target="../media/image23.png"/><Relationship Id="rId5" Type="http://schemas.openxmlformats.org/officeDocument/2006/relationships/image" Target="../media/image2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drive.google.com/file/d/1h4Z9Nr4JOBhQS8DZJGAvcIcVlogBNd6T/view" TargetMode="External"/><Relationship Id="rId4" Type="http://schemas.openxmlformats.org/officeDocument/2006/relationships/image" Target="../media/image1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Relationship Id="rId4" Type="http://schemas.openxmlformats.org/officeDocument/2006/relationships/hyperlink" Target="https://drive.google.com/file/d/1vOUjVAxjDtHypxfjIKT8ClPdxR1oS6vq/view" TargetMode="External"/><Relationship Id="rId5" Type="http://schemas.openxmlformats.org/officeDocument/2006/relationships/image" Target="../media/image1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/>
          <p:nvPr>
            <p:ph type="ctrTitle"/>
          </p:nvPr>
        </p:nvSpPr>
        <p:spPr>
          <a:xfrm>
            <a:off x="311700" y="1254825"/>
            <a:ext cx="8520600" cy="1427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</a:rPr>
              <a:t>Autonomous Motorized Mount for the PATHS Sensor</a:t>
            </a:r>
          </a:p>
        </p:txBody>
      </p:sp>
      <p:sp>
        <p:nvSpPr>
          <p:cNvPr id="87" name="Shape 87"/>
          <p:cNvSpPr txBox="1"/>
          <p:nvPr>
            <p:ph idx="1" type="subTitle"/>
          </p:nvPr>
        </p:nvSpPr>
        <p:spPr>
          <a:xfrm>
            <a:off x="311700" y="2626800"/>
            <a:ext cx="8520600" cy="2516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b="1" lang="en">
                <a:solidFill>
                  <a:srgbClr val="000000"/>
                </a:solidFill>
              </a:rPr>
              <a:t>Group 23 </a:t>
            </a:r>
            <a:br>
              <a:rPr b="1" lang="en">
                <a:solidFill>
                  <a:srgbClr val="000000"/>
                </a:solidFill>
              </a:rPr>
            </a:br>
          </a:p>
        </p:txBody>
      </p:sp>
      <p:pic>
        <p:nvPicPr>
          <p:cNvPr id="88" name="Shape 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875" y="3101600"/>
            <a:ext cx="3153552" cy="184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46975" y="3368800"/>
            <a:ext cx="2045292" cy="142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Shape 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69575" y="2691513"/>
            <a:ext cx="2190252" cy="2387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Requirements and Verification</a:t>
            </a:r>
          </a:p>
        </p:txBody>
      </p:sp>
      <p:sp>
        <p:nvSpPr>
          <p:cNvPr id="153" name="Shape 153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Power supply holds ~11.88V at 6 amps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/>
              <a:t>Power supply draws ~ 2.5 amps on working conditions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/>
              <a:t>Power Supply temperature regulates properly. Fan turns on at intervals of ~20 min on working conditions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/>
              <a:t>The 5V regulator (all logic) draws 0.3 amps on working conditions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/>
              <a:t>Each Stepper Motor draws ~1.2 amp on working conditions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/>
          <p:nvPr>
            <p:ph idx="1" type="body"/>
          </p:nvPr>
        </p:nvSpPr>
        <p:spPr>
          <a:xfrm>
            <a:off x="579275" y="1975663"/>
            <a:ext cx="2853600" cy="2261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*NOTE* Power for both logic and motors is drawn from the same 12V lead </a:t>
            </a:r>
          </a:p>
          <a:p>
            <a: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Voltage drop across a known resistance gives good measure of power</a:t>
            </a:r>
          </a:p>
          <a:p>
            <a:pPr indent="-311150" lvl="0" marL="457200">
              <a:spcBef>
                <a:spcPts val="0"/>
              </a:spcBef>
              <a:buSzPts val="1300"/>
              <a:buChar char="-"/>
            </a:pPr>
            <a:r>
              <a:rPr lang="en"/>
              <a:t>Switch doubles as an emergency-off button</a:t>
            </a:r>
          </a:p>
        </p:txBody>
      </p:sp>
      <p:sp>
        <p:nvSpPr>
          <p:cNvPr id="159" name="Shape 159"/>
          <p:cNvSpPr txBox="1"/>
          <p:nvPr>
            <p:ph type="title"/>
          </p:nvPr>
        </p:nvSpPr>
        <p:spPr>
          <a:xfrm>
            <a:off x="687150" y="1237550"/>
            <a:ext cx="5080800" cy="508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Power Consumption Testing</a:t>
            </a:r>
          </a:p>
        </p:txBody>
      </p:sp>
      <p:pic>
        <p:nvPicPr>
          <p:cNvPr id="160" name="Shape 1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7875" y="493400"/>
            <a:ext cx="3726125" cy="465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Shape 161"/>
          <p:cNvPicPr preferRelativeResize="0"/>
          <p:nvPr/>
        </p:nvPicPr>
        <p:blipFill rotWithShape="1">
          <a:blip r:embed="rId5">
            <a:alphaModFix/>
          </a:blip>
          <a:srcRect b="18374" l="0" r="0" t="0"/>
          <a:stretch/>
        </p:blipFill>
        <p:spPr>
          <a:xfrm>
            <a:off x="3794525" y="2815875"/>
            <a:ext cx="1973425" cy="2147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Power Consumption Testing</a:t>
            </a:r>
          </a:p>
        </p:txBody>
      </p:sp>
      <p:sp>
        <p:nvSpPr>
          <p:cNvPr id="167" name="Shape 167"/>
          <p:cNvSpPr txBox="1"/>
          <p:nvPr/>
        </p:nvSpPr>
        <p:spPr>
          <a:xfrm>
            <a:off x="5410200" y="2058675"/>
            <a:ext cx="3543300" cy="28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68" name="Shape 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425" y="1853838"/>
            <a:ext cx="4861777" cy="321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/>
          <p:nvPr>
            <p:ph type="title"/>
          </p:nvPr>
        </p:nvSpPr>
        <p:spPr>
          <a:xfrm>
            <a:off x="752400" y="1180775"/>
            <a:ext cx="6377400" cy="535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/>
              <a:t>Power Consumption On Motors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74" name="Shape 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2600" y="1792500"/>
            <a:ext cx="4127825" cy="311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Shape 175"/>
          <p:cNvSpPr txBox="1"/>
          <p:nvPr/>
        </p:nvSpPr>
        <p:spPr>
          <a:xfrm>
            <a:off x="5254825" y="2619125"/>
            <a:ext cx="3543300" cy="13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317500" lvl="0" marL="457200" rtl="0">
              <a:spcBef>
                <a:spcPts val="0"/>
              </a:spcBef>
              <a:buSzPts val="1400"/>
              <a:buChar char="-"/>
            </a:pPr>
            <a:r>
              <a:rPr lang="en"/>
              <a:t>More power </a:t>
            </a:r>
            <a:r>
              <a:rPr lang="en"/>
              <a:t>consumption</a:t>
            </a:r>
            <a:r>
              <a:rPr lang="en"/>
              <a:t> when motor is not working!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317500" lvl="1" marL="914400" rtl="0">
              <a:spcBef>
                <a:spcPts val="0"/>
              </a:spcBef>
              <a:buSzPts val="1400"/>
              <a:buChar char="-"/>
            </a:pPr>
            <a:r>
              <a:rPr lang="en"/>
              <a:t>Holding torque power!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/>
          <p:nvPr/>
        </p:nvSpPr>
        <p:spPr>
          <a:xfrm>
            <a:off x="3854900" y="1700150"/>
            <a:ext cx="5110200" cy="66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18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1. Design </a:t>
            </a:r>
            <a:r>
              <a:rPr lang="en" sz="18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 strong and </a:t>
            </a:r>
            <a:r>
              <a:rPr lang="en" sz="18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robust mount to hold and move sensor </a:t>
            </a:r>
            <a:r>
              <a:rPr lang="en" sz="18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along two degrees of freedom 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1" name="Shape 1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2409" y="1853850"/>
            <a:ext cx="2785293" cy="3035802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Shape 182"/>
          <p:cNvSpPr txBox="1"/>
          <p:nvPr/>
        </p:nvSpPr>
        <p:spPr>
          <a:xfrm>
            <a:off x="3790850" y="2473600"/>
            <a:ext cx="5238300" cy="20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-"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Worked with ECE Machine Shop for a custom built mount</a:t>
            </a: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-"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Sturdy build with no slippage</a:t>
            </a: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-"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Attitude with 0-90 degrees range</a:t>
            </a: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-"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Heading with 0-360 degrees range</a:t>
            </a: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-"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Bundled cables for tidiness</a:t>
            </a: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-"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Designed to hold 4 kg</a:t>
            </a:r>
          </a:p>
          <a:p>
            <a:pPr indent="-317500" lvl="0" marL="457200" rtl="0">
              <a:spcBef>
                <a:spcPts val="0"/>
              </a:spcBef>
              <a:buClr>
                <a:schemeClr val="accent1"/>
              </a:buClr>
              <a:buSzPts val="1400"/>
              <a:buFont typeface="Lato"/>
              <a:buChar char="-"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Motor produces enough torque (30 kg-cm) to move 4kg 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3" name="Shape 183"/>
          <p:cNvSpPr txBox="1"/>
          <p:nvPr>
            <p:ph type="title"/>
          </p:nvPr>
        </p:nvSpPr>
        <p:spPr>
          <a:xfrm>
            <a:off x="727650" y="1256650"/>
            <a:ext cx="3901500" cy="535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/>
              <a:t>Project Build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/>
          <p:nvPr/>
        </p:nvSpPr>
        <p:spPr>
          <a:xfrm>
            <a:off x="4629150" y="1383200"/>
            <a:ext cx="3155100" cy="49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18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r>
              <a:rPr lang="en" sz="18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. Performs smooth tracking</a:t>
            </a:r>
          </a:p>
        </p:txBody>
      </p:sp>
      <p:pic>
        <p:nvPicPr>
          <p:cNvPr id="189" name="Shape 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9825" y="1789275"/>
            <a:ext cx="2726349" cy="3155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Shape 190"/>
          <p:cNvSpPr txBox="1"/>
          <p:nvPr/>
        </p:nvSpPr>
        <p:spPr>
          <a:xfrm>
            <a:off x="4207575" y="2126250"/>
            <a:ext cx="4458000" cy="206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-"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Motor Step:     		1.8 degrees</a:t>
            </a: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-"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Motor Gear Ratio: 	27:1</a:t>
            </a:r>
          </a:p>
          <a:p>
            <a:pPr indent="-317500" lvl="0" marL="457200" rtl="0">
              <a:spcBef>
                <a:spcPts val="0"/>
              </a:spcBef>
              <a:buClr>
                <a:schemeClr val="accent1"/>
              </a:buClr>
              <a:buSzPts val="1400"/>
              <a:buFont typeface="Lato"/>
              <a:buChar char="-"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Motor Output Step         0.0667 degrees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-"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Mount Gear Ratio:        	80:1</a:t>
            </a:r>
          </a:p>
          <a:p>
            <a:pPr indent="-317500" lvl="0" marL="457200" rtl="0">
              <a:spcBef>
                <a:spcPts val="0"/>
              </a:spcBef>
              <a:buClr>
                <a:schemeClr val="accent1"/>
              </a:buClr>
              <a:buSzPts val="1400"/>
              <a:buFont typeface="Lato"/>
              <a:buChar char="-"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Mount Output Step:       0.00083 degrees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spcBef>
                <a:spcPts val="0"/>
              </a:spcBef>
              <a:buNone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		    Very Smooth Tracking!</a:t>
            </a:r>
          </a:p>
        </p:txBody>
      </p:sp>
      <p:sp>
        <p:nvSpPr>
          <p:cNvPr id="191" name="Shape 191"/>
          <p:cNvSpPr txBox="1"/>
          <p:nvPr>
            <p:ph type="title"/>
          </p:nvPr>
        </p:nvSpPr>
        <p:spPr>
          <a:xfrm>
            <a:off x="727650" y="1256650"/>
            <a:ext cx="3901500" cy="535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/>
              <a:t>Project Build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/>
          <p:nvPr/>
        </p:nvSpPr>
        <p:spPr>
          <a:xfrm>
            <a:off x="3621425" y="1194700"/>
            <a:ext cx="4656300" cy="49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18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3. Tracking to within 0.5 degrees of precision.</a:t>
            </a:r>
          </a:p>
        </p:txBody>
      </p:sp>
      <p:pic>
        <p:nvPicPr>
          <p:cNvPr id="197" name="Shape 1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600" y="1991150"/>
            <a:ext cx="2550774" cy="2611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Shape 1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3250" y="1684900"/>
            <a:ext cx="2221450" cy="107215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Shape 199"/>
          <p:cNvSpPr txBox="1"/>
          <p:nvPr/>
        </p:nvSpPr>
        <p:spPr>
          <a:xfrm flipH="1">
            <a:off x="5819950" y="1860975"/>
            <a:ext cx="3262800" cy="84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Resolution:      R = 2048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Period:                T = 360/R ~ 0.17578 deg </a:t>
            </a:r>
          </a:p>
        </p:txBody>
      </p:sp>
      <p:sp>
        <p:nvSpPr>
          <p:cNvPr id="200" name="Shape 200"/>
          <p:cNvSpPr txBox="1"/>
          <p:nvPr/>
        </p:nvSpPr>
        <p:spPr>
          <a:xfrm flipH="1">
            <a:off x="3621425" y="2757050"/>
            <a:ext cx="5338800" cy="196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/>
              <a:t>How many highs on A each CW step (1.8 deg)?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457200" lvl="0" marL="0" rtl="0">
              <a:spcBef>
                <a:spcPts val="0"/>
              </a:spcBef>
              <a:buNone/>
            </a:pPr>
            <a:r>
              <a:rPr lang="en"/>
              <a:t>Step_Angle/Period = 1.8/0.17578 = 10 highs 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buNone/>
            </a:pPr>
            <a:r>
              <a:rPr lang="en"/>
              <a:t>There are 10 highs per 0.0667 deg of motor!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/>
              <a:t>There are 10 highs per 0.00083 deg of mount!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buNone/>
            </a:pPr>
            <a:r>
              <a:rPr lang="en"/>
              <a:t>			Very high precision!</a:t>
            </a:r>
          </a:p>
        </p:txBody>
      </p:sp>
      <p:sp>
        <p:nvSpPr>
          <p:cNvPr id="201" name="Shape 201"/>
          <p:cNvSpPr txBox="1"/>
          <p:nvPr>
            <p:ph type="title"/>
          </p:nvPr>
        </p:nvSpPr>
        <p:spPr>
          <a:xfrm>
            <a:off x="727650" y="1256650"/>
            <a:ext cx="3901500" cy="535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/>
              <a:t>Project Build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Shape 2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725" y="1846175"/>
            <a:ext cx="4334287" cy="2984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Shape 207"/>
          <p:cNvPicPr preferRelativeResize="0"/>
          <p:nvPr/>
        </p:nvPicPr>
        <p:blipFill rotWithShape="1">
          <a:blip r:embed="rId4">
            <a:alphaModFix/>
          </a:blip>
          <a:srcRect b="39331" l="0" r="7876" t="0"/>
          <a:stretch/>
        </p:blipFill>
        <p:spPr>
          <a:xfrm>
            <a:off x="6077951" y="732175"/>
            <a:ext cx="2137251" cy="2093424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Shape 208"/>
          <p:cNvSpPr txBox="1"/>
          <p:nvPr>
            <p:ph type="title"/>
          </p:nvPr>
        </p:nvSpPr>
        <p:spPr>
          <a:xfrm>
            <a:off x="668175" y="1165500"/>
            <a:ext cx="4202400" cy="535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Autonomous </a:t>
            </a:r>
            <a:r>
              <a:rPr lang="en"/>
              <a:t>Assembly</a:t>
            </a:r>
          </a:p>
        </p:txBody>
      </p:sp>
      <p:pic>
        <p:nvPicPr>
          <p:cNvPr id="209" name="Shape 209"/>
          <p:cNvPicPr preferRelativeResize="0"/>
          <p:nvPr/>
        </p:nvPicPr>
        <p:blipFill rotWithShape="1">
          <a:blip r:embed="rId5">
            <a:alphaModFix/>
          </a:blip>
          <a:srcRect b="17360" l="9622" r="15839" t="25552"/>
          <a:stretch/>
        </p:blipFill>
        <p:spPr>
          <a:xfrm>
            <a:off x="6077951" y="2856250"/>
            <a:ext cx="2137251" cy="2182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/>
          <p:nvPr/>
        </p:nvSpPr>
        <p:spPr>
          <a:xfrm>
            <a:off x="792300" y="2004900"/>
            <a:ext cx="7669800" cy="24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18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Microcontroller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Lato"/>
              <a:buChar char="-"/>
            </a:pPr>
            <a:r>
              <a:rPr lang="en" sz="18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Receives initialization coordinates from external tracking system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Lato"/>
              <a:buChar char="-"/>
            </a:pPr>
            <a:r>
              <a:rPr lang="en" sz="18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Takes in heading and attitude angles from external system</a:t>
            </a:r>
          </a:p>
          <a:p>
            <a:pPr indent="-342900" lvl="0" marL="457200" rtl="0">
              <a:spcBef>
                <a:spcPts val="0"/>
              </a:spcBef>
              <a:buClr>
                <a:schemeClr val="accent1"/>
              </a:buClr>
              <a:buSzPts val="1800"/>
              <a:buFont typeface="Lato"/>
              <a:buChar char="-"/>
            </a:pPr>
            <a:r>
              <a:rPr lang="en" sz="18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Correctly and reliably reads encoders</a:t>
            </a:r>
          </a:p>
          <a:p>
            <a:pPr indent="457200" lvl="0" mar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5" name="Shape 215"/>
          <p:cNvSpPr txBox="1"/>
          <p:nvPr/>
        </p:nvSpPr>
        <p:spPr>
          <a:xfrm>
            <a:off x="792300" y="1309575"/>
            <a:ext cx="7669800" cy="65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b="1" lang="en" sz="2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Software Design Aspects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Software Design Aspects (Cont.)</a:t>
            </a:r>
          </a:p>
        </p:txBody>
      </p:sp>
      <p:sp>
        <p:nvSpPr>
          <p:cNvPr id="221" name="Shape 221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Single byte representing type</a:t>
            </a:r>
          </a:p>
          <a:p>
            <a: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 u="sng"/>
              <a:t>G</a:t>
            </a:r>
            <a:r>
              <a:rPr lang="en"/>
              <a:t>oto, </a:t>
            </a:r>
            <a:r>
              <a:rPr lang="en" u="sng"/>
              <a:t>S</a:t>
            </a:r>
            <a:r>
              <a:rPr lang="en"/>
              <a:t>tate, </a:t>
            </a:r>
            <a:r>
              <a:rPr lang="en" u="sng"/>
              <a:t>T</a:t>
            </a:r>
            <a:r>
              <a:rPr lang="en"/>
              <a:t>ime Update, etc.</a:t>
            </a:r>
          </a:p>
          <a:p>
            <a:pPr indent="-311150" lvl="0" marL="457200">
              <a:spcBef>
                <a:spcPts val="0"/>
              </a:spcBef>
              <a:buSzPts val="1300"/>
              <a:buChar char="-"/>
            </a:pPr>
            <a:r>
              <a:rPr lang="en"/>
              <a:t>7 little-endian 32-bit integers</a:t>
            </a:r>
          </a:p>
        </p:txBody>
      </p:sp>
      <p:pic>
        <p:nvPicPr>
          <p:cNvPr id="222" name="Shape 2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450" y="2078875"/>
            <a:ext cx="5400675" cy="95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Introduction</a:t>
            </a:r>
          </a:p>
        </p:txBody>
      </p:sp>
      <p:sp>
        <p:nvSpPr>
          <p:cNvPr id="96" name="Shape 96"/>
          <p:cNvSpPr txBox="1"/>
          <p:nvPr>
            <p:ph idx="1" type="body"/>
          </p:nvPr>
        </p:nvSpPr>
        <p:spPr>
          <a:xfrm>
            <a:off x="729450" y="1853850"/>
            <a:ext cx="3385200" cy="2754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Autonomous mount for Professor Waldrop 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Remote Sensing Research</a:t>
            </a:r>
          </a:p>
          <a:p>
            <a:pPr indent="-342900" lvl="0" marL="457200" rtl="0">
              <a:spcBef>
                <a:spcPts val="0"/>
              </a:spcBef>
              <a:buSzPts val="1800"/>
              <a:buChar char="-"/>
            </a:pPr>
            <a:r>
              <a:rPr lang="en" sz="1800"/>
              <a:t>Tracking the middle of Earth’s umbra</a:t>
            </a:r>
          </a:p>
        </p:txBody>
      </p:sp>
      <p:pic>
        <p:nvPicPr>
          <p:cNvPr id="97" name="Shape 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3425" y="1519250"/>
            <a:ext cx="3509974" cy="262222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Shape 98"/>
          <p:cNvSpPr txBox="1"/>
          <p:nvPr/>
        </p:nvSpPr>
        <p:spPr>
          <a:xfrm>
            <a:off x="4543425" y="4265300"/>
            <a:ext cx="3619500" cy="5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Fig. PATHS Sensor viewing geometry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/>
          <p:nvPr>
            <p:ph type="title"/>
          </p:nvPr>
        </p:nvSpPr>
        <p:spPr>
          <a:xfrm>
            <a:off x="729450" y="1219100"/>
            <a:ext cx="1453200" cy="535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Demo</a:t>
            </a:r>
          </a:p>
        </p:txBody>
      </p:sp>
      <p:sp>
        <p:nvSpPr>
          <p:cNvPr id="228" name="Shape 228" title="MyMovie.mp4">
            <a:hlinkClick r:id="rId3"/>
          </p:cNvPr>
          <p:cNvSpPr/>
          <p:nvPr/>
        </p:nvSpPr>
        <p:spPr>
          <a:xfrm>
            <a:off x="2595450" y="713675"/>
            <a:ext cx="5667875" cy="4250900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Successes and Challenges</a:t>
            </a:r>
          </a:p>
        </p:txBody>
      </p:sp>
      <p:sp>
        <p:nvSpPr>
          <p:cNvPr id="234" name="Shape 234"/>
          <p:cNvSpPr txBox="1"/>
          <p:nvPr/>
        </p:nvSpPr>
        <p:spPr>
          <a:xfrm>
            <a:off x="572625" y="2067450"/>
            <a:ext cx="7688700" cy="27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Successes:</a:t>
            </a: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-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Every component was compatible from the get-go</a:t>
            </a:r>
          </a:p>
          <a:p>
            <a:pPr indent="-317500" lvl="0" marL="457200" rtl="0">
              <a:spcBef>
                <a:spcPts val="0"/>
              </a:spcBef>
              <a:buSzPts val="1400"/>
              <a:buFont typeface="Lato"/>
              <a:buChar char="-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We can reliably point at the same location repeatedly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Challenges:</a:t>
            </a: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-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Our mount went past its range limits causing the gear rod to bend</a:t>
            </a:r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-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Machine Shop patched up the rod and gear</a:t>
            </a: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-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The 5V regulators on the driver had no overcurrent protection</a:t>
            </a:r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-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Used a separate 5V regulator </a:t>
            </a:r>
          </a:p>
          <a:p>
            <a:pPr indent="-317500" lvl="0" marL="457200" rtl="0">
              <a:spcBef>
                <a:spcPts val="0"/>
              </a:spcBef>
              <a:buSzPts val="1400"/>
              <a:buChar char="-"/>
            </a:pPr>
            <a:r>
              <a:rPr lang="en"/>
              <a:t>The encoder pins were TINY </a:t>
            </a:r>
          </a:p>
          <a:p>
            <a:pPr indent="-317500" lvl="0" marL="457200" rtl="0">
              <a:spcBef>
                <a:spcPts val="0"/>
              </a:spcBef>
              <a:buSzPts val="1400"/>
              <a:buChar char="-"/>
            </a:pPr>
            <a:r>
              <a:rPr lang="en"/>
              <a:t>Encoders are high resolution, so they transition at a high frequency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Conclusion and Future Work</a:t>
            </a:r>
          </a:p>
        </p:txBody>
      </p:sp>
      <p:sp>
        <p:nvSpPr>
          <p:cNvPr id="240" name="Shape 240"/>
          <p:cNvSpPr txBox="1"/>
          <p:nvPr>
            <p:ph idx="1" type="body"/>
          </p:nvPr>
        </p:nvSpPr>
        <p:spPr>
          <a:xfrm>
            <a:off x="729450" y="1853850"/>
            <a:ext cx="7688700" cy="2906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Mount has all basic functionality and feedback</a:t>
            </a:r>
            <a:br>
              <a:rPr lang="en" sz="1800"/>
            </a:b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Temperature sensor integration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Tidy up our current prototype towards a final product</a:t>
            </a:r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Use more secure connectors</a:t>
            </a:r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Isolate the PCB within the case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Add limit switches to prevent damage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Addition movement modes</a:t>
            </a:r>
          </a:p>
          <a:p>
            <a:pPr indent="-342900" lvl="0" marL="457200">
              <a:spcBef>
                <a:spcPts val="0"/>
              </a:spcBef>
              <a:buSzPts val="1800"/>
              <a:buChar char="-"/>
            </a:pPr>
            <a:r>
              <a:rPr lang="en" sz="1800"/>
              <a:t>Remaining sources of error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Acknowledgements</a:t>
            </a:r>
          </a:p>
        </p:txBody>
      </p:sp>
      <p:sp>
        <p:nvSpPr>
          <p:cNvPr id="246" name="Shape 246"/>
          <p:cNvSpPr txBox="1"/>
          <p:nvPr>
            <p:ph idx="1" type="body"/>
          </p:nvPr>
        </p:nvSpPr>
        <p:spPr>
          <a:xfrm>
            <a:off x="727650" y="1853850"/>
            <a:ext cx="7688700" cy="2303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Professor Waldrop </a:t>
            </a:r>
            <a:br>
              <a:rPr lang="en" sz="1800"/>
            </a:br>
            <a:r>
              <a:rPr lang="en" sz="1800"/>
              <a:t>- 	For the proposal and for funding the project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Our TA, Yamuna Phal </a:t>
            </a:r>
            <a:br>
              <a:rPr lang="en" sz="1800"/>
            </a:br>
            <a:r>
              <a:rPr lang="en" sz="1800"/>
              <a:t>- 	For her guidance, support, and everything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ECE Machine Shop Supervisor, Scott McDonald </a:t>
            </a:r>
            <a:br>
              <a:rPr lang="en" sz="1800"/>
            </a:br>
            <a:r>
              <a:rPr lang="en" sz="1800"/>
              <a:t>- 	For an amazing mount</a:t>
            </a:r>
          </a:p>
          <a:p>
            <a:pPr indent="-342900" lvl="0" marL="457200">
              <a:spcBef>
                <a:spcPts val="0"/>
              </a:spcBef>
              <a:buSzPts val="1800"/>
              <a:buChar char="-"/>
            </a:pPr>
            <a:r>
              <a:rPr lang="en" sz="1800"/>
              <a:t>All of the ECE 445 professors for their support and work</a:t>
            </a:r>
          </a:p>
        </p:txBody>
      </p:sp>
      <p:sp>
        <p:nvSpPr>
          <p:cNvPr id="247" name="Shape 247"/>
          <p:cNvSpPr txBox="1"/>
          <p:nvPr>
            <p:ph type="title"/>
          </p:nvPr>
        </p:nvSpPr>
        <p:spPr>
          <a:xfrm>
            <a:off x="729450" y="4157100"/>
            <a:ext cx="7688700" cy="535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buNone/>
            </a:pPr>
            <a:r>
              <a:rPr lang="en"/>
              <a:t>Thank you!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Questions?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/>
          <p:nvPr>
            <p:ph type="title"/>
          </p:nvPr>
        </p:nvSpPr>
        <p:spPr>
          <a:xfrm>
            <a:off x="727650" y="1188450"/>
            <a:ext cx="2657400" cy="535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Functionality</a:t>
            </a:r>
          </a:p>
        </p:txBody>
      </p:sp>
      <p:pic>
        <p:nvPicPr>
          <p:cNvPr id="104" name="Shape 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700" y="1674975"/>
            <a:ext cx="2390149" cy="319360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 title="TrVis.mov">
            <a:hlinkClick r:id="rId4"/>
          </p:cNvPr>
          <p:cNvSpPr/>
          <p:nvPr/>
        </p:nvSpPr>
        <p:spPr>
          <a:xfrm>
            <a:off x="3575725" y="1188450"/>
            <a:ext cx="4572000" cy="3429000"/>
          </a:xfrm>
          <a:prstGeom prst="rect">
            <a:avLst/>
          </a:prstGeom>
          <a:blipFill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Objectives &amp; Goals</a:t>
            </a:r>
          </a:p>
        </p:txBody>
      </p:sp>
      <p:sp>
        <p:nvSpPr>
          <p:cNvPr id="111" name="Shape 111"/>
          <p:cNvSpPr txBox="1"/>
          <p:nvPr>
            <p:ph idx="1" type="body"/>
          </p:nvPr>
        </p:nvSpPr>
        <p:spPr>
          <a:xfrm>
            <a:off x="729450" y="1822675"/>
            <a:ext cx="7688700" cy="2826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1. Design a strong and robust mount to hold and move sensor along two degrees of freedom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2. Performs smooth tracking 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3. Tracking to within 0.5 degrees of precision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4. Design control that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	- Initializes coordinates from external tracking system</a:t>
            </a:r>
          </a:p>
          <a:p>
            <a:pPr indent="45720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- Takes in heading and attitude angles from external tracking system</a:t>
            </a:r>
          </a:p>
          <a:p>
            <a:pPr indent="45720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- Implements close loop feedback control</a:t>
            </a:r>
            <a:br>
              <a:rPr lang="en" sz="1800"/>
            </a:br>
            <a:r>
              <a:rPr lang="en" sz="1800"/>
              <a:t>	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/>
          <p:nvPr>
            <p:ph type="title"/>
          </p:nvPr>
        </p:nvSpPr>
        <p:spPr>
          <a:xfrm>
            <a:off x="729450" y="1318650"/>
            <a:ext cx="1675200" cy="2097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High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/>
              <a:t>Level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/>
              <a:t>Modular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/>
              <a:t>Design</a:t>
            </a:r>
          </a:p>
        </p:txBody>
      </p:sp>
      <p:pic>
        <p:nvPicPr>
          <p:cNvPr id="117" name="Shape 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9250" y="749725"/>
            <a:ext cx="6266024" cy="427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/>
          <p:nvPr>
            <p:ph type="title"/>
          </p:nvPr>
        </p:nvSpPr>
        <p:spPr>
          <a:xfrm>
            <a:off x="371475" y="1318650"/>
            <a:ext cx="2469900" cy="13749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/>
              <a:t>Modifications to Initial Design</a:t>
            </a:r>
          </a:p>
        </p:txBody>
      </p:sp>
      <p:sp>
        <p:nvSpPr>
          <p:cNvPr id="123" name="Shape 123"/>
          <p:cNvSpPr txBox="1"/>
          <p:nvPr/>
        </p:nvSpPr>
        <p:spPr>
          <a:xfrm>
            <a:off x="25275" y="21907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Opted for an off-the-shelf power supply</a:t>
            </a:r>
          </a:p>
          <a:p>
            <a:pPr indent="-298450" lvl="1" marL="9144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-"/>
            </a:pPr>
            <a:r>
              <a:rPr lang="en"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Our own power module would be too bulky for the custom mount</a:t>
            </a:r>
          </a:p>
        </p:txBody>
      </p:sp>
      <p:pic>
        <p:nvPicPr>
          <p:cNvPr id="124" name="Shape 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9575" y="533400"/>
            <a:ext cx="5813926" cy="45054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Design </a:t>
            </a:r>
            <a:r>
              <a:rPr lang="en"/>
              <a:t>Component </a:t>
            </a:r>
            <a:r>
              <a:rPr lang="en"/>
              <a:t>Requirements</a:t>
            </a:r>
          </a:p>
        </p:txBody>
      </p:sp>
      <p:sp>
        <p:nvSpPr>
          <p:cNvPr id="130" name="Shape 130"/>
          <p:cNvSpPr txBox="1"/>
          <p:nvPr>
            <p:ph idx="1" type="body"/>
          </p:nvPr>
        </p:nvSpPr>
        <p:spPr>
          <a:xfrm>
            <a:off x="729450" y="2078875"/>
            <a:ext cx="7688700" cy="2719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sz="1800"/>
              <a:t>Power needs to supply a maximum of 6A at 12V</a:t>
            </a:r>
          </a:p>
          <a:p>
            <a: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sz="1800"/>
              <a:t>Stepper motor minimum holding torque = 3 Nm</a:t>
            </a:r>
          </a:p>
          <a:p>
            <a: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sz="1800"/>
              <a:t>Driver needs to deliver the peak current draw of 3 A </a:t>
            </a:r>
          </a:p>
          <a:p>
            <a: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sz="1800"/>
              <a:t>Microcontroller needed USB support, analog input, and interrupt pins</a:t>
            </a:r>
          </a:p>
          <a:p>
            <a:pPr indent="-311150" lvl="0" marL="457200" rtl="0">
              <a:spcBef>
                <a:spcPts val="0"/>
              </a:spcBef>
              <a:buSzPts val="1300"/>
              <a:buChar char="-"/>
            </a:pPr>
            <a:r>
              <a:rPr lang="en" sz="1800"/>
              <a:t>Minimum required encoder’s resolution 2048 PPR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/>
          <p:nvPr>
            <p:ph type="title"/>
          </p:nvPr>
        </p:nvSpPr>
        <p:spPr>
          <a:xfrm>
            <a:off x="714125" y="1164050"/>
            <a:ext cx="6896400" cy="498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/>
              <a:t>Power Supply Specifications</a:t>
            </a:r>
          </a:p>
        </p:txBody>
      </p:sp>
      <p:pic>
        <p:nvPicPr>
          <p:cNvPr id="136" name="Shape 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2850" y="2822675"/>
            <a:ext cx="3765974" cy="1403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Shape 137"/>
          <p:cNvSpPr txBox="1"/>
          <p:nvPr/>
        </p:nvSpPr>
        <p:spPr>
          <a:xfrm>
            <a:off x="4640925" y="2423800"/>
            <a:ext cx="4089300" cy="20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317500" lvl="0" marL="457200" rtl="0">
              <a:spcBef>
                <a:spcPts val="0"/>
              </a:spcBef>
              <a:buClr>
                <a:schemeClr val="accent1"/>
              </a:buClr>
              <a:buSzPts val="1400"/>
              <a:buFont typeface="Lato"/>
              <a:buChar char="-"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12V </a:t>
            </a:r>
            <a:r>
              <a:rPr lang="en" sz="1200">
                <a:latin typeface="Lato"/>
                <a:ea typeface="Lato"/>
                <a:cs typeface="Lato"/>
                <a:sym typeface="Lato"/>
              </a:rPr>
              <a:t>± </a:t>
            </a: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0.1V</a:t>
            </a:r>
          </a:p>
          <a:p>
            <a:pPr indent="-317500" lvl="0" marL="457200" rtl="0">
              <a:spcBef>
                <a:spcPts val="0"/>
              </a:spcBef>
              <a:buClr>
                <a:schemeClr val="accent1"/>
              </a:buClr>
              <a:buSzPts val="1400"/>
              <a:buFont typeface="Lato"/>
              <a:buChar char="-"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Max currents of 6amps</a:t>
            </a: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-"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Both Motor draw ~ 1.7 amps on continuous operation, and 2.3 on rest.</a:t>
            </a: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-"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Runs for 3 hours without overheating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8" name="Shape 138"/>
          <p:cNvSpPr txBox="1"/>
          <p:nvPr/>
        </p:nvSpPr>
        <p:spPr>
          <a:xfrm>
            <a:off x="2910150" y="1807700"/>
            <a:ext cx="3000000" cy="55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9" name="Shape 139"/>
          <p:cNvSpPr txBox="1"/>
          <p:nvPr/>
        </p:nvSpPr>
        <p:spPr>
          <a:xfrm>
            <a:off x="1674300" y="1791825"/>
            <a:ext cx="6075900" cy="55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The power</a:t>
            </a:r>
            <a:r>
              <a:rPr lang="en"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n</a:t>
            </a:r>
            <a:r>
              <a:rPr lang="en"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eeds to be reliable, efficient, and safe!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/>
          <p:nvPr>
            <p:ph type="title"/>
          </p:nvPr>
        </p:nvSpPr>
        <p:spPr>
          <a:xfrm>
            <a:off x="615150" y="1309125"/>
            <a:ext cx="7688700" cy="535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/>
              <a:t>Requirements and Verification</a:t>
            </a:r>
          </a:p>
        </p:txBody>
      </p:sp>
      <p:sp>
        <p:nvSpPr>
          <p:cNvPr id="145" name="Shape 145"/>
          <p:cNvSpPr txBox="1"/>
          <p:nvPr>
            <p:ph idx="1" type="body"/>
          </p:nvPr>
        </p:nvSpPr>
        <p:spPr>
          <a:xfrm>
            <a:off x="729450" y="2078875"/>
            <a:ext cx="7688700" cy="2620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400"/>
              <a:t>Microcontroller:</a:t>
            </a:r>
          </a:p>
          <a:p>
            <a:pPr indent="-317500" lvl="0" marL="457200" rtl="0">
              <a:lnSpc>
                <a:spcPct val="100000"/>
              </a:lnSpc>
              <a:spcBef>
                <a:spcPts val="0"/>
              </a:spcBef>
              <a:buSzPts val="1400"/>
              <a:buChar char="-"/>
            </a:pPr>
            <a:r>
              <a:rPr lang="en" sz="1400"/>
              <a:t>Pins were properly sending and receiving signal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400"/>
              <a:t>Drivers:</a:t>
            </a:r>
          </a:p>
          <a:p>
            <a:pPr indent="-317500" lvl="0" marL="457200" rtl="0">
              <a:lnSpc>
                <a:spcPct val="100000"/>
              </a:lnSpc>
              <a:spcBef>
                <a:spcPts val="0"/>
              </a:spcBef>
              <a:buSzPts val="1400"/>
              <a:buChar char="-"/>
            </a:pPr>
            <a:r>
              <a:rPr lang="en" sz="1400"/>
              <a:t>Successfully drove steppers in both directions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400"/>
              <a:t>Encoder</a:t>
            </a:r>
            <a:r>
              <a:rPr lang="en" sz="1400"/>
              <a:t>s:</a:t>
            </a:r>
          </a:p>
          <a:p>
            <a:pPr indent="-317500" lvl="0" marL="457200" rtl="0">
              <a:lnSpc>
                <a:spcPct val="100000"/>
              </a:lnSpc>
              <a:spcBef>
                <a:spcPts val="0"/>
              </a:spcBef>
              <a:buSzPts val="1400"/>
              <a:buChar char="-"/>
            </a:pPr>
            <a:r>
              <a:rPr lang="en" sz="1400"/>
              <a:t>Was able to read back the position reliably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46" name="Shape 146"/>
          <p:cNvPicPr preferRelativeResize="0"/>
          <p:nvPr/>
        </p:nvPicPr>
        <p:blipFill rotWithShape="1">
          <a:blip r:embed="rId3">
            <a:alphaModFix/>
          </a:blip>
          <a:srcRect b="12129" l="0" r="0" t="11587"/>
          <a:stretch/>
        </p:blipFill>
        <p:spPr>
          <a:xfrm>
            <a:off x="5263625" y="2141350"/>
            <a:ext cx="3609001" cy="222884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Shape 147"/>
          <p:cNvSpPr txBox="1"/>
          <p:nvPr/>
        </p:nvSpPr>
        <p:spPr>
          <a:xfrm>
            <a:off x="5148300" y="4474850"/>
            <a:ext cx="39195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Fig. A, B signals from the encoder capturing movement.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