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Proxima Nova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C50E031-8D10-42DB-8AC0-6693324E7CBC}">
  <a:tblStyle styleId="{BC50E031-8D10-42DB-8AC0-6693324E7C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ProximaNova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ProximaNova-italic.fntdata"/><Relationship Id="rId12" Type="http://schemas.openxmlformats.org/officeDocument/2006/relationships/slide" Target="slides/slide6.xml"/><Relationship Id="rId34" Type="http://schemas.openxmlformats.org/officeDocument/2006/relationships/font" Target="fonts/ProximaNova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ProximaNova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ab95a638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ab95a638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ab95a638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ab95a638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Derik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c2e61274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c2e61274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Derik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a98fa406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a98fa406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Louis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a98fa406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a98fa406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abce4d54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abce4d54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7abce4d54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7abce4d54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abce4d54d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abce4d54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abce4d54d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abce4d54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aa67665cb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aa67665cb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c05aaf3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c05aaf3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b57cb40a7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b57cb40a7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Louis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a98fa406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a98fa406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Louis - Even when considering a h</a:t>
            </a:r>
            <a:r>
              <a:rPr lang="en"/>
              <a:t>ousehold with multiple windows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ab95a638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ab95a638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need for refrigerant used in HVAC systems - can be harmful for the environment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e77ad00bfce97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e77ad00bfce97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Derik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c05aaf33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c05aaf33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Derik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abce4d54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abce4d54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ac64baca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7ac64baca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c05aaf33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c05aaf33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6c05aaf33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6c05aaf33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Derik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a98fa406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a98fa406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Derik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abce4d54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abce4d54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Derik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a98fa406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a98fa406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Louis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ab95a63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ab95a63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Louis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ab95a638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ab95a638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Louis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learn.adafruit.com/adafruit-2-dot-8-color-tft-touchscreen-breakout-v2/overview" TargetMode="External"/><Relationship Id="rId4" Type="http://schemas.openxmlformats.org/officeDocument/2006/relationships/hyperlink" Target="https://github.com/adafruit/Adafruit_ILI9341" TargetMode="External"/><Relationship Id="rId5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usinspect.com/blog/can-running-hvac-fan-continuously-save-energy-costs-part-1-3/" TargetMode="External"/><Relationship Id="rId4" Type="http://schemas.openxmlformats.org/officeDocument/2006/relationships/hyperlink" Target="https://www.electricitylocal.com/states/illinois/champaign/" TargetMode="External"/><Relationship Id="rId5" Type="http://schemas.openxmlformats.org/officeDocument/2006/relationships/hyperlink" Target="http://energyusecalculator.com/electricity_centralac.htm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4222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Automated Window Temperature Regulator (AWTR)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22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Hersh Singh, Derik Lee, Louis Wright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Overview (UI) </a:t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548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242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50"/>
              <a:buChar char="●"/>
            </a:pPr>
            <a:r>
              <a:rPr lang="en" sz="1950">
                <a:highlight>
                  <a:srgbClr val="FFFFFF"/>
                </a:highlight>
                <a:uFill>
                  <a:noFill/>
                </a:uFill>
                <a:hlinkClick r:id="rId3"/>
              </a:rPr>
              <a:t>Adafruit 3.2" Color TFT Touchscreen Breakout v2</a:t>
            </a:r>
            <a:endParaRPr sz="1950">
              <a:highlight>
                <a:srgbClr val="FFFFFF"/>
              </a:highlight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SPI commands sent to touch screen from microcontroller</a:t>
            </a:r>
            <a:endParaRPr>
              <a:highlight>
                <a:srgbClr val="FFFFFF"/>
              </a:highlight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I2C commands sent to microcontroller from touch screen</a:t>
            </a:r>
            <a:endParaRPr>
              <a:highlight>
                <a:srgbClr val="FFFFFF"/>
              </a:highlight>
            </a:endParaRPr>
          </a:p>
          <a:p>
            <a:pPr indent="-35242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50"/>
              <a:buChar char="●"/>
            </a:pPr>
            <a:r>
              <a:rPr lang="en" sz="1950">
                <a:highlight>
                  <a:srgbClr val="FFFFFF"/>
                </a:highlight>
              </a:rPr>
              <a:t>Show data from all sensors and switch between automatic and manual mode</a:t>
            </a:r>
            <a:endParaRPr sz="1950">
              <a:highlight>
                <a:srgbClr val="FFFFFF"/>
              </a:highlight>
            </a:endParaRPr>
          </a:p>
          <a:p>
            <a:pPr indent="-35242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50"/>
              <a:buChar char="●"/>
            </a:pPr>
            <a:r>
              <a:rPr lang="en" sz="1950">
                <a:highlight>
                  <a:srgbClr val="FFFFFF"/>
                </a:highlight>
                <a:uFill>
                  <a:noFill/>
                </a:uFill>
                <a:hlinkClick r:id="rId4"/>
              </a:rPr>
              <a:t>Adafruit ILI9341 library</a:t>
            </a:r>
            <a:r>
              <a:rPr lang="en" sz="1950">
                <a:highlight>
                  <a:srgbClr val="FFFFFF"/>
                </a:highlight>
              </a:rPr>
              <a:t> necessary for low level specific to device</a:t>
            </a:r>
            <a:endParaRPr sz="1950">
              <a:highlight>
                <a:srgbClr val="FFFFFF"/>
              </a:highlight>
            </a:endParaRPr>
          </a:p>
          <a:p>
            <a:pPr indent="-352425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950"/>
              <a:buChar char="●"/>
            </a:pPr>
            <a:r>
              <a:rPr lang="en" sz="1950">
                <a:highlight>
                  <a:srgbClr val="FFFFFF"/>
                </a:highlight>
              </a:rPr>
              <a:t>Adafruit GFX Library necessary for shapes and fonts </a:t>
            </a:r>
            <a:endParaRPr b="1" sz="23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1725" y="1272200"/>
            <a:ext cx="3410724" cy="23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29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</a:t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MCP9808 Digital Temperature Sensor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I2C communication 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±0.5 °C accuracy for temperature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42900" lvl="0" marL="457200" marR="152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HDC1080 Digital Humidity and Temperature Sensor</a:t>
            </a:r>
            <a:endParaRPr sz="19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I2C communication 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±2% accuracy for humidity and ±0.5 °C for temperature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Grove Dust Sensor</a:t>
            </a:r>
            <a:endParaRPr sz="19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Pulse-width modulation (PWM) output to microcontroller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Minimum detect particle: 1um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30 seconds between readings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</a:rPr>
              <a:t>A13082300UX1431 from Uxce</a:t>
            </a:r>
            <a:r>
              <a:rPr lang="en" sz="1950">
                <a:solidFill>
                  <a:srgbClr val="333333"/>
                </a:solidFill>
                <a:highlight>
                  <a:schemeClr val="lt1"/>
                </a:highlight>
              </a:rPr>
              <a:t>l (Rain)</a:t>
            </a:r>
            <a:endParaRPr sz="195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  <a:highlight>
                  <a:schemeClr val="lt1"/>
                </a:highlight>
              </a:rPr>
              <a:t>Analog output to microcontroller</a:t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  <a:highlight>
                  <a:schemeClr val="lt1"/>
                </a:highlight>
              </a:rPr>
              <a:t>Sensitivity can be adjusted using a potentiometer</a:t>
            </a:r>
            <a:endParaRPr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○"/>
            </a:pPr>
            <a:r>
              <a:rPr lang="en">
                <a:solidFill>
                  <a:srgbClr val="333333"/>
                </a:solidFill>
                <a:highlight>
                  <a:schemeClr val="lt1"/>
                </a:highlight>
              </a:rPr>
              <a:t>Voltage is high in absence of rain, low when rain is present</a:t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249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Tolerances</a:t>
            </a:r>
            <a:endParaRPr/>
          </a:p>
        </p:txBody>
      </p:sp>
      <p:graphicFrame>
        <p:nvGraphicFramePr>
          <p:cNvPr id="131" name="Google Shape;131;p24"/>
          <p:cNvGraphicFramePr/>
          <p:nvPr/>
        </p:nvGraphicFramePr>
        <p:xfrm>
          <a:off x="311700" y="877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{BC50E031-8D10-42DB-8AC0-6693324E7CBC}</a:tableStyleId>
              </a:tblPr>
              <a:tblGrid>
                <a:gridCol w="3252575"/>
                <a:gridCol w="1090400"/>
                <a:gridCol w="1097950"/>
                <a:gridCol w="1186050"/>
                <a:gridCol w="1186025"/>
              </a:tblGrid>
              <a:tr h="556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333333"/>
                        </a:solidFill>
                        <a:highlight>
                          <a:schemeClr val="lt1"/>
                        </a:highlight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rtl="0" algn="l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Supply Voltage (Maximum)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Latch-up Current (Maximum)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Operating Temperature (Min/Max)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Storage Temperature (Min/Max)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07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highlight>
                            <a:schemeClr val="lt1"/>
                          </a:highlight>
                        </a:rPr>
                        <a:t>Temperature Senso</a:t>
                      </a:r>
                      <a:r>
                        <a:rPr lang="en">
                          <a:solidFill>
                            <a:srgbClr val="333333"/>
                          </a:solidFill>
                          <a:highlight>
                            <a:schemeClr val="lt1"/>
                          </a:highlight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 V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200 mA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-40/150 C 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(-40/302 </a:t>
                      </a:r>
                      <a:r>
                        <a:rPr lang="en"/>
                        <a:t>F)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-65/150 C (85/302 F)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286175">
                <a:tc>
                  <a:txBody>
                    <a:bodyPr/>
                    <a:lstStyle/>
                    <a:p>
                      <a:pPr indent="0" lvl="0" marL="0" marR="1524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highlight>
                            <a:schemeClr val="lt1"/>
                          </a:highlight>
                        </a:rPr>
                        <a:t>Humidity and Temperature Sensor</a:t>
                      </a:r>
                      <a:endParaRPr>
                        <a:solidFill>
                          <a:srgbClr val="333333"/>
                        </a:solidFill>
                        <a:highlight>
                          <a:schemeClr val="lt1"/>
                        </a:highlight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 V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220 mA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-20/85 C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(-4/185 F)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-65/150 C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(-85/302 F)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393325">
                <a:tc>
                  <a:txBody>
                    <a:bodyPr/>
                    <a:lstStyle/>
                    <a:p>
                      <a:pPr indent="0" lvl="0" marL="0" marR="1524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highlight>
                            <a:schemeClr val="lt1"/>
                          </a:highlight>
                        </a:rPr>
                        <a:t>Dust Sensor</a:t>
                      </a:r>
                      <a:endParaRPr>
                        <a:solidFill>
                          <a:srgbClr val="333333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5.75 V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90 mA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0/45 C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(32/113 F)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-30/60 C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(-22/140)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393325">
                <a:tc>
                  <a:txBody>
                    <a:bodyPr/>
                    <a:lstStyle/>
                    <a:p>
                      <a:pPr indent="0" lvl="0" marL="0" marR="1524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">
                          <a:solidFill>
                            <a:srgbClr val="333333"/>
                          </a:solidFill>
                          <a:highlight>
                            <a:schemeClr val="lt1"/>
                          </a:highlight>
                        </a:rPr>
                        <a:t>Rain Sensor</a:t>
                      </a:r>
                      <a:endParaRPr>
                        <a:solidFill>
                          <a:srgbClr val="333333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 V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150 mA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-15/55 C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(5/131F)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-40/65 C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(-40/149 F)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 </a:t>
            </a:r>
            <a:endParaRPr/>
          </a:p>
        </p:txBody>
      </p:sp>
      <p:pic>
        <p:nvPicPr>
          <p:cNvPr id="137" name="Google Shape;137;p25"/>
          <p:cNvPicPr preferRelativeResize="0"/>
          <p:nvPr/>
        </p:nvPicPr>
        <p:blipFill rotWithShape="1">
          <a:blip r:embed="rId3">
            <a:alphaModFix/>
          </a:blip>
          <a:srcRect b="0" l="60287" r="20964" t="0"/>
          <a:stretch/>
        </p:blipFill>
        <p:spPr>
          <a:xfrm>
            <a:off x="6088950" y="223775"/>
            <a:ext cx="1777999" cy="47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/>
          <p:nvPr>
            <p:ph idx="1" type="body"/>
          </p:nvPr>
        </p:nvSpPr>
        <p:spPr>
          <a:xfrm>
            <a:off x="311700" y="1152475"/>
            <a:ext cx="412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950">
                <a:highlight>
                  <a:srgbClr val="FFFFFF"/>
                </a:highlight>
              </a:rPr>
              <a:t>AVR ATMega328p</a:t>
            </a:r>
            <a:endParaRPr sz="1950">
              <a:highlight>
                <a:srgbClr val="FFFF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Interfaces with devices using 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baseline="30000" lang="en" sz="110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">
                <a:highlight>
                  <a:srgbClr val="FFFFFF"/>
                </a:highlight>
              </a:rPr>
              <a:t>, SPI, PWM, digital and analog interfaces</a:t>
            </a:r>
            <a:endParaRPr>
              <a:highlight>
                <a:srgbClr val="FFFF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In built logic to decide on position of window</a:t>
            </a:r>
            <a:endParaRPr>
              <a:highlight>
                <a:srgbClr val="FFFFFF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highlight>
                  <a:srgbClr val="FFFFFF"/>
                </a:highlight>
              </a:rPr>
              <a:t>Reads data from all sensors, outputs decisions to screen and motor driver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139" name="Google Shape;139;p25"/>
          <p:cNvSpPr txBox="1"/>
          <p:nvPr/>
        </p:nvSpPr>
        <p:spPr>
          <a:xfrm>
            <a:off x="4261550" y="674413"/>
            <a:ext cx="1903500" cy="38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Particulate Matter Sensor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Motor Driver nSleep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Motor Driver Disable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Motor Driver PWM 1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Motor Driver PWM 2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" name="Google Shape;140;p25"/>
          <p:cNvSpPr txBox="1"/>
          <p:nvPr/>
        </p:nvSpPr>
        <p:spPr>
          <a:xfrm>
            <a:off x="7759675" y="592613"/>
            <a:ext cx="1903500" cy="38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b="1" baseline="30000" lang="en" sz="11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C </a:t>
            </a: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SCL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b="1" baseline="30000" lang="en" sz="11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C SDA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Motor Encoder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Current Sense 1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Current Sense 2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Rain Sensor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SPI Clock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SPI MISO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SPI MOSI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SPI Chip Select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Proxima Nova"/>
                <a:ea typeface="Proxima Nova"/>
                <a:cs typeface="Proxima Nova"/>
                <a:sym typeface="Proxima Nova"/>
              </a:rPr>
              <a:t>Touch Screen D/S</a:t>
            </a:r>
            <a:endParaRPr b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Description - Automatic Mode</a:t>
            </a:r>
            <a:endParaRPr/>
          </a:p>
        </p:txBody>
      </p:sp>
      <p:pic>
        <p:nvPicPr>
          <p:cNvPr id="146" name="Google Shape;146;p26"/>
          <p:cNvPicPr preferRelativeResize="0"/>
          <p:nvPr/>
        </p:nvPicPr>
        <p:blipFill rotWithShape="1">
          <a:blip r:embed="rId3">
            <a:alphaModFix/>
          </a:blip>
          <a:srcRect b="41721" l="0" r="0" t="0"/>
          <a:stretch/>
        </p:blipFill>
        <p:spPr>
          <a:xfrm>
            <a:off x="1666000" y="636725"/>
            <a:ext cx="5407200" cy="439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Description - Automatic Mode</a:t>
            </a:r>
            <a:endParaRPr/>
          </a:p>
        </p:txBody>
      </p:sp>
      <p:pic>
        <p:nvPicPr>
          <p:cNvPr id="152" name="Google Shape;152;p27"/>
          <p:cNvPicPr preferRelativeResize="0"/>
          <p:nvPr/>
        </p:nvPicPr>
        <p:blipFill rotWithShape="1">
          <a:blip r:embed="rId3">
            <a:alphaModFix/>
          </a:blip>
          <a:srcRect b="73413" l="0" r="0" t="0"/>
          <a:stretch/>
        </p:blipFill>
        <p:spPr>
          <a:xfrm>
            <a:off x="199850" y="979325"/>
            <a:ext cx="8580000" cy="318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7"/>
          <p:cNvSpPr/>
          <p:nvPr/>
        </p:nvSpPr>
        <p:spPr>
          <a:xfrm>
            <a:off x="4416200" y="1667588"/>
            <a:ext cx="147300" cy="338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7"/>
          <p:cNvSpPr/>
          <p:nvPr/>
        </p:nvSpPr>
        <p:spPr>
          <a:xfrm>
            <a:off x="4416200" y="3046325"/>
            <a:ext cx="147300" cy="1632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Description - Automatic Mode</a:t>
            </a: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 rotWithShape="1">
          <a:blip r:embed="rId3">
            <a:alphaModFix/>
          </a:blip>
          <a:srcRect b="63704" l="0" r="0" t="6767"/>
          <a:stretch/>
        </p:blipFill>
        <p:spPr>
          <a:xfrm>
            <a:off x="690700" y="901327"/>
            <a:ext cx="7478000" cy="30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/>
          <p:nvPr/>
        </p:nvSpPr>
        <p:spPr>
          <a:xfrm>
            <a:off x="4356050" y="901325"/>
            <a:ext cx="147300" cy="266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8"/>
          <p:cNvSpPr/>
          <p:nvPr/>
        </p:nvSpPr>
        <p:spPr>
          <a:xfrm>
            <a:off x="4356050" y="1940725"/>
            <a:ext cx="147300" cy="1632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8"/>
          <p:cNvSpPr/>
          <p:nvPr/>
        </p:nvSpPr>
        <p:spPr>
          <a:xfrm rot="10800000">
            <a:off x="2535450" y="2472725"/>
            <a:ext cx="1073700" cy="533400"/>
          </a:xfrm>
          <a:prstGeom prst="bentUpArrow">
            <a:avLst>
              <a:gd fmla="val 25000" name="adj1"/>
              <a:gd fmla="val 25000" name="adj2"/>
              <a:gd fmla="val 26312" name="adj3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Description - Automatic Mode</a:t>
            </a: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 rotWithShape="1">
          <a:blip r:embed="rId3">
            <a:alphaModFix/>
          </a:blip>
          <a:srcRect b="57494" l="0" r="0" t="16636"/>
          <a:stretch/>
        </p:blipFill>
        <p:spPr>
          <a:xfrm>
            <a:off x="405838" y="1115538"/>
            <a:ext cx="7927526" cy="286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9"/>
          <p:cNvSpPr/>
          <p:nvPr/>
        </p:nvSpPr>
        <p:spPr>
          <a:xfrm>
            <a:off x="4295950" y="1115550"/>
            <a:ext cx="147300" cy="1632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9"/>
          <p:cNvSpPr/>
          <p:nvPr/>
        </p:nvSpPr>
        <p:spPr>
          <a:xfrm rot="10800000">
            <a:off x="2358725" y="1715625"/>
            <a:ext cx="1073700" cy="533400"/>
          </a:xfrm>
          <a:prstGeom prst="bentUpArrow">
            <a:avLst>
              <a:gd fmla="val 25000" name="adj1"/>
              <a:gd fmla="val 25000" name="adj2"/>
              <a:gd fmla="val 26312" name="adj3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9"/>
          <p:cNvSpPr/>
          <p:nvPr/>
        </p:nvSpPr>
        <p:spPr>
          <a:xfrm rot="10800000">
            <a:off x="1517500" y="2758100"/>
            <a:ext cx="222600" cy="315600"/>
          </a:xfrm>
          <a:prstGeom prst="bentUpArrow">
            <a:avLst>
              <a:gd fmla="val 25000" name="adj1"/>
              <a:gd fmla="val 25000" name="adj2"/>
              <a:gd fmla="val 26312" name="adj3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Description - Automatic Mode</a:t>
            </a:r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 rotWithShape="1">
          <a:blip r:embed="rId3">
            <a:alphaModFix/>
          </a:blip>
          <a:srcRect b="41722" l="0" r="0" t="26205"/>
          <a:stretch/>
        </p:blipFill>
        <p:spPr>
          <a:xfrm>
            <a:off x="531675" y="1069575"/>
            <a:ext cx="8080650" cy="361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/>
          <p:nvPr/>
        </p:nvSpPr>
        <p:spPr>
          <a:xfrm rot="10800000">
            <a:off x="2518600" y="850375"/>
            <a:ext cx="1073700" cy="533400"/>
          </a:xfrm>
          <a:prstGeom prst="bentUpArrow">
            <a:avLst>
              <a:gd fmla="val 25000" name="adj1"/>
              <a:gd fmla="val 25000" name="adj2"/>
              <a:gd fmla="val 26312" name="adj3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0"/>
          <p:cNvSpPr/>
          <p:nvPr/>
        </p:nvSpPr>
        <p:spPr>
          <a:xfrm rot="10800000">
            <a:off x="1649700" y="1700550"/>
            <a:ext cx="222600" cy="315600"/>
          </a:xfrm>
          <a:prstGeom prst="bentUpArrow">
            <a:avLst>
              <a:gd fmla="val 25000" name="adj1"/>
              <a:gd fmla="val 25000" name="adj2"/>
              <a:gd fmla="val 26312" name="adj3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0"/>
          <p:cNvSpPr/>
          <p:nvPr/>
        </p:nvSpPr>
        <p:spPr>
          <a:xfrm>
            <a:off x="1649700" y="2898950"/>
            <a:ext cx="147300" cy="633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Description - Manual Mode</a:t>
            </a:r>
            <a:endParaRPr/>
          </a:p>
        </p:txBody>
      </p:sp>
      <p:pic>
        <p:nvPicPr>
          <p:cNvPr id="187" name="Google Shape;187;p31"/>
          <p:cNvPicPr preferRelativeResize="0"/>
          <p:nvPr/>
        </p:nvPicPr>
        <p:blipFill rotWithShape="1">
          <a:blip r:embed="rId3">
            <a:alphaModFix/>
          </a:blip>
          <a:srcRect b="0" l="0" r="0" t="65423"/>
          <a:stretch/>
        </p:blipFill>
        <p:spPr>
          <a:xfrm>
            <a:off x="733375" y="1182800"/>
            <a:ext cx="7076905" cy="34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HVAC</a:t>
            </a:r>
            <a:r>
              <a:rPr lang="en"/>
              <a:t> (Heating, Ventilating and Cooling)</a:t>
            </a:r>
            <a:r>
              <a:rPr lang="en" sz="1100">
                <a:solidFill>
                  <a:schemeClr val="dk1"/>
                </a:solidFill>
              </a:rPr>
              <a:t>  </a:t>
            </a:r>
            <a:r>
              <a:rPr lang="en"/>
              <a:t>s</a:t>
            </a:r>
            <a:r>
              <a:rPr lang="en"/>
              <a:t>ystems in homes use a lot of </a:t>
            </a:r>
            <a:r>
              <a:rPr lang="en"/>
              <a:t>electricity to maintain the desired temperature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Heating and cooling can account for up to 42% of a household utility bill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Average monthly electricity bill in Illinois is $82 and national average is $107</a:t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14450" l="36380" r="22423" t="34270"/>
          <a:stretch/>
        </p:blipFill>
        <p:spPr>
          <a:xfrm>
            <a:off x="4509975" y="2531175"/>
            <a:ext cx="3962400" cy="23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Verification</a:t>
            </a:r>
            <a:endParaRPr/>
          </a:p>
        </p:txBody>
      </p:sp>
      <p:sp>
        <p:nvSpPr>
          <p:cNvPr id="193" name="Google Shape;193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Temperature Sensors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Tested against digital thermometer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Differed by maximum +/-0.37 </a:t>
            </a:r>
            <a:r>
              <a:rPr lang="en">
                <a:solidFill>
                  <a:srgbClr val="333333"/>
                </a:solidFill>
                <a:highlight>
                  <a:schemeClr val="lt1"/>
                </a:highlight>
              </a:rPr>
              <a:t>°</a:t>
            </a:r>
            <a:r>
              <a:rPr lang="en"/>
              <a:t>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Particulate Matter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PPM increased drastically (from &lt;1000 ppm to 17000 ppm) when air quality was worsened (chalkboard eraser)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Rain Detector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 mL of water needed before activation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120 VAC to 12 VDC Converter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11.983 V measured on output of converter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Motor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Opened and closed in 30 seconds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Consumption</a:t>
            </a:r>
            <a:endParaRPr/>
          </a:p>
        </p:txBody>
      </p:sp>
      <p:pic>
        <p:nvPicPr>
          <p:cNvPr id="199" name="Google Shape;199;p33"/>
          <p:cNvPicPr preferRelativeResize="0"/>
          <p:nvPr/>
        </p:nvPicPr>
        <p:blipFill rotWithShape="1">
          <a:blip r:embed="rId3">
            <a:alphaModFix/>
          </a:blip>
          <a:srcRect b="30013" l="21620" r="24043" t="24655"/>
          <a:stretch/>
        </p:blipFill>
        <p:spPr>
          <a:xfrm>
            <a:off x="4562775" y="1017721"/>
            <a:ext cx="4269523" cy="200355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3"/>
          <p:cNvSpPr txBox="1"/>
          <p:nvPr/>
        </p:nvSpPr>
        <p:spPr>
          <a:xfrm>
            <a:off x="311700" y="1017725"/>
            <a:ext cx="4269600" cy="3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Proxima Nova"/>
              <a:buChar char="●"/>
            </a:pPr>
            <a:r>
              <a:rPr lang="en" sz="1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The fan alone in a HVAC system typic</a:t>
            </a:r>
            <a:r>
              <a:rPr lang="en" sz="1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ally uses 500 W</a:t>
            </a:r>
            <a:r>
              <a:rPr baseline="30000" lang="en" sz="1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[1]</a:t>
            </a:r>
            <a:r>
              <a:rPr lang="en" sz="1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 → 4.5 kWh daily minimum</a:t>
            </a:r>
            <a:endParaRPr sz="16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</a:pPr>
            <a:r>
              <a:rPr lang="en" sz="1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1.2 W daily average → 0.0288 kWh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Saving of 4.47 kWh</a:t>
            </a:r>
            <a:endParaRPr sz="16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Over period of a month: saving of $15, or 18% of total electricity bill***</a:t>
            </a:r>
            <a:endParaRPr sz="16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    </a:t>
            </a: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***</a:t>
            </a: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Based on average electricity cost of 11.38¢/kWh</a:t>
            </a:r>
            <a:r>
              <a:rPr baseline="30000" lang="en" sz="900">
                <a:latin typeface="Proxima Nova"/>
                <a:ea typeface="Proxima Nova"/>
                <a:cs typeface="Proxima Nova"/>
                <a:sym typeface="Proxima Nova"/>
              </a:rPr>
              <a:t>[2]</a:t>
            </a: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, average daily usage of 9 hours</a:t>
            </a:r>
            <a:r>
              <a:rPr baseline="30000" lang="en" sz="900">
                <a:latin typeface="Proxima Nova"/>
                <a:ea typeface="Proxima Nova"/>
                <a:cs typeface="Proxima Nova"/>
                <a:sym typeface="Proxima Nova"/>
              </a:rPr>
              <a:t>[3]</a:t>
            </a:r>
            <a:endParaRPr baseline="30000" sz="9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 rotWithShape="1">
          <a:blip r:embed="rId3">
            <a:alphaModFix/>
          </a:blip>
          <a:srcRect b="11395" l="21620" r="24043" t="71616"/>
          <a:stretch/>
        </p:blipFill>
        <p:spPr>
          <a:xfrm>
            <a:off x="378650" y="3646801"/>
            <a:ext cx="4269523" cy="750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/>
          <p:nvPr/>
        </p:nvSpPr>
        <p:spPr>
          <a:xfrm>
            <a:off x="4581300" y="2899025"/>
            <a:ext cx="41121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Ethical Issues</a:t>
            </a:r>
            <a:endParaRPr/>
          </a:p>
        </p:txBody>
      </p:sp>
      <p:sp>
        <p:nvSpPr>
          <p:cNvPr id="208" name="Google Shape;20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Safety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Automated system that moves on its own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Make sure owners are aware of capabilities as well as implement  precautions in case obstructions or hazards are detected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Green Energy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Window is marketed as an energy saving system, analysis of power consumption should ultimately show that window helps owners save energy and money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Environmentally friendly materials</a:t>
            </a: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214" name="Google Shape;214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IR sensors and Motor Encoder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Realized we could use current draw from motors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Using current draw requires more hardware aspects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SMD Temperature Sensor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Analog signal gave us incorrect temperature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12 V - 5 V </a:t>
            </a:r>
            <a:r>
              <a:rPr lang="en"/>
              <a:t>Converter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Gave us 1 V instead of 5 V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</a:t>
            </a:r>
            <a:endParaRPr/>
          </a:p>
        </p:txBody>
      </p:sp>
      <p:sp>
        <p:nvSpPr>
          <p:cNvPr id="220" name="Google Shape;220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Make a container for sensors, PCB, and touch screen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Find more ways to detect climate (Weather API?)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Phone app to control the window and display readings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Connect to HVAC system/s</a:t>
            </a:r>
            <a:r>
              <a:rPr lang="en" sz="2400"/>
              <a:t>mart home integration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Add a sleep function for touch screen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226" name="Google Shape;226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 sz="1100">
                <a:highlight>
                  <a:srgbClr val="FFFFFF"/>
                </a:highlight>
              </a:rPr>
              <a:t>USInspect. (2019. </a:t>
            </a:r>
            <a:r>
              <a:rPr i="1" lang="en" sz="1100"/>
              <a:t>Can Running the HVAC Fan Continuously Save Energy?. </a:t>
            </a:r>
            <a:r>
              <a:rPr lang="en" sz="1100"/>
              <a:t>[online] Available at: </a:t>
            </a:r>
            <a:r>
              <a:rPr lang="en" sz="1100" u="sng">
                <a:solidFill>
                  <a:srgbClr val="0000FF"/>
                </a:solidFill>
                <a:hlinkClick r:id="rId3"/>
              </a:rPr>
              <a:t>https://www.usinspect.com/blog/can-running-hvac-fan-continuously-save-energy-costs-part-1-3/</a:t>
            </a:r>
            <a:r>
              <a:rPr lang="en" sz="1100">
                <a:solidFill>
                  <a:srgbClr val="0000FF"/>
                </a:solidFill>
              </a:rPr>
              <a:t> </a:t>
            </a:r>
            <a:r>
              <a:rPr lang="en" sz="1100"/>
              <a:t>[Accessed 9 Dec. 2019]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 sz="1100">
                <a:highlight>
                  <a:srgbClr val="FFFFFF"/>
                </a:highlight>
              </a:rPr>
              <a:t>Electricity Local. (2019). </a:t>
            </a:r>
            <a:r>
              <a:rPr i="1" lang="en" sz="1100">
                <a:highlight>
                  <a:srgbClr val="FFFFFF"/>
                </a:highlight>
              </a:rPr>
              <a:t>Champaign, IL Electricity Rates</a:t>
            </a:r>
            <a:r>
              <a:rPr lang="en" sz="1100">
                <a:highlight>
                  <a:srgbClr val="FFFFFF"/>
                </a:highlight>
              </a:rPr>
              <a:t>. [online] Available at: </a:t>
            </a:r>
            <a:r>
              <a:rPr lang="en" sz="1100" u="sng">
                <a:solidFill>
                  <a:srgbClr val="0000FF"/>
                </a:solidFill>
                <a:highlight>
                  <a:srgbClr val="FFFFFF"/>
                </a:highlight>
                <a:hlinkClick r:id="rId4"/>
              </a:rPr>
              <a:t>https://www.electricitylocal.com/states/illinois/champaign/</a:t>
            </a:r>
            <a:r>
              <a:rPr lang="en" sz="1100">
                <a:highlight>
                  <a:srgbClr val="FFFFFF"/>
                </a:highlight>
              </a:rPr>
              <a:t> [Accessed 12 Sep. 2019].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 sz="1100">
                <a:highlight>
                  <a:srgbClr val="FFFFFF"/>
                </a:highlight>
              </a:rPr>
              <a:t>EnergyUseCalculator.com. (2019). </a:t>
            </a:r>
            <a:r>
              <a:rPr i="1" lang="en" sz="1100">
                <a:highlight>
                  <a:srgbClr val="FFFFFF"/>
                </a:highlight>
              </a:rPr>
              <a:t>Electricity Usage of a Central Air Conditioner, </a:t>
            </a:r>
            <a:r>
              <a:rPr lang="en" sz="1100">
                <a:highlight>
                  <a:srgbClr val="FFFFFF"/>
                </a:highlight>
              </a:rPr>
              <a:t>[online] Available at: </a:t>
            </a:r>
            <a:r>
              <a:rPr lang="en" sz="1100" u="sng">
                <a:solidFill>
                  <a:srgbClr val="0000FF"/>
                </a:solidFill>
                <a:highlight>
                  <a:srgbClr val="FFFFFF"/>
                </a:highlight>
                <a:hlinkClick r:id="rId5"/>
              </a:rPr>
              <a:t>http://energyusecalculator.com/electricity_centralac.htm</a:t>
            </a:r>
            <a:r>
              <a:rPr lang="en" sz="1100">
                <a:highlight>
                  <a:srgbClr val="FFFFFF"/>
                </a:highlight>
              </a:rPr>
              <a:t> [Accessed 16 Sep. 2019]</a:t>
            </a:r>
            <a:r>
              <a:rPr lang="en" sz="1100">
                <a:highlight>
                  <a:srgbClr val="FFFFFF"/>
                </a:highlight>
              </a:rPr>
              <a:t>	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 sz="1100">
                <a:highlight>
                  <a:srgbClr val="FFFFFF"/>
                </a:highlight>
              </a:rPr>
              <a:t>Pololu Robotic &amp; Electronics. (2019). 37D Metal Gearmotors, [online] Available at: </a:t>
            </a:r>
            <a:r>
              <a:rPr lang="en" sz="1100" u="sng">
                <a:solidFill>
                  <a:srgbClr val="0000FF"/>
                </a:solidFill>
                <a:highlight>
                  <a:srgbClr val="FFFFFF"/>
                </a:highlight>
              </a:rPr>
              <a:t>https://www.pololu.com/file/0J1706/pololu-37d-metal-gearmotors.pdf</a:t>
            </a:r>
            <a:r>
              <a:rPr lang="en" sz="1100">
                <a:highlight>
                  <a:srgbClr val="FFFFFF"/>
                </a:highlight>
              </a:rPr>
              <a:t> [Accessed 10 Oct. 2019]</a:t>
            </a:r>
            <a:endParaRPr sz="1100">
              <a:highlight>
                <a:srgbClr val="FFFFFF"/>
              </a:highlight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 sz="1100">
                <a:highlight>
                  <a:srgbClr val="FFFFFF"/>
                </a:highlight>
              </a:rPr>
              <a:t>TI.com. (2019) TPS6213x 3-V to17-V, 3-A Step-Down Converter In 3x3 QFN Package, [online] Available at: </a:t>
            </a:r>
            <a:r>
              <a:rPr lang="en" sz="1100" u="sng">
                <a:solidFill>
                  <a:srgbClr val="0000FF"/>
                </a:solidFill>
                <a:highlight>
                  <a:srgbClr val="FFFFFF"/>
                </a:highlight>
              </a:rPr>
              <a:t>https://www.ti.com/lit/ds/symlink/tps62133.pdf</a:t>
            </a:r>
            <a:r>
              <a:rPr lang="en" sz="1100">
                <a:highlight>
                  <a:srgbClr val="FFFFFF"/>
                </a:highlight>
              </a:rPr>
              <a:t> [Accessed 3 Oct. 2019]</a:t>
            </a:r>
            <a:endParaRPr sz="11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232" name="Google Shape;232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Windows are a good way to take the load of HVAC unit in homes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Opening and closing a window is difficult based off outside climate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be used to heat up or cool down a room depending on the weather outside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Our solution is an automatic window that opens and closes depending on climate outside as well as temperature inside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 can adjust the desired temperature as well as manually open and close the window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Sensors for detecting outside and inside climate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Ability to open and close with a motor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Intelligent capability to make decisions based on sensor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Energy efficient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Detect hazards and obstructions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Iteration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b="35416" l="29068" r="18714" t="18600"/>
          <a:stretch/>
        </p:blipFill>
        <p:spPr>
          <a:xfrm>
            <a:off x="210350" y="1401299"/>
            <a:ext cx="3967034" cy="262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4">
            <a:alphaModFix/>
          </a:blip>
          <a:srcRect b="11449" l="3295" r="6897" t="2403"/>
          <a:stretch/>
        </p:blipFill>
        <p:spPr>
          <a:xfrm>
            <a:off x="4844213" y="517537"/>
            <a:ext cx="3212584" cy="4108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20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 Design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9375" y="560625"/>
            <a:ext cx="5174800" cy="44106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542875"/>
            <a:ext cx="357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Power:</a:t>
            </a:r>
            <a:r>
              <a:rPr lang="en"/>
              <a:t> Power the device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Motor:</a:t>
            </a:r>
            <a:r>
              <a:rPr lang="en"/>
              <a:t> Move the window up and down, current output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Sensors:</a:t>
            </a:r>
            <a:r>
              <a:rPr lang="en"/>
              <a:t> Detect temperature, humidity, rain, pollen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UI</a:t>
            </a:r>
            <a:r>
              <a:rPr lang="en"/>
              <a:t>: User should be able to see data and interact with window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Controller:</a:t>
            </a:r>
            <a:r>
              <a:rPr lang="en"/>
              <a:t> Switch between automatic and manual mode as well as decide what state the window should be in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Overview (Power)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</a:t>
            </a:r>
            <a:r>
              <a:rPr lang="en" sz="1950">
                <a:highlight>
                  <a:srgbClr val="FFFFFF"/>
                </a:highlight>
              </a:rPr>
              <a:t>20V to 12V DC converter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Wall adapter used to power entire unit and motor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12V to 5V DC converter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Step down 12V to 5V to power the </a:t>
            </a:r>
            <a:r>
              <a:rPr lang="en"/>
              <a:t>microcontroller</a:t>
            </a:r>
            <a:r>
              <a:rPr lang="en"/>
              <a:t>, sensors, touchscreen and motor driver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350" y="2628350"/>
            <a:ext cx="6186976" cy="17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Overview (Motor)</a:t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967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70:1 Metal</a:t>
            </a:r>
            <a:r>
              <a:rPr b="1" lang="en" sz="155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/>
              <a:t>Gearmotor from Pololu</a:t>
            </a:r>
            <a:endParaRPr/>
          </a:p>
          <a:p>
            <a:pPr indent="-317500" lvl="1" marL="914400" rtl="0" algn="l">
              <a:lnSpc>
                <a:spcPct val="150967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150 RPM no load speed</a:t>
            </a:r>
            <a:endParaRPr/>
          </a:p>
          <a:p>
            <a:pPr indent="-317500" lvl="1" marL="914400" rtl="0" algn="l">
              <a:lnSpc>
                <a:spcPct val="150967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5.5 A stall current</a:t>
            </a:r>
            <a:endParaRPr/>
          </a:p>
          <a:p>
            <a:pPr indent="-317500" lvl="1" marL="914400" rtl="0" algn="l">
              <a:lnSpc>
                <a:spcPct val="150967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Maximum output power 10 W</a:t>
            </a:r>
            <a:endParaRPr/>
          </a:p>
          <a:p>
            <a:pPr indent="-317500" lvl="1" marL="914400" rtl="0" algn="l">
              <a:lnSpc>
                <a:spcPct val="150967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Typical operating current in design 0.5 A</a:t>
            </a:r>
            <a:endParaRPr/>
          </a:p>
          <a:p>
            <a:pPr indent="-317500" lvl="1" marL="914400" rtl="0" algn="l">
              <a:lnSpc>
                <a:spcPct val="150967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Torque needed for 1 kg window: 1.9 Kg*mm</a:t>
            </a:r>
            <a:endParaRPr/>
          </a:p>
          <a:p>
            <a:pPr indent="-317500" lvl="1" marL="914400" rtl="0" algn="l">
              <a:lnSpc>
                <a:spcPct val="150967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Motor runs at max speed at or below 32 Kg*mm</a:t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550" y="445025"/>
            <a:ext cx="2575751" cy="206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