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y="5143500" cx="9144000"/>
  <p:notesSz cx="6858000" cy="9144000"/>
  <p:embeddedFontLst>
    <p:embeddedFont>
      <p:font typeface="PT Sans Narrow"/>
      <p:regular r:id="rId44"/>
      <p:bold r:id="rId45"/>
    </p:embeddedFont>
    <p:embeddedFont>
      <p:font typeface="Open Sans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font" Target="fonts/PTSansNarrow-regular.fntdata"/><Relationship Id="rId43" Type="http://schemas.openxmlformats.org/officeDocument/2006/relationships/slide" Target="slides/slide39.xml"/><Relationship Id="rId46" Type="http://schemas.openxmlformats.org/officeDocument/2006/relationships/font" Target="fonts/OpenSans-regular.fntdata"/><Relationship Id="rId45" Type="http://schemas.openxmlformats.org/officeDocument/2006/relationships/font" Target="fonts/PTSansNarrow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OpenSans-italic.fntdata"/><Relationship Id="rId47" Type="http://schemas.openxmlformats.org/officeDocument/2006/relationships/font" Target="fonts/OpenSans-bold.fntdata"/><Relationship Id="rId49" Type="http://schemas.openxmlformats.org/officeDocument/2006/relationships/font" Target="fonts/Open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Button is initialized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Explain Bluetooth Glyph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Explain Bluetooth Presence (LED vs constant update)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Backlight disabled when not present, dim right now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“Good” sound played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“Bad” sound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go through the same process for the checklist mode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 through the process of setting it up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Custom Glyphs once again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Action Mode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Sends a signal to connected device (iPhone)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Complex action is carried out by host device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This is IoT component, simple connection to phone allows for a lot of different uses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Timing Delay between Speaker and LED feedback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Difficulty with setting mode to act as both master and slave, had to set both mode and role properly - confusing datasheet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Main purpose is to show that almost every I/O pin is used.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Ended up using two more, leaving only one empty one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Used both the I2C and serial interfaces, so we needed the external clock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Main purpose is to show that almost every I/O pin is used.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Ended up using two more, leaving only one empty one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Used both the I2C and serial interfaces, so we needed the external clock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Here is the what the LCD displays when first turned on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LCD contrast issue (go back slide) 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Program it as a counter to limit to 3 cups of coffee a day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Entered via bluetooth device (iPhone)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Have to stand in front of the button to program, makes sure you are programming the right one.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7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>
            <a:off x="1575034" y="3158251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" name="Shape 18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5400"/>
            </a:lvl1pPr>
            <a:lvl2pPr lvl="1" rtl="0" algn="ctr">
              <a:spcBef>
                <a:spcPts val="0"/>
              </a:spcBef>
              <a:buSzPct val="100000"/>
              <a:defRPr sz="5400"/>
            </a:lvl2pPr>
            <a:lvl3pPr lvl="2" rtl="0" algn="ctr">
              <a:spcBef>
                <a:spcPts val="0"/>
              </a:spcBef>
              <a:buSzPct val="100000"/>
              <a:defRPr sz="5400"/>
            </a:lvl3pPr>
            <a:lvl4pPr lvl="3" rtl="0" algn="ctr">
              <a:spcBef>
                <a:spcPts val="0"/>
              </a:spcBef>
              <a:buSzPct val="100000"/>
              <a:defRPr sz="5400"/>
            </a:lvl4pPr>
            <a:lvl5pPr lvl="4" rtl="0" algn="ctr">
              <a:spcBef>
                <a:spcPts val="0"/>
              </a:spcBef>
              <a:buSzPct val="100000"/>
              <a:defRPr sz="5400"/>
            </a:lvl5pPr>
            <a:lvl6pPr lvl="5" rtl="0" algn="ctr">
              <a:spcBef>
                <a:spcPts val="0"/>
              </a:spcBef>
              <a:buSzPct val="100000"/>
              <a:defRPr sz="5400"/>
            </a:lvl6pPr>
            <a:lvl7pPr lvl="6" rtl="0" algn="ctr">
              <a:spcBef>
                <a:spcPts val="0"/>
              </a:spcBef>
              <a:buSzPct val="100000"/>
              <a:defRPr sz="5400"/>
            </a:lvl7pPr>
            <a:lvl8pPr lvl="7" rtl="0" algn="ctr">
              <a:spcBef>
                <a:spcPts val="0"/>
              </a:spcBef>
              <a:buSzPct val="100000"/>
              <a:defRPr sz="5400"/>
            </a:lvl8pPr>
            <a:lvl9pPr lvl="8" rtl="0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 txBox="1"/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" name="Shape 48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Relationship Id="rId4" Type="http://schemas.openxmlformats.org/officeDocument/2006/relationships/image" Target="../media/image31.jpg"/><Relationship Id="rId5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g"/><Relationship Id="rId4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2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ctrTitle"/>
          </p:nvPr>
        </p:nvSpPr>
        <p:spPr>
          <a:xfrm>
            <a:off x="1301400" y="1092150"/>
            <a:ext cx="6541200" cy="1152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Multi-Function IoT Button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Final</a:t>
            </a:r>
            <a:r>
              <a:rPr lang="en" sz="1800"/>
              <a:t> Presentation</a:t>
            </a:r>
          </a:p>
        </p:txBody>
      </p:sp>
      <p:sp>
        <p:nvSpPr>
          <p:cNvPr id="67" name="Shape 67"/>
          <p:cNvSpPr txBox="1"/>
          <p:nvPr>
            <p:ph idx="1" type="subTitle"/>
          </p:nvPr>
        </p:nvSpPr>
        <p:spPr>
          <a:xfrm>
            <a:off x="220600" y="2436725"/>
            <a:ext cx="8520600" cy="132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University of Illinois at Urbana-Champaign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ECE 445 Senior Design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Spring 2017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Team 88: </a:t>
            </a:r>
            <a:r>
              <a:rPr lang="en" sz="1800"/>
              <a:t>Naveed Jamali, Jin Li, Daryl Lim</a:t>
            </a:r>
          </a:p>
        </p:txBody>
      </p:sp>
      <p:pic>
        <p:nvPicPr>
          <p:cNvPr descr="Screen Shot 2017-04-27 at 1.30.39 PM.png"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26175" l="12337" r="9378" t="26007"/>
          <a:stretch/>
        </p:blipFill>
        <p:spPr>
          <a:xfrm>
            <a:off x="0" y="1000899"/>
            <a:ext cx="9144001" cy="3141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b="26630" l="12362" r="9785" t="25720"/>
          <a:stretch/>
        </p:blipFill>
        <p:spPr>
          <a:xfrm>
            <a:off x="-19550" y="997712"/>
            <a:ext cx="9144001" cy="3148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b="26226" l="12464" r="8894" t="26831"/>
          <a:stretch/>
        </p:blipFill>
        <p:spPr>
          <a:xfrm>
            <a:off x="0" y="1036750"/>
            <a:ext cx="9144001" cy="306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 b="25114" l="0" r="2190" t="27642"/>
          <a:stretch/>
        </p:blipFill>
        <p:spPr>
          <a:xfrm>
            <a:off x="-12162" y="910974"/>
            <a:ext cx="9168324" cy="3321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 b="25317" l="359" r="2496" t="27234"/>
          <a:stretch/>
        </p:blipFill>
        <p:spPr>
          <a:xfrm>
            <a:off x="0" y="896887"/>
            <a:ext cx="9144001" cy="3349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 b="25521" l="754" r="2562" t="27435"/>
          <a:stretch/>
        </p:blipFill>
        <p:spPr>
          <a:xfrm>
            <a:off x="-29262" y="892680"/>
            <a:ext cx="9202525" cy="335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b="25118" l="358" r="2723" t="27334"/>
          <a:stretch/>
        </p:blipFill>
        <p:spPr>
          <a:xfrm>
            <a:off x="0" y="889399"/>
            <a:ext cx="9144001" cy="3364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 b="25823" l="792" r="2598" t="27336"/>
          <a:stretch/>
        </p:blipFill>
        <p:spPr>
          <a:xfrm>
            <a:off x="0" y="909200"/>
            <a:ext cx="9144001" cy="3325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 b="24913" l="516" r="1969" t="27641"/>
          <a:stretch/>
        </p:blipFill>
        <p:spPr>
          <a:xfrm>
            <a:off x="9775" y="906949"/>
            <a:ext cx="9124446" cy="332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b="25523" l="795" r="2135" t="27333"/>
          <a:stretch/>
        </p:blipFill>
        <p:spPr>
          <a:xfrm>
            <a:off x="0" y="906274"/>
            <a:ext cx="9144001" cy="3330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Introduction + Objective</a:t>
            </a:r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311700" y="14572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b="1" lang="en"/>
              <a:t>Problem to solve:</a:t>
            </a:r>
            <a:r>
              <a:rPr lang="en"/>
              <a:t> memory, habitual tasks/ the “Doorway Effect”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b="1" lang="en"/>
              <a:t>Our solution:</a:t>
            </a:r>
            <a:r>
              <a:rPr lang="en"/>
              <a:t> a multipurpose, IoT-enabled button with LCD display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Based off/similar to Amazon Dash button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Obvious, physical reminder present on-site of desired role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Ultimate goal - to better convenience lives of users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pic>
        <p:nvPicPr>
          <p:cNvPr descr="Screen Shot 2017-04-27 at 1.30.39 PM.png"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 b="25418" l="515" r="2189" t="27237"/>
          <a:stretch/>
        </p:blipFill>
        <p:spPr>
          <a:xfrm>
            <a:off x="0" y="903062"/>
            <a:ext cx="9144001" cy="3337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b="25016" l="515" r="2198" t="27639"/>
          <a:stretch/>
        </p:blipFill>
        <p:spPr>
          <a:xfrm>
            <a:off x="48850" y="903049"/>
            <a:ext cx="9144001" cy="3337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 b="25118" l="360" r="2192" t="27334"/>
          <a:stretch/>
        </p:blipFill>
        <p:spPr>
          <a:xfrm>
            <a:off x="0" y="898550"/>
            <a:ext cx="9144001" cy="3346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b="25317" l="594" r="1968" t="27234"/>
          <a:stretch/>
        </p:blipFill>
        <p:spPr>
          <a:xfrm>
            <a:off x="0" y="902099"/>
            <a:ext cx="9144001" cy="3339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b="25923" l="514" r="2426" t="28146"/>
          <a:stretch/>
        </p:blipFill>
        <p:spPr>
          <a:xfrm>
            <a:off x="16487" y="954949"/>
            <a:ext cx="9111029" cy="3233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 b="25519" l="666" r="2724" t="27740"/>
          <a:stretch/>
        </p:blipFill>
        <p:spPr>
          <a:xfrm>
            <a:off x="161175" y="161200"/>
            <a:ext cx="4352201" cy="15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4">
            <a:alphaModFix/>
          </a:blip>
          <a:srcRect b="25144" l="985" r="2348" t="27430"/>
          <a:stretch/>
        </p:blipFill>
        <p:spPr>
          <a:xfrm>
            <a:off x="4814250" y="3466150"/>
            <a:ext cx="4181254" cy="153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5">
            <a:alphaModFix/>
          </a:blip>
          <a:srcRect b="25351" l="1040" r="2592" t="27351"/>
          <a:stretch/>
        </p:blipFill>
        <p:spPr>
          <a:xfrm>
            <a:off x="2742687" y="1870587"/>
            <a:ext cx="3980975" cy="1465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b="25924" l="0" r="2123" t="27838"/>
          <a:stretch/>
        </p:blipFill>
        <p:spPr>
          <a:xfrm>
            <a:off x="22462" y="959987"/>
            <a:ext cx="9099074" cy="3223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 b="24913" l="359" r="2344" t="27641"/>
          <a:stretch/>
        </p:blipFill>
        <p:spPr>
          <a:xfrm>
            <a:off x="0" y="899499"/>
            <a:ext cx="9144001" cy="3344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 b="25116" l="669" r="2261" t="26933"/>
          <a:stretch/>
        </p:blipFill>
        <p:spPr>
          <a:xfrm>
            <a:off x="0" y="877762"/>
            <a:ext cx="9144001" cy="3387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 b="25015" l="670" r="2119" t="27034"/>
          <a:stretch/>
        </p:blipFill>
        <p:spPr>
          <a:xfrm>
            <a:off x="239350" y="263775"/>
            <a:ext cx="6271846" cy="232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 rotWithShape="1">
          <a:blip r:embed="rId4">
            <a:alphaModFix/>
          </a:blip>
          <a:srcRect b="25738" l="0" r="3034" t="27251"/>
          <a:stretch/>
        </p:blipFill>
        <p:spPr>
          <a:xfrm>
            <a:off x="2760750" y="2686524"/>
            <a:ext cx="6139304" cy="2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Features</a:t>
            </a: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11700" y="14949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en"/>
              <a:t>3 different modes: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/>
              <a:t>		</a:t>
            </a:r>
            <a:r>
              <a:rPr lang="en" sz="1400"/>
              <a:t>1. Counter - keeps count of button presses (Ex. # of cups of water drunk that day)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/>
              <a:t>		2. Checklist - timely reminder to perform task (Ex. go to gym, walk the dog)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/>
              <a:t>		3. Scripted Action - assigned task to button (Ex. turn off lights)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Voice recognition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Speaker/LED interaction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7-04-27 at 1.30.39 PM.png"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Power Supply</a:t>
            </a:r>
          </a:p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311700" y="1381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4 AA Batteries: 2 in series, 2 in parallel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3V regulated to 3.3V to power entire board</a:t>
            </a:r>
          </a:p>
        </p:txBody>
      </p:sp>
      <p:pic>
        <p:nvPicPr>
          <p:cNvPr descr="Screen Shot 2017-04-27 at 1.30.39 PM.png"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2-24 at 12.40.10 PM.png" id="242" name="Shape 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7825" y="193775"/>
            <a:ext cx="112395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J4684.400.jpg" id="243" name="Shape 2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7300" y="2098025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Bluetooth</a:t>
            </a:r>
          </a:p>
        </p:txBody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311700" y="1381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</a:t>
            </a:r>
            <a:r>
              <a:rPr lang="en"/>
              <a:t>ransmit/receive data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Set mode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Set label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Counter: set goal/limit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Checklist: set time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Action: transmit action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User detection</a:t>
            </a:r>
          </a:p>
        </p:txBody>
      </p:sp>
      <p:pic>
        <p:nvPicPr>
          <p:cNvPr descr="Screen Shot 2017-04-27 at 1.30.39 PM.png"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2447625" y="2881975"/>
            <a:ext cx="4020600" cy="12831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2422675" y="1807375"/>
            <a:ext cx="4020600" cy="772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Single Word Voice Recognition</a:t>
            </a:r>
          </a:p>
        </p:txBody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58650" y="1727100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Voice Picked Up by Mic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Amplification Circuit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Analog to Digital Converter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Phoneme Estimation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Word Estimation</a:t>
            </a:r>
          </a:p>
        </p:txBody>
      </p:sp>
      <p:cxnSp>
        <p:nvCxnSpPr>
          <p:cNvPr id="259" name="Shape 259"/>
          <p:cNvCxnSpPr/>
          <p:nvPr/>
        </p:nvCxnSpPr>
        <p:spPr>
          <a:xfrm>
            <a:off x="4318950" y="2101375"/>
            <a:ext cx="0" cy="27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260" name="Shape 260"/>
          <p:cNvCxnSpPr/>
          <p:nvPr/>
        </p:nvCxnSpPr>
        <p:spPr>
          <a:xfrm>
            <a:off x="4318950" y="2579900"/>
            <a:ext cx="0" cy="27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261" name="Shape 261"/>
          <p:cNvCxnSpPr/>
          <p:nvPr/>
        </p:nvCxnSpPr>
        <p:spPr>
          <a:xfrm>
            <a:off x="4318950" y="3111900"/>
            <a:ext cx="0" cy="27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262" name="Shape 262"/>
          <p:cNvCxnSpPr/>
          <p:nvPr/>
        </p:nvCxnSpPr>
        <p:spPr>
          <a:xfrm>
            <a:off x="4318950" y="3606475"/>
            <a:ext cx="0" cy="27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263" name="Shape 263"/>
          <p:cNvSpPr txBox="1"/>
          <p:nvPr/>
        </p:nvSpPr>
        <p:spPr>
          <a:xfrm>
            <a:off x="6641775" y="2021275"/>
            <a:ext cx="8958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On PCB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6558925" y="3216150"/>
            <a:ext cx="147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On ATmega328</a:t>
            </a:r>
          </a:p>
        </p:txBody>
      </p:sp>
      <p:pic>
        <p:nvPicPr>
          <p:cNvPr descr="Screen Shot 2017-04-27 at 1.30.39 PM.png"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 b="0" l="0" r="47257" t="63144"/>
          <a:stretch/>
        </p:blipFill>
        <p:spPr>
          <a:xfrm>
            <a:off x="1777400" y="422424"/>
            <a:ext cx="5961450" cy="347324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3229500" y="3944825"/>
            <a:ext cx="67641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Microphone Amplification Circuit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311700" y="394575"/>
            <a:ext cx="8520600" cy="1005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Phoneme Estimation 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highlight>
                  <a:srgbClr val="FFFFFF"/>
                </a:highlight>
              </a:rPr>
              <a:t>Utilized µspeech library in Arduino IDE [1]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311700" y="1292100"/>
            <a:ext cx="8520600" cy="3851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1400">
                <a:solidFill>
                  <a:srgbClr val="666666"/>
                </a:solidFill>
                <a:highlight>
                  <a:srgbClr val="FFFFFF"/>
                </a:highlight>
              </a:rPr>
              <a:t>Theory:</a:t>
            </a:r>
          </a:p>
          <a:p>
            <a:pPr indent="-317500" lvl="0" marL="457200" rtl="0">
              <a:spcBef>
                <a:spcPts val="0"/>
              </a:spcBef>
              <a:buClr>
                <a:srgbClr val="666666"/>
              </a:buClr>
              <a:buSzPct val="100000"/>
            </a:pPr>
            <a:r>
              <a:rPr b="1" lang="en" sz="1400">
                <a:solidFill>
                  <a:srgbClr val="666666"/>
                </a:solidFill>
                <a:highlight>
                  <a:srgbClr val="FFFFFF"/>
                </a:highlight>
              </a:rPr>
              <a:t>Premise</a:t>
            </a:r>
            <a:r>
              <a:rPr lang="en" sz="1400">
                <a:solidFill>
                  <a:srgbClr val="666666"/>
                </a:solidFill>
                <a:highlight>
                  <a:srgbClr val="FFFFFF"/>
                </a:highlight>
              </a:rPr>
              <a:t>: High frequency sounds (such as /s/, /sh/) ---&gt; very chaotic graphs that zigzag a lot [2]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rgbClr val="666666"/>
                </a:solidFill>
              </a:rPr>
              <a:t> 		        (Plotting the air pressure over time)</a:t>
            </a: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SzPct val="100000"/>
            </a:pPr>
            <a:r>
              <a:rPr b="1" lang="en" sz="1400">
                <a:solidFill>
                  <a:srgbClr val="666666"/>
                </a:solidFill>
                <a:highlight>
                  <a:srgbClr val="FFFFFF"/>
                </a:highlight>
              </a:rPr>
              <a:t>Evaluation Metric:                                 </a:t>
            </a:r>
            <a:r>
              <a:rPr lang="en" sz="1400">
                <a:solidFill>
                  <a:srgbClr val="666666"/>
                </a:solidFill>
                <a:highlight>
                  <a:srgbClr val="FFFFFF"/>
                </a:highlight>
              </a:rPr>
              <a:t>[2]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4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SzPct val="100000"/>
            </a:pPr>
            <a:r>
              <a:rPr b="1" lang="en" sz="1400">
                <a:solidFill>
                  <a:srgbClr val="666666"/>
                </a:solidFill>
                <a:highlight>
                  <a:srgbClr val="FFFFFF"/>
                </a:highlight>
              </a:rPr>
              <a:t>Estimation:</a:t>
            </a:r>
            <a:r>
              <a:rPr lang="en" sz="1400">
                <a:solidFill>
                  <a:srgbClr val="666666"/>
                </a:solidFill>
                <a:highlight>
                  <a:srgbClr val="FFFFFF"/>
                </a:highlight>
              </a:rPr>
              <a:t> /s/ ---&gt; very high value of c </a:t>
            </a:r>
          </a:p>
          <a:p>
            <a:pPr indent="45720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666666"/>
                </a:solidFill>
                <a:highlight>
                  <a:srgbClr val="FFFFFF"/>
                </a:highlight>
              </a:rPr>
              <a:t>   /a/ ---&gt; low value</a:t>
            </a:r>
          </a:p>
          <a:p>
            <a:pPr indent="45720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666666"/>
                </a:solidFill>
                <a:highlight>
                  <a:srgbClr val="FFFFFF"/>
                </a:highlight>
              </a:rPr>
              <a:t>   /v/ ---&gt;value just in between. [2] 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724" y="2626700"/>
            <a:ext cx="1183224" cy="470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4-27 at 1.30.39 PM.png" id="279" name="Shape 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Phoneme Estimation 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</a:rPr>
              <a:t>Utilized µspeech library in Arduino IDE [1]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311700" y="1455500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400">
              <a:solidFill>
                <a:srgbClr val="666666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b="1" lang="en" sz="1400">
                <a:solidFill>
                  <a:srgbClr val="666666"/>
                </a:solidFill>
              </a:rPr>
              <a:t>Action: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Clr>
                <a:srgbClr val="666666"/>
              </a:buClr>
              <a:buSzPct val="100000"/>
            </a:pPr>
            <a:r>
              <a:rPr b="1" lang="en" sz="1400">
                <a:solidFill>
                  <a:srgbClr val="666666"/>
                </a:solidFill>
              </a:rPr>
              <a:t>Calibration</a:t>
            </a:r>
            <a:r>
              <a:rPr lang="en" sz="1400">
                <a:solidFill>
                  <a:srgbClr val="666666"/>
                </a:solidFill>
              </a:rPr>
              <a:t>: Look for threshold values. 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Clr>
                <a:srgbClr val="666666"/>
              </a:buClr>
              <a:buSzPct val="100000"/>
            </a:pPr>
            <a:r>
              <a:rPr b="1" lang="en" sz="1400">
                <a:solidFill>
                  <a:srgbClr val="666666"/>
                </a:solidFill>
              </a:rPr>
              <a:t>Reason</a:t>
            </a:r>
            <a:r>
              <a:rPr lang="en" sz="1400">
                <a:solidFill>
                  <a:srgbClr val="666666"/>
                </a:solidFill>
              </a:rPr>
              <a:t>: The ranges and thresholds depend on the microphone specs and the amplification circuit (op-amp gains, circuit element precision, etc).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7-04-27 at 1.30.39 PM.png"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Word Estimation</a:t>
            </a:r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311700" y="964250"/>
            <a:ext cx="8637600" cy="3551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Levenshtein distance: a measure of the difference between two strings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29312"/>
            <a:ext cx="2574224" cy="188487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1127125" y="3721950"/>
            <a:ext cx="15096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Example [3]</a:t>
            </a:r>
          </a:p>
        </p:txBody>
      </p:sp>
      <p:pic>
        <p:nvPicPr>
          <p:cNvPr id="295" name="Shape 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5412" y="1564962"/>
            <a:ext cx="5762625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/>
          <p:nvPr/>
        </p:nvSpPr>
        <p:spPr>
          <a:xfrm>
            <a:off x="5540975" y="3721950"/>
            <a:ext cx="14352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Algorithm </a:t>
            </a:r>
            <a:r>
              <a:rPr lang="en"/>
              <a:t>[4]</a:t>
            </a:r>
          </a:p>
        </p:txBody>
      </p:sp>
      <p:pic>
        <p:nvPicPr>
          <p:cNvPr descr="Screen Shot 2017-04-27 at 1.30.39 PM.png" id="297" name="Shape 2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/>
              <a:t>Word Estimation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311700" y="1251900"/>
            <a:ext cx="8520600" cy="263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Process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/>
              <a:t>Microphone captures single sound, estimate phoneme, accumulate to </a:t>
            </a:r>
            <a:r>
              <a:rPr lang="en"/>
              <a:t>s</a:t>
            </a:r>
            <a:r>
              <a:rPr lang="en"/>
              <a:t>tring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/>
              <a:t>Compare input string to all four word models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/>
              <a:t>Classify to word model with least Levenshtein Distance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/>
              <a:t>If word model corresponds to “off”, classify as “off”</a:t>
            </a:r>
          </a:p>
        </p:txBody>
      </p:sp>
      <p:cxnSp>
        <p:nvCxnSpPr>
          <p:cNvPr id="304" name="Shape 304"/>
          <p:cNvCxnSpPr/>
          <p:nvPr/>
        </p:nvCxnSpPr>
        <p:spPr>
          <a:xfrm>
            <a:off x="4572000" y="2165475"/>
            <a:ext cx="0" cy="24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05" name="Shape 305"/>
          <p:cNvCxnSpPr/>
          <p:nvPr/>
        </p:nvCxnSpPr>
        <p:spPr>
          <a:xfrm>
            <a:off x="4572000" y="2634475"/>
            <a:ext cx="0" cy="24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06" name="Shape 306"/>
          <p:cNvCxnSpPr/>
          <p:nvPr/>
        </p:nvCxnSpPr>
        <p:spPr>
          <a:xfrm>
            <a:off x="4572000" y="3215250"/>
            <a:ext cx="0" cy="24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descr="Screen Shot 2017-04-27 at 1.30.39 PM.png"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/>
              <a:t>Conclusion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Counter, checklist, and scripted action displays on LCD as intended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Bluetooth functionality fully integrated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b="1" lang="en"/>
              <a:t>Further work: 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" sz="1800"/>
              <a:t>Complete RTC integration (failed)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" sz="1800"/>
              <a:t>Implementation of Scripted Action functionality to achieve IoT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" sz="1800"/>
              <a:t>App development to better user interface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" sz="1800"/>
              <a:t>App development to analyze user data</a:t>
            </a:r>
          </a:p>
        </p:txBody>
      </p:sp>
      <p:pic>
        <p:nvPicPr>
          <p:cNvPr descr="Screen Shot 2017-04-27 at 1.30.39 PM.png"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6000"/>
              <a:t>Thank you!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2595350" y="2438575"/>
            <a:ext cx="2853600" cy="158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/>
          </a:p>
          <a:p>
            <a:pPr lvl="0" rtl="0" algn="ctr">
              <a:spcBef>
                <a:spcPts val="0"/>
              </a:spcBef>
              <a:buNone/>
            </a:pPr>
            <a:r>
              <a:rPr b="1" lang="en" sz="3000"/>
              <a:t>Questions</a:t>
            </a:r>
          </a:p>
        </p:txBody>
      </p:sp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349" y="2041297"/>
            <a:ext cx="2271416" cy="25895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4-27 at 1.30.39 PM.png" id="322" name="Shape 3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175" y="782550"/>
            <a:ext cx="7663649" cy="4172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4-27 at 1.30.39 PM.png"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0700" y="4525200"/>
            <a:ext cx="299699" cy="4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>
            <p:ph type="title"/>
          </p:nvPr>
        </p:nvSpPr>
        <p:spPr>
          <a:xfrm>
            <a:off x="253000" y="315850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Block Diagram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575" y="178100"/>
            <a:ext cx="580350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0" l="30516" r="39826" t="3362"/>
          <a:stretch/>
        </p:blipFill>
        <p:spPr>
          <a:xfrm rot="-5400000">
            <a:off x="3561126" y="-2985902"/>
            <a:ext cx="2064900" cy="897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4">
            <a:alphaModFix/>
          </a:blip>
          <a:srcRect b="-1744" l="33646" r="38247" t="4817"/>
          <a:stretch/>
        </p:blipFill>
        <p:spPr>
          <a:xfrm rot="-5400000">
            <a:off x="3732350" y="-765728"/>
            <a:ext cx="2014853" cy="926410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107725" y="976125"/>
            <a:ext cx="8010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FF"/>
                </a:solidFill>
              </a:rPr>
              <a:t>Button</a:t>
            </a:r>
          </a:p>
        </p:txBody>
      </p:sp>
      <p:sp>
        <p:nvSpPr>
          <p:cNvPr id="102" name="Shape 102"/>
          <p:cNvSpPr txBox="1"/>
          <p:nvPr/>
        </p:nvSpPr>
        <p:spPr>
          <a:xfrm rot="-5400000">
            <a:off x="633325" y="976125"/>
            <a:ext cx="8010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00FFFF"/>
                </a:solidFill>
              </a:rPr>
              <a:t>HM-11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3103625" y="1151225"/>
            <a:ext cx="24780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</a:rPr>
              <a:t>RGB LCD DISPLAY</a:t>
            </a:r>
          </a:p>
        </p:txBody>
      </p:sp>
      <p:sp>
        <p:nvSpPr>
          <p:cNvPr id="104" name="Shape 104"/>
          <p:cNvSpPr txBox="1"/>
          <p:nvPr/>
        </p:nvSpPr>
        <p:spPr>
          <a:xfrm rot="-5400000">
            <a:off x="6019225" y="1326475"/>
            <a:ext cx="11511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00"/>
                </a:solidFill>
              </a:rPr>
              <a:t>ATmega328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7776525" y="700725"/>
            <a:ext cx="11853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FF9900"/>
                </a:solidFill>
              </a:rPr>
              <a:t>SPEAKER</a:t>
            </a:r>
          </a:p>
        </p:txBody>
      </p:sp>
      <p:grpSp>
        <p:nvGrpSpPr>
          <p:cNvPr id="106" name="Shape 106"/>
          <p:cNvGrpSpPr/>
          <p:nvPr/>
        </p:nvGrpSpPr>
        <p:grpSpPr>
          <a:xfrm>
            <a:off x="1629850" y="3041050"/>
            <a:ext cx="2862925" cy="1929850"/>
            <a:chOff x="1629850" y="3041050"/>
            <a:chExt cx="2862925" cy="1929850"/>
          </a:xfrm>
        </p:grpSpPr>
        <p:sp>
          <p:nvSpPr>
            <p:cNvPr id="107" name="Shape 107"/>
            <p:cNvSpPr/>
            <p:nvPr/>
          </p:nvSpPr>
          <p:spPr>
            <a:xfrm>
              <a:off x="1629850" y="3041050"/>
              <a:ext cx="2562550" cy="1626900"/>
            </a:xfrm>
            <a:custGeom>
              <a:pathLst>
                <a:path extrusionOk="0" h="65076" w="102502">
                  <a:moveTo>
                    <a:pt x="9894" y="0"/>
                  </a:moveTo>
                  <a:lnTo>
                    <a:pt x="9894" y="34540"/>
                  </a:lnTo>
                  <a:lnTo>
                    <a:pt x="0" y="40252"/>
                  </a:lnTo>
                  <a:lnTo>
                    <a:pt x="0" y="65076"/>
                  </a:lnTo>
                  <a:lnTo>
                    <a:pt x="102502" y="65076"/>
                  </a:lnTo>
                  <a:lnTo>
                    <a:pt x="102502" y="35541"/>
                  </a:lnTo>
                  <a:lnTo>
                    <a:pt x="72467" y="35541"/>
                  </a:lnTo>
                  <a:lnTo>
                    <a:pt x="72467" y="23027"/>
                  </a:lnTo>
                  <a:lnTo>
                    <a:pt x="28415" y="23027"/>
                  </a:lnTo>
                  <a:lnTo>
                    <a:pt x="28415" y="1502"/>
                  </a:lnTo>
                  <a:close/>
                </a:path>
              </a:pathLst>
            </a:custGeom>
            <a:noFill/>
            <a:ln cap="flat" cmpd="sng" w="19050">
              <a:solidFill>
                <a:srgbClr val="FF00FF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108" name="Shape 108"/>
            <p:cNvSpPr txBox="1"/>
            <p:nvPr/>
          </p:nvSpPr>
          <p:spPr>
            <a:xfrm>
              <a:off x="1754975" y="4720700"/>
              <a:ext cx="2737800" cy="25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>
                  <a:solidFill>
                    <a:srgbClr val="FF00FF"/>
                  </a:solidFill>
                </a:rPr>
                <a:t>Voice Recognition Circuit</a:t>
              </a:r>
            </a:p>
          </p:txBody>
        </p:sp>
      </p:grpSp>
      <p:grpSp>
        <p:nvGrpSpPr>
          <p:cNvPr id="109" name="Shape 109"/>
          <p:cNvGrpSpPr/>
          <p:nvPr/>
        </p:nvGrpSpPr>
        <p:grpSpPr>
          <a:xfrm>
            <a:off x="4192394" y="3266300"/>
            <a:ext cx="1964780" cy="1226450"/>
            <a:chOff x="4192394" y="3266300"/>
            <a:chExt cx="1964780" cy="1226450"/>
          </a:xfrm>
        </p:grpSpPr>
        <p:sp>
          <p:nvSpPr>
            <p:cNvPr id="110" name="Shape 110"/>
            <p:cNvSpPr/>
            <p:nvPr/>
          </p:nvSpPr>
          <p:spPr>
            <a:xfrm>
              <a:off x="4280000" y="3266300"/>
              <a:ext cx="1877175" cy="1226450"/>
            </a:xfrm>
            <a:custGeom>
              <a:pathLst>
                <a:path extrusionOk="0" h="49058" w="75087">
                  <a:moveTo>
                    <a:pt x="62072" y="0"/>
                  </a:moveTo>
                  <a:lnTo>
                    <a:pt x="0" y="0"/>
                  </a:lnTo>
                  <a:lnTo>
                    <a:pt x="0" y="24529"/>
                  </a:lnTo>
                  <a:lnTo>
                    <a:pt x="47055" y="24529"/>
                  </a:lnTo>
                  <a:lnTo>
                    <a:pt x="47055" y="49058"/>
                  </a:lnTo>
                  <a:lnTo>
                    <a:pt x="75087" y="49058"/>
                  </a:lnTo>
                  <a:lnTo>
                    <a:pt x="75087" y="501"/>
                  </a:ln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111" name="Shape 111"/>
            <p:cNvSpPr txBox="1"/>
            <p:nvPr/>
          </p:nvSpPr>
          <p:spPr>
            <a:xfrm>
              <a:off x="4192394" y="3862150"/>
              <a:ext cx="1544100" cy="25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>
                  <a:solidFill>
                    <a:srgbClr val="4A86E8"/>
                  </a:solidFill>
                </a:rPr>
                <a:t>Clocks / RTC</a:t>
              </a: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 b="0" l="32991" r="35971" t="0"/>
          <a:stretch/>
        </p:blipFill>
        <p:spPr>
          <a:xfrm rot="-5400000">
            <a:off x="3514527" y="-1583353"/>
            <a:ext cx="2114947" cy="9086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225275" y="2002325"/>
            <a:ext cx="10764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>
                <a:solidFill>
                  <a:srgbClr val="00FFFF"/>
                </a:solidFill>
              </a:rPr>
              <a:t>3.3V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00FFFF"/>
                </a:solidFill>
              </a:rPr>
              <a:t>Coin Cell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1301675" y="2202725"/>
            <a:ext cx="10764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00FF"/>
                </a:solidFill>
              </a:rPr>
              <a:t>1.5 V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00FF"/>
                </a:solidFill>
              </a:rPr>
              <a:t>Coin Cell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3019950" y="2348700"/>
            <a:ext cx="31041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rgbClr val="00FF00"/>
                </a:solidFill>
              </a:rPr>
              <a:t>4x AA Batteries</a:t>
            </a:r>
          </a:p>
        </p:txBody>
      </p:sp>
      <p:sp>
        <p:nvSpPr>
          <p:cNvPr id="120" name="Shape 120"/>
          <p:cNvSpPr txBox="1"/>
          <p:nvPr/>
        </p:nvSpPr>
        <p:spPr>
          <a:xfrm rot="5400000">
            <a:off x="7898450" y="3048175"/>
            <a:ext cx="13167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FF0000"/>
                </a:solidFill>
              </a:rPr>
              <a:t>3.3V Voltage 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FF0000"/>
                </a:solidFill>
              </a:rPr>
              <a:t>Regulator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7725475" y="1575825"/>
            <a:ext cx="8010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1155CC"/>
                </a:solidFill>
              </a:rPr>
              <a:t>Power Switch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 b="25114" l="0" r="2267" t="27642"/>
          <a:stretch/>
        </p:blipFill>
        <p:spPr>
          <a:xfrm>
            <a:off x="22475" y="922249"/>
            <a:ext cx="9099054" cy="3299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 b="27337" l="3312" r="385" t="27839"/>
          <a:stretch/>
        </p:blipFill>
        <p:spPr>
          <a:xfrm>
            <a:off x="0" y="975862"/>
            <a:ext cx="9144001" cy="3191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