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Old Standard TT"/>
      <p:regular r:id="rId43"/>
      <p:bold r:id="rId44"/>
      <p: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6" name="Shraddha Dangi"/>
  <p:cmAuthor clrIdx="1" id="1" initials="" lastIdx="2" name="Katelyn Riehl"/>
  <p:cmAuthor clrIdx="2" id="2" initials="" lastIdx="1" name="Vishesh Verm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2E45A0BE-6C07-48EA-9A68-BE840F1218CA}">
  <a:tblStyle styleId="{2E45A0BE-6C07-48EA-9A68-BE840F1218CA}" styleName="Table_0"/>
  <a:tblStyle styleId="{8B1D2A91-73A2-4B08-A48D-CD57C103EBC3}" styleName="Table_1">
    <a:wholeTbl>
      <a:tcStyle>
        <a:tcBdr>
          <a:left>
            <a:ln cap="flat" cmpd="sng">
              <a:solidFill>
                <a:srgbClr val="000000"/>
              </a:solidFill>
              <a:prstDash val="solid"/>
              <a:round/>
              <a:headEnd len="med" w="med" type="none"/>
              <a:tailEnd len="med" w="med" type="none"/>
            </a:ln>
          </a:left>
          <a:right>
            <a:ln cap="flat" cmpd="sng">
              <a:solidFill>
                <a:srgbClr val="000000"/>
              </a:solidFill>
              <a:prstDash val="solid"/>
              <a:round/>
              <a:headEnd len="med" w="med" type="none"/>
              <a:tailEnd len="med" w="med" type="none"/>
            </a:ln>
          </a:right>
          <a:top>
            <a:ln cap="flat" cmpd="sng">
              <a:solidFill>
                <a:srgbClr val="000000"/>
              </a:solidFill>
              <a:prstDash val="solid"/>
              <a:round/>
              <a:headEnd len="med" w="med" type="none"/>
              <a:tailEnd len="med" w="med" type="none"/>
            </a:ln>
          </a:top>
          <a:bottom>
            <a:ln cap="flat" cmpd="sng">
              <a:solidFill>
                <a:srgbClr val="000000"/>
              </a:solidFill>
              <a:prstDash val="solid"/>
              <a:round/>
              <a:headEnd len="med" w="med" type="none"/>
              <a:tailEnd len="med" w="med" type="none"/>
            </a:ln>
          </a:bottom>
          <a:insideH>
            <a:ln cap="flat" cmpd="sng">
              <a:solidFill>
                <a:srgbClr val="000000"/>
              </a:solidFill>
              <a:prstDash val="solid"/>
              <a:round/>
              <a:headEnd len="med" w="med" type="none"/>
              <a:tailEnd len="med" w="med" type="none"/>
            </a:ln>
          </a:insideH>
          <a:insideV>
            <a:ln cap="flat" cmpd="sng">
              <a:solidFill>
                <a:srgbClr val="000000"/>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OldStandardTT-bold.fntdata"/><Relationship Id="rId21" Type="http://schemas.openxmlformats.org/officeDocument/2006/relationships/slide" Target="slides/slide15.xml"/><Relationship Id="rId43" Type="http://schemas.openxmlformats.org/officeDocument/2006/relationships/font" Target="fonts/OldStandardTT-regular.fntdata"/><Relationship Id="rId24" Type="http://schemas.openxmlformats.org/officeDocument/2006/relationships/slide" Target="slides/slide18.xml"/><Relationship Id="rId23" Type="http://schemas.openxmlformats.org/officeDocument/2006/relationships/slide" Target="slides/slide17.xml"/><Relationship Id="rId45" Type="http://schemas.openxmlformats.org/officeDocument/2006/relationships/font" Target="fonts/OldStandardT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dt="2017-05-03T07:16:53.284">
    <p:pos x="6000" y="0"/>
    <p:text>how does the range detector script work?</p:text>
  </p:cm>
  <p:cm authorId="0" idx="2" dt="2017-05-03T07:13:42.232">
    <p:pos x="6000" y="100"/>
    <p:text>add in pic/specs of ping sensor</p:text>
  </p:cm>
  <p:cm authorId="0" idx="3" dt="2017-05-03T05:01:43.183">
    <p:pos x="6000" y="200"/>
    <p:text>Add astable ckt diag/working</p:text>
  </p:cm>
  <p:cm authorId="1" idx="1" dt="2017-05-03T04:52:33.140">
    <p:pos x="6000" y="300"/>
    <p:text>add multipath</p:text>
  </p:cm>
  <p:cm authorId="0" idx="4" dt="2017-05-03T04:43:05.863">
    <p:pos x="6000" y="400"/>
    <p:text>accuracy of sensor</p:text>
  </p:cm>
  <p:cm authorId="0" idx="5" dt="2017-05-03T04:56:55.773">
    <p:pos x="6000" y="500"/>
    <p:text>1)change ckt of transmiter, no mosfet
2)Name the ICs on the ckt
3)Add 555 eqn
4) current rating of sensor
5) Make caption larger
6) show sensor transmit pulse picture
7) Add picture of picamera
8) Add go pro frames to appendix</p:text>
  </p:cm>
  <p:cm authorId="2" idx="1" dt="2017-05-03T04:46:17.346">
    <p:pos x="6000" y="600"/>
    <p:text>1 and 2 done</p:text>
  </p:cm>
  <p:cm authorId="1" idx="2" dt="2017-05-03T04:50:02.028">
    <p:pos x="6000" y="700"/>
    <p:text>5 done</p:text>
  </p:cm>
  <p:cm authorId="0" idx="6" dt="2017-05-03T04:56:55.773">
    <p:pos x="6000" y="800"/>
    <p:text>6 done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8" name="Shape 2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3" name="Shape 3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2" name="Shape 3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9" name="Shape 319"/>
        <p:cNvGrpSpPr/>
        <p:nvPr/>
      </p:nvGrpSpPr>
      <p:grpSpPr>
        <a:xfrm>
          <a:off x="0" y="0"/>
          <a:ext cx="0" cy="0"/>
          <a:chOff x="0" y="0"/>
          <a:chExt cx="0" cy="0"/>
        </a:xfrm>
      </p:grpSpPr>
      <p:sp>
        <p:nvSpPr>
          <p:cNvPr id="320" name="Shape 3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1" name="Shape 3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8" name="Shape 3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3" name="Shape 333"/>
        <p:cNvGrpSpPr/>
        <p:nvPr/>
      </p:nvGrpSpPr>
      <p:grpSpPr>
        <a:xfrm>
          <a:off x="0" y="0"/>
          <a:ext cx="0" cy="0"/>
          <a:chOff x="0" y="0"/>
          <a:chExt cx="0" cy="0"/>
        </a:xfrm>
      </p:grpSpPr>
      <p:sp>
        <p:nvSpPr>
          <p:cNvPr id="334" name="Shape 3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5" name="Shape 3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cxnSp>
        <p:nvCxnSpPr>
          <p:cNvPr id="11" name="Shape 11"/>
          <p:cNvCxnSpPr/>
          <p:nvPr/>
        </p:nvCxnSpPr>
        <p:spPr>
          <a:xfrm>
            <a:off x="641934" y="3597500"/>
            <a:ext cx="390299" cy="0"/>
          </a:xfrm>
          <a:prstGeom prst="straightConnector1">
            <a:avLst/>
          </a:prstGeom>
          <a:noFill/>
          <a:ln cap="flat" cmpd="sng" w="28575">
            <a:solidFill>
              <a:schemeClr val="accent1"/>
            </a:solidFill>
            <a:prstDash val="solid"/>
            <a:round/>
            <a:headEnd len="med" w="med" type="none"/>
            <a:tailEnd len="med" w="med" type="none"/>
          </a:ln>
        </p:spPr>
      </p:cxnSp>
      <p:sp>
        <p:nvSpPr>
          <p:cNvPr id="12" name="Shape 12"/>
          <p:cNvSpPr txBox="1"/>
          <p:nvPr>
            <p:ph type="ctrTitle"/>
          </p:nvPr>
        </p:nvSpPr>
        <p:spPr>
          <a:xfrm>
            <a:off x="512700" y="1893300"/>
            <a:ext cx="8118600" cy="1522800"/>
          </a:xfrm>
          <a:prstGeom prst="rect">
            <a:avLst/>
          </a:prstGeom>
        </p:spPr>
        <p:txBody>
          <a:bodyPr anchorCtr="0" anchor="b" bIns="91425" lIns="91425" rIns="91425" tIns="91425"/>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p:txBody>
      </p:sp>
      <p:sp>
        <p:nvSpPr>
          <p:cNvPr id="13" name="Shape 13"/>
          <p:cNvSpPr txBox="1"/>
          <p:nvPr>
            <p:ph idx="1" type="subTitle"/>
          </p:nvPr>
        </p:nvSpPr>
        <p:spPr>
          <a:xfrm>
            <a:off x="512700" y="3840639"/>
            <a:ext cx="8118600" cy="787500"/>
          </a:xfrm>
          <a:prstGeom prst="rect">
            <a:avLst/>
          </a:prstGeom>
        </p:spPr>
        <p:txBody>
          <a:bodyPr anchorCtr="0" anchor="t" bIns="91425" lIns="91425" rIns="91425" tIns="91425"/>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p:txBody>
      </p:sp>
      <p:sp>
        <p:nvSpPr>
          <p:cNvPr id="14" name="Shape 1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039650"/>
            <a:ext cx="8520600" cy="2106300"/>
          </a:xfrm>
          <a:prstGeom prst="rect">
            <a:avLst/>
          </a:prstGeom>
        </p:spPr>
        <p:txBody>
          <a:bodyPr anchorCtr="0" anchor="b" bIns="91425" lIns="91425" rIns="91425"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5"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cap="flat" cmpd="sng" w="28575">
            <a:solidFill>
              <a:schemeClr val="lt2"/>
            </a:solidFill>
            <a:prstDash val="solid"/>
            <a:round/>
            <a:headEnd len="med" w="med" type="none"/>
            <a:tailEnd len="med" w="med" type="none"/>
          </a:ln>
        </p:spPr>
      </p:cxnSp>
      <p:sp>
        <p:nvSpPr>
          <p:cNvPr id="17" name="Shape 17"/>
          <p:cNvSpPr txBox="1"/>
          <p:nvPr>
            <p:ph type="title"/>
          </p:nvPr>
        </p:nvSpPr>
        <p:spPr>
          <a:xfrm>
            <a:off x="512700" y="1893300"/>
            <a:ext cx="8118600" cy="1522800"/>
          </a:xfrm>
          <a:prstGeom prst="rect">
            <a:avLst/>
          </a:prstGeom>
        </p:spPr>
        <p:txBody>
          <a:bodyPr anchorCtr="0" anchor="b" bIns="91425" lIns="91425" rIns="91425" tIns="91425"/>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p:txBody>
      </p:sp>
      <p:sp>
        <p:nvSpPr>
          <p:cNvPr id="18" name="Shape 1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311700" y="445025"/>
            <a:ext cx="8520600"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71600"/>
            <a:ext cx="8520600" cy="3397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71675"/>
            <a:ext cx="3999900" cy="3397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71675"/>
            <a:ext cx="3999900" cy="3397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5604000" cy="4090800"/>
          </a:xfrm>
          <a:prstGeom prst="rect">
            <a:avLst/>
          </a:prstGeom>
        </p:spPr>
        <p:txBody>
          <a:bodyPr anchorCtr="0" anchor="ctr" bIns="91425" lIns="91425" rIns="91425" tIns="91425"/>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p:txBody>
      </p:sp>
      <p:sp>
        <p:nvSpPr>
          <p:cNvPr id="38" name="Shape 3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686400" cy="0"/>
          </a:xfrm>
          <a:prstGeom prst="straightConnector1">
            <a:avLst/>
          </a:prstGeom>
          <a:noFill/>
          <a:ln cap="flat" cmpd="sng" w="19050">
            <a:solidFill>
              <a:schemeClr val="lt2"/>
            </a:solidFill>
            <a:prstDash val="solid"/>
            <a:round/>
            <a:headEnd len="med" w="med" type="none"/>
            <a:tailEnd len="med" w="med" type="none"/>
          </a:ln>
        </p:spPr>
      </p:cxnSp>
      <p:sp>
        <p:nvSpPr>
          <p:cNvPr id="42" name="Shape 42"/>
          <p:cNvSpPr txBox="1"/>
          <p:nvPr>
            <p:ph type="title"/>
          </p:nvPr>
        </p:nvSpPr>
        <p:spPr>
          <a:xfrm>
            <a:off x="265500" y="1382350"/>
            <a:ext cx="4045200" cy="1333200"/>
          </a:xfrm>
          <a:prstGeom prst="rect">
            <a:avLst/>
          </a:prstGeom>
        </p:spPr>
        <p:txBody>
          <a:bodyPr anchorCtr="0" anchor="b" bIns="91425" lIns="91425" rIns="91425" tIns="91425"/>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p:txBody>
      </p:sp>
      <p:sp>
        <p:nvSpPr>
          <p:cNvPr id="43" name="Shape 43"/>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8" name="Shape 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613200"/>
          </a:xfrm>
          <a:prstGeom prst="rect">
            <a:avLst/>
          </a:prstGeom>
          <a:noFill/>
          <a:ln>
            <a:noFill/>
          </a:ln>
        </p:spPr>
        <p:txBody>
          <a:bodyPr anchorCtr="0" anchor="t" bIns="91425" lIns="91425" rIns="91425" tIns="91425"/>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Shape 7"/>
          <p:cNvSpPr txBox="1"/>
          <p:nvPr>
            <p:ph idx="1" type="body"/>
          </p:nvPr>
        </p:nvSpPr>
        <p:spPr>
          <a:xfrm>
            <a:off x="311700" y="1171600"/>
            <a:ext cx="8520600" cy="3397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4.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2.jp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512700" y="1893300"/>
            <a:ext cx="8118600" cy="1522800"/>
          </a:xfrm>
          <a:prstGeom prst="rect">
            <a:avLst/>
          </a:prstGeom>
        </p:spPr>
        <p:txBody>
          <a:bodyPr anchorCtr="0" anchor="b" bIns="91425" lIns="91425" rIns="91425" tIns="91425">
            <a:noAutofit/>
          </a:bodyPr>
          <a:lstStyle/>
          <a:p>
            <a:pPr lvl="0">
              <a:spcBef>
                <a:spcPts val="0"/>
              </a:spcBef>
              <a:buNone/>
            </a:pPr>
            <a:r>
              <a:rPr lang="en"/>
              <a:t>Table Tennis</a:t>
            </a:r>
          </a:p>
          <a:p>
            <a:pPr lvl="0">
              <a:spcBef>
                <a:spcPts val="0"/>
              </a:spcBef>
              <a:buNone/>
            </a:pPr>
            <a:r>
              <a:rPr lang="en"/>
              <a:t>Fault Serve Detection</a:t>
            </a:r>
          </a:p>
        </p:txBody>
      </p:sp>
      <p:sp>
        <p:nvSpPr>
          <p:cNvPr id="60" name="Shape 60"/>
          <p:cNvSpPr txBox="1"/>
          <p:nvPr>
            <p:ph idx="1" type="subTitle"/>
          </p:nvPr>
        </p:nvSpPr>
        <p:spPr>
          <a:xfrm>
            <a:off x="512700" y="3840639"/>
            <a:ext cx="8118600" cy="787500"/>
          </a:xfrm>
          <a:prstGeom prst="rect">
            <a:avLst/>
          </a:prstGeom>
        </p:spPr>
        <p:txBody>
          <a:bodyPr anchorCtr="0" anchor="t" bIns="91425" lIns="91425" rIns="91425" tIns="91425">
            <a:noAutofit/>
          </a:bodyPr>
          <a:lstStyle/>
          <a:p>
            <a:pPr lvl="0">
              <a:spcBef>
                <a:spcPts val="0"/>
              </a:spcBef>
              <a:buNone/>
            </a:pPr>
            <a:r>
              <a:rPr lang="en"/>
              <a:t>Group 9: Shraddha Dangi, Katelyn Riehl, Vishesh Verma</a:t>
            </a:r>
          </a:p>
          <a:p>
            <a:pPr lvl="0">
              <a:spcBef>
                <a:spcPts val="0"/>
              </a:spcBef>
              <a:buNone/>
            </a:pPr>
            <a:r>
              <a:rPr lang="en"/>
              <a:t>May 3, 2017</a:t>
            </a:r>
          </a:p>
        </p:txBody>
      </p:sp>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b="1" lang="en"/>
              <a:t>Buck Converter</a:t>
            </a:r>
          </a:p>
        </p:txBody>
      </p:sp>
      <p:sp>
        <p:nvSpPr>
          <p:cNvPr id="128" name="Shape 128"/>
          <p:cNvSpPr txBox="1"/>
          <p:nvPr>
            <p:ph idx="1" type="body"/>
          </p:nvPr>
        </p:nvSpPr>
        <p:spPr>
          <a:xfrm>
            <a:off x="311700" y="1171600"/>
            <a:ext cx="4112100" cy="3397200"/>
          </a:xfrm>
          <a:prstGeom prst="rect">
            <a:avLst/>
          </a:prstGeom>
        </p:spPr>
        <p:txBody>
          <a:bodyPr anchorCtr="0" anchor="t" bIns="91425" lIns="91425" rIns="91425" tIns="91425">
            <a:noAutofit/>
          </a:bodyPr>
          <a:lstStyle/>
          <a:p>
            <a:pPr indent="-228600" lvl="0" marL="457200" rtl="0">
              <a:spcBef>
                <a:spcPts val="0"/>
              </a:spcBef>
              <a:buChar char="❖"/>
            </a:pPr>
            <a:r>
              <a:rPr lang="en"/>
              <a:t>9V → 5V buck converter</a:t>
            </a:r>
          </a:p>
          <a:p>
            <a:pPr indent="-342900" lvl="1" marL="914400" rtl="0">
              <a:spcBef>
                <a:spcPts val="0"/>
              </a:spcBef>
              <a:buSzPct val="100000"/>
              <a:buChar char="➢"/>
            </a:pPr>
            <a:r>
              <a:rPr lang="en" sz="1800">
                <a:solidFill>
                  <a:srgbClr val="222222"/>
                </a:solidFill>
              </a:rPr>
              <a:t>±</a:t>
            </a:r>
            <a:r>
              <a:rPr lang="en" sz="1800"/>
              <a:t>5 voltage ripple% </a:t>
            </a:r>
          </a:p>
          <a:p>
            <a:pPr indent="-342900" lvl="1" marL="914400" rtl="0">
              <a:spcBef>
                <a:spcPts val="0"/>
              </a:spcBef>
              <a:buSzPct val="100000"/>
              <a:buChar char="➢"/>
            </a:pPr>
            <a:r>
              <a:rPr lang="en" sz="1800"/>
              <a:t>Maximum current of 70 mA</a:t>
            </a:r>
          </a:p>
          <a:p>
            <a:pPr indent="0" lvl="0" marL="457200" rtl="0">
              <a:spcBef>
                <a:spcPts val="0"/>
              </a:spcBef>
              <a:buNone/>
            </a:pPr>
            <a:r>
              <a:t/>
            </a:r>
            <a:endParaRPr sz="800"/>
          </a:p>
          <a:p>
            <a:pPr indent="-228600" lvl="0" marL="457200" rtl="0">
              <a:spcBef>
                <a:spcPts val="0"/>
              </a:spcBef>
              <a:buChar char="❖"/>
            </a:pPr>
            <a:r>
              <a:rPr lang="en"/>
              <a:t>All components in sensor module require 5V</a:t>
            </a:r>
          </a:p>
          <a:p>
            <a:pPr lvl="0" rtl="0">
              <a:spcBef>
                <a:spcPts val="0"/>
              </a:spcBef>
              <a:buNone/>
            </a:pPr>
            <a:r>
              <a:t/>
            </a:r>
            <a:endParaRPr/>
          </a:p>
          <a:p>
            <a:pPr lvl="0" rtl="0">
              <a:spcBef>
                <a:spcPts val="0"/>
              </a:spcBef>
              <a:buNone/>
            </a:pPr>
            <a:r>
              <a:t/>
            </a:r>
            <a:endParaRPr/>
          </a:p>
          <a:p>
            <a:pPr lvl="0">
              <a:spcBef>
                <a:spcPts val="0"/>
              </a:spcBef>
              <a:buNone/>
            </a:pPr>
            <a:r>
              <a:t/>
            </a:r>
            <a:endParaRPr/>
          </a:p>
        </p:txBody>
      </p:sp>
      <p:pic>
        <p:nvPicPr>
          <p:cNvPr id="129" name="Shape 129"/>
          <p:cNvPicPr preferRelativeResize="0"/>
          <p:nvPr/>
        </p:nvPicPr>
        <p:blipFill>
          <a:blip r:embed="rId3">
            <a:alphaModFix/>
          </a:blip>
          <a:stretch>
            <a:fillRect/>
          </a:stretch>
        </p:blipFill>
        <p:spPr>
          <a:xfrm>
            <a:off x="4819699" y="1135300"/>
            <a:ext cx="3830900" cy="2872876"/>
          </a:xfrm>
          <a:prstGeom prst="rect">
            <a:avLst/>
          </a:prstGeom>
          <a:noFill/>
          <a:ln>
            <a:noFill/>
          </a:ln>
        </p:spPr>
      </p:pic>
      <p:sp>
        <p:nvSpPr>
          <p:cNvPr id="130" name="Shape 130"/>
          <p:cNvSpPr txBox="1"/>
          <p:nvPr/>
        </p:nvSpPr>
        <p:spPr>
          <a:xfrm>
            <a:off x="4352100" y="4008175"/>
            <a:ext cx="4766100" cy="332100"/>
          </a:xfrm>
          <a:prstGeom prst="rect">
            <a:avLst/>
          </a:prstGeom>
          <a:noFill/>
          <a:ln>
            <a:noFill/>
          </a:ln>
        </p:spPr>
        <p:txBody>
          <a:bodyPr anchorCtr="0" anchor="t" bIns="91425" lIns="91425" rIns="91425" tIns="91425">
            <a:noAutofit/>
          </a:bodyPr>
          <a:lstStyle/>
          <a:p>
            <a:pPr lvl="0" rtl="0" algn="ctr">
              <a:spcBef>
                <a:spcPts val="0"/>
              </a:spcBef>
              <a:buNone/>
            </a:pPr>
            <a:r>
              <a:rPr lang="en">
                <a:latin typeface="Old Standard TT"/>
                <a:ea typeface="Old Standard TT"/>
                <a:cs typeface="Old Standard TT"/>
                <a:sym typeface="Old Standard TT"/>
              </a:rPr>
              <a:t>Figure 4: Buck converter PCB</a:t>
            </a:r>
          </a:p>
        </p:txBody>
      </p:sp>
      <p:sp>
        <p:nvSpPr>
          <p:cNvPr id="131" name="Shape 1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pic>
        <p:nvPicPr>
          <p:cNvPr id="136" name="Shape 136"/>
          <p:cNvPicPr preferRelativeResize="0"/>
          <p:nvPr/>
        </p:nvPicPr>
        <p:blipFill rotWithShape="1">
          <a:blip r:embed="rId3">
            <a:alphaModFix/>
          </a:blip>
          <a:srcRect b="9616" l="0" r="0" t="0"/>
          <a:stretch/>
        </p:blipFill>
        <p:spPr>
          <a:xfrm>
            <a:off x="1588286" y="224374"/>
            <a:ext cx="5967426" cy="4200074"/>
          </a:xfrm>
          <a:prstGeom prst="rect">
            <a:avLst/>
          </a:prstGeom>
          <a:noFill/>
          <a:ln>
            <a:noFill/>
          </a:ln>
        </p:spPr>
      </p:pic>
      <p:sp>
        <p:nvSpPr>
          <p:cNvPr id="137" name="Shape 137"/>
          <p:cNvSpPr txBox="1"/>
          <p:nvPr/>
        </p:nvSpPr>
        <p:spPr>
          <a:xfrm>
            <a:off x="2035050" y="4624625"/>
            <a:ext cx="5073900" cy="337500"/>
          </a:xfrm>
          <a:prstGeom prst="rect">
            <a:avLst/>
          </a:prstGeom>
          <a:noFill/>
          <a:ln>
            <a:noFill/>
          </a:ln>
        </p:spPr>
        <p:txBody>
          <a:bodyPr anchorCtr="0" anchor="t" bIns="91425" lIns="91425" rIns="91425" tIns="91425">
            <a:noAutofit/>
          </a:bodyPr>
          <a:lstStyle/>
          <a:p>
            <a:pPr lvl="0" rtl="0" algn="ctr">
              <a:spcBef>
                <a:spcPts val="0"/>
              </a:spcBef>
              <a:buNone/>
            </a:pPr>
            <a:r>
              <a:rPr lang="en">
                <a:latin typeface="Old Standard TT"/>
                <a:ea typeface="Old Standard TT"/>
                <a:cs typeface="Old Standard TT"/>
                <a:sym typeface="Old Standard TT"/>
              </a:rPr>
              <a:t>Requirement: 5V ± 5%, maximum 70 mA</a:t>
            </a:r>
          </a:p>
        </p:txBody>
      </p:sp>
      <p:sp>
        <p:nvSpPr>
          <p:cNvPr id="138" name="Shape 138"/>
          <p:cNvSpPr txBox="1"/>
          <p:nvPr/>
        </p:nvSpPr>
        <p:spPr>
          <a:xfrm>
            <a:off x="2188950" y="4424450"/>
            <a:ext cx="4766100" cy="332100"/>
          </a:xfrm>
          <a:prstGeom prst="rect">
            <a:avLst/>
          </a:prstGeom>
          <a:noFill/>
          <a:ln>
            <a:noFill/>
          </a:ln>
        </p:spPr>
        <p:txBody>
          <a:bodyPr anchorCtr="0" anchor="t" bIns="91425" lIns="91425" rIns="91425" tIns="91425">
            <a:noAutofit/>
          </a:bodyPr>
          <a:lstStyle/>
          <a:p>
            <a:pPr lvl="0" rtl="0" algn="ctr">
              <a:spcBef>
                <a:spcPts val="0"/>
              </a:spcBef>
              <a:buNone/>
            </a:pPr>
            <a:r>
              <a:rPr lang="en">
                <a:latin typeface="Old Standard TT"/>
                <a:ea typeface="Old Standard TT"/>
                <a:cs typeface="Old Standard TT"/>
                <a:sym typeface="Old Standard TT"/>
              </a:rPr>
              <a:t>Figure 5: Buck converter output voltage</a:t>
            </a:r>
          </a:p>
        </p:txBody>
      </p:sp>
      <p:sp>
        <p:nvSpPr>
          <p:cNvPr id="139" name="Shape 13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512700" y="1893300"/>
            <a:ext cx="8118600" cy="1522800"/>
          </a:xfrm>
          <a:prstGeom prst="rect">
            <a:avLst/>
          </a:prstGeom>
        </p:spPr>
        <p:txBody>
          <a:bodyPr anchorCtr="0" anchor="b" bIns="91425" lIns="91425" rIns="91425" tIns="91425">
            <a:noAutofit/>
          </a:bodyPr>
          <a:lstStyle/>
          <a:p>
            <a:pPr lvl="0">
              <a:spcBef>
                <a:spcPts val="0"/>
              </a:spcBef>
              <a:buNone/>
            </a:pPr>
            <a:r>
              <a:rPr lang="en"/>
              <a:t>Ultrasonic Sensor Module</a:t>
            </a:r>
          </a:p>
        </p:txBody>
      </p:sp>
      <p:sp>
        <p:nvSpPr>
          <p:cNvPr id="145" name="Shape 1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b="1" lang="en"/>
              <a:t>Ultrasonic Sensors</a:t>
            </a:r>
          </a:p>
        </p:txBody>
      </p:sp>
      <p:sp>
        <p:nvSpPr>
          <p:cNvPr id="151" name="Shape 151"/>
          <p:cNvSpPr txBox="1"/>
          <p:nvPr>
            <p:ph idx="1" type="body"/>
          </p:nvPr>
        </p:nvSpPr>
        <p:spPr>
          <a:xfrm>
            <a:off x="311700" y="1171675"/>
            <a:ext cx="4498800" cy="3397200"/>
          </a:xfrm>
          <a:prstGeom prst="rect">
            <a:avLst/>
          </a:prstGeom>
        </p:spPr>
        <p:txBody>
          <a:bodyPr anchorCtr="0" anchor="t" bIns="91425" lIns="91425" rIns="91425" tIns="91425">
            <a:noAutofit/>
          </a:bodyPr>
          <a:lstStyle/>
          <a:p>
            <a:pPr indent="-342900" lvl="0" marL="457200" rtl="0" algn="l">
              <a:spcBef>
                <a:spcPts val="0"/>
              </a:spcBef>
              <a:buSzPct val="100000"/>
              <a:buChar char="❖"/>
            </a:pPr>
            <a:r>
              <a:rPr lang="en" sz="1800"/>
              <a:t>Distance equation:</a:t>
            </a:r>
          </a:p>
          <a:p>
            <a:pPr lvl="0" rtl="0" algn="ctr">
              <a:spcBef>
                <a:spcPts val="0"/>
              </a:spcBef>
              <a:buNone/>
            </a:pPr>
            <a:r>
              <a:rPr lang="en" sz="1800"/>
              <a:t>distance = (time/2) * speed of sound</a:t>
            </a:r>
          </a:p>
          <a:p>
            <a:pPr lvl="0" rtl="0" algn="ctr">
              <a:spcBef>
                <a:spcPts val="0"/>
              </a:spcBef>
              <a:buClr>
                <a:schemeClr val="dk1"/>
              </a:buClr>
              <a:buSzPct val="61111"/>
              <a:buFont typeface="Arial"/>
              <a:buNone/>
            </a:pPr>
            <a:r>
              <a:t/>
            </a:r>
            <a:endParaRPr sz="1800"/>
          </a:p>
          <a:p>
            <a:pPr lvl="0">
              <a:spcBef>
                <a:spcPts val="0"/>
              </a:spcBef>
              <a:buNone/>
            </a:pPr>
            <a:r>
              <a:t/>
            </a:r>
            <a:endParaRPr/>
          </a:p>
        </p:txBody>
      </p:sp>
      <p:pic>
        <p:nvPicPr>
          <p:cNvPr descr="00SETUP2.jpg" id="152" name="Shape 152"/>
          <p:cNvPicPr preferRelativeResize="0"/>
          <p:nvPr/>
        </p:nvPicPr>
        <p:blipFill>
          <a:blip r:embed="rId3">
            <a:alphaModFix/>
          </a:blip>
          <a:stretch>
            <a:fillRect/>
          </a:stretch>
        </p:blipFill>
        <p:spPr>
          <a:xfrm>
            <a:off x="5324000" y="633275"/>
            <a:ext cx="3721227" cy="3992178"/>
          </a:xfrm>
          <a:prstGeom prst="rect">
            <a:avLst/>
          </a:prstGeom>
          <a:noFill/>
          <a:ln>
            <a:noFill/>
          </a:ln>
        </p:spPr>
      </p:pic>
      <p:sp>
        <p:nvSpPr>
          <p:cNvPr id="153" name="Shape 153"/>
          <p:cNvSpPr txBox="1"/>
          <p:nvPr/>
        </p:nvSpPr>
        <p:spPr>
          <a:xfrm>
            <a:off x="4817237" y="4517250"/>
            <a:ext cx="4766100" cy="332100"/>
          </a:xfrm>
          <a:prstGeom prst="rect">
            <a:avLst/>
          </a:prstGeom>
          <a:noFill/>
          <a:ln>
            <a:noFill/>
          </a:ln>
        </p:spPr>
        <p:txBody>
          <a:bodyPr anchorCtr="0" anchor="t" bIns="91425" lIns="91425" rIns="91425" tIns="91425">
            <a:noAutofit/>
          </a:bodyPr>
          <a:lstStyle/>
          <a:p>
            <a:pPr lvl="0" rtl="0" algn="ctr">
              <a:spcBef>
                <a:spcPts val="0"/>
              </a:spcBef>
              <a:buNone/>
            </a:pPr>
            <a:r>
              <a:rPr lang="en">
                <a:latin typeface="Old Standard TT"/>
                <a:ea typeface="Old Standard TT"/>
                <a:cs typeface="Old Standard TT"/>
                <a:sym typeface="Old Standard TT"/>
              </a:rPr>
              <a:t>Figure 7: Ultrasonic sensor set-up</a:t>
            </a:r>
          </a:p>
        </p:txBody>
      </p:sp>
      <p:pic>
        <p:nvPicPr>
          <p:cNvPr id="154" name="Shape 154"/>
          <p:cNvPicPr preferRelativeResize="0"/>
          <p:nvPr/>
        </p:nvPicPr>
        <p:blipFill>
          <a:blip r:embed="rId4">
            <a:alphaModFix/>
          </a:blip>
          <a:stretch>
            <a:fillRect/>
          </a:stretch>
        </p:blipFill>
        <p:spPr>
          <a:xfrm>
            <a:off x="731271" y="2345375"/>
            <a:ext cx="3967324" cy="2280075"/>
          </a:xfrm>
          <a:prstGeom prst="rect">
            <a:avLst/>
          </a:prstGeom>
          <a:noFill/>
          <a:ln>
            <a:noFill/>
          </a:ln>
        </p:spPr>
      </p:pic>
      <p:sp>
        <p:nvSpPr>
          <p:cNvPr id="155" name="Shape 155"/>
          <p:cNvSpPr txBox="1"/>
          <p:nvPr/>
        </p:nvSpPr>
        <p:spPr>
          <a:xfrm>
            <a:off x="557887" y="4529925"/>
            <a:ext cx="4766100" cy="332100"/>
          </a:xfrm>
          <a:prstGeom prst="rect">
            <a:avLst/>
          </a:prstGeom>
          <a:noFill/>
          <a:ln>
            <a:noFill/>
          </a:ln>
        </p:spPr>
        <p:txBody>
          <a:bodyPr anchorCtr="0" anchor="t" bIns="91425" lIns="91425" rIns="91425" tIns="91425">
            <a:noAutofit/>
          </a:bodyPr>
          <a:lstStyle/>
          <a:p>
            <a:pPr lvl="0" rtl="0" algn="ctr">
              <a:spcBef>
                <a:spcPts val="0"/>
              </a:spcBef>
              <a:buNone/>
            </a:pPr>
            <a:r>
              <a:rPr lang="en">
                <a:latin typeface="Old Standard TT"/>
                <a:ea typeface="Old Standard TT"/>
                <a:cs typeface="Old Standard TT"/>
                <a:sym typeface="Old Standard TT"/>
              </a:rPr>
              <a:t>Figure 6: Ultrasonic sensor range </a:t>
            </a:r>
          </a:p>
        </p:txBody>
      </p:sp>
      <p:sp>
        <p:nvSpPr>
          <p:cNvPr id="156" name="Shape 156"/>
          <p:cNvSpPr txBox="1"/>
          <p:nvPr/>
        </p:nvSpPr>
        <p:spPr>
          <a:xfrm>
            <a:off x="515637" y="4749900"/>
            <a:ext cx="4398600" cy="393600"/>
          </a:xfrm>
          <a:prstGeom prst="rect">
            <a:avLst/>
          </a:prstGeom>
          <a:noFill/>
          <a:ln>
            <a:noFill/>
          </a:ln>
        </p:spPr>
        <p:txBody>
          <a:bodyPr anchorCtr="0" anchor="ctr" bIns="91425" lIns="91425" rIns="91425" tIns="91425">
            <a:noAutofit/>
          </a:bodyPr>
          <a:lstStyle/>
          <a:p>
            <a:pPr lvl="0" rtl="0" algn="ctr">
              <a:spcBef>
                <a:spcPts val="0"/>
              </a:spcBef>
              <a:buNone/>
            </a:pPr>
            <a:r>
              <a:rPr lang="en" sz="1000">
                <a:latin typeface="Old Standard TT"/>
                <a:ea typeface="Old Standard TT"/>
                <a:cs typeface="Old Standard TT"/>
                <a:sym typeface="Old Standard TT"/>
              </a:rPr>
              <a:t>http://howtomechatronics.com/tutorials/arduino/ultrasonic-sensor-hc-sr04/</a:t>
            </a:r>
          </a:p>
        </p:txBody>
      </p:sp>
      <p:sp>
        <p:nvSpPr>
          <p:cNvPr id="157" name="Shape 1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pic>
        <p:nvPicPr>
          <p:cNvPr descr="sensor23.jpg" id="162" name="Shape 162"/>
          <p:cNvPicPr preferRelativeResize="0"/>
          <p:nvPr/>
        </p:nvPicPr>
        <p:blipFill>
          <a:blip r:embed="rId3">
            <a:alphaModFix/>
          </a:blip>
          <a:stretch>
            <a:fillRect/>
          </a:stretch>
        </p:blipFill>
        <p:spPr>
          <a:xfrm>
            <a:off x="394700" y="53725"/>
            <a:ext cx="8091451" cy="4892424"/>
          </a:xfrm>
          <a:prstGeom prst="rect">
            <a:avLst/>
          </a:prstGeom>
          <a:noFill/>
          <a:ln>
            <a:noFill/>
          </a:ln>
        </p:spPr>
      </p:pic>
      <p:sp>
        <p:nvSpPr>
          <p:cNvPr id="163" name="Shape 163"/>
          <p:cNvSpPr txBox="1"/>
          <p:nvPr/>
        </p:nvSpPr>
        <p:spPr>
          <a:xfrm>
            <a:off x="2188950" y="4735200"/>
            <a:ext cx="4766100" cy="332100"/>
          </a:xfrm>
          <a:prstGeom prst="rect">
            <a:avLst/>
          </a:prstGeom>
          <a:noFill/>
          <a:ln>
            <a:noFill/>
          </a:ln>
        </p:spPr>
        <p:txBody>
          <a:bodyPr anchorCtr="0" anchor="t" bIns="91425" lIns="91425" rIns="91425" tIns="91425">
            <a:noAutofit/>
          </a:bodyPr>
          <a:lstStyle/>
          <a:p>
            <a:pPr lvl="0" rtl="0" algn="ctr">
              <a:spcBef>
                <a:spcPts val="0"/>
              </a:spcBef>
              <a:buNone/>
            </a:pPr>
            <a:r>
              <a:rPr lang="en">
                <a:latin typeface="Old Standard TT"/>
                <a:ea typeface="Old Standard TT"/>
                <a:cs typeface="Old Standard TT"/>
                <a:sym typeface="Old Standard TT"/>
              </a:rPr>
              <a:t>Figure 8: Sensor block diagram</a:t>
            </a:r>
          </a:p>
        </p:txBody>
      </p:sp>
      <p:sp>
        <p:nvSpPr>
          <p:cNvPr id="164" name="Shape 16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nvSpPr>
        <p:spPr>
          <a:xfrm>
            <a:off x="2188950" y="4729025"/>
            <a:ext cx="4766100" cy="332100"/>
          </a:xfrm>
          <a:prstGeom prst="rect">
            <a:avLst/>
          </a:prstGeom>
          <a:noFill/>
          <a:ln>
            <a:noFill/>
          </a:ln>
        </p:spPr>
        <p:txBody>
          <a:bodyPr anchorCtr="0" anchor="t" bIns="91425" lIns="91425" rIns="91425" tIns="91425">
            <a:noAutofit/>
          </a:bodyPr>
          <a:lstStyle/>
          <a:p>
            <a:pPr lvl="0" rtl="0" algn="ctr">
              <a:spcBef>
                <a:spcPts val="0"/>
              </a:spcBef>
              <a:buNone/>
            </a:pPr>
            <a:r>
              <a:rPr lang="en">
                <a:latin typeface="Old Standard TT"/>
                <a:ea typeface="Old Standard TT"/>
                <a:cs typeface="Old Standard TT"/>
                <a:sym typeface="Old Standard TT"/>
              </a:rPr>
              <a:t>Figure 9: Ultrasonic transmitter circuit schematic </a:t>
            </a:r>
          </a:p>
        </p:txBody>
      </p:sp>
      <p:pic>
        <p:nvPicPr>
          <p:cNvPr id="170" name="Shape 170"/>
          <p:cNvPicPr preferRelativeResize="0"/>
          <p:nvPr/>
        </p:nvPicPr>
        <p:blipFill>
          <a:blip r:embed="rId3">
            <a:alphaModFix/>
          </a:blip>
          <a:stretch>
            <a:fillRect/>
          </a:stretch>
        </p:blipFill>
        <p:spPr>
          <a:xfrm>
            <a:off x="142125" y="438850"/>
            <a:ext cx="8859748" cy="4265800"/>
          </a:xfrm>
          <a:prstGeom prst="rect">
            <a:avLst/>
          </a:prstGeom>
          <a:noFill/>
          <a:ln>
            <a:noFill/>
          </a:ln>
        </p:spPr>
      </p:pic>
      <p:sp>
        <p:nvSpPr>
          <p:cNvPr id="171" name="Shape 17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b="1" lang="en"/>
              <a:t>Ultrasonic Module</a:t>
            </a:r>
          </a:p>
        </p:txBody>
      </p:sp>
      <p:sp>
        <p:nvSpPr>
          <p:cNvPr id="177" name="Shape 177"/>
          <p:cNvSpPr txBox="1"/>
          <p:nvPr>
            <p:ph idx="1" type="body"/>
          </p:nvPr>
        </p:nvSpPr>
        <p:spPr>
          <a:xfrm>
            <a:off x="311700" y="1171675"/>
            <a:ext cx="3733200" cy="3676800"/>
          </a:xfrm>
          <a:prstGeom prst="rect">
            <a:avLst/>
          </a:prstGeom>
        </p:spPr>
        <p:txBody>
          <a:bodyPr anchorCtr="0" anchor="t" bIns="91425" lIns="91425" rIns="91425" tIns="91425">
            <a:noAutofit/>
          </a:bodyPr>
          <a:lstStyle/>
          <a:p>
            <a:pPr indent="-342900" lvl="0" marL="457200" rtl="0">
              <a:spcBef>
                <a:spcPts val="0"/>
              </a:spcBef>
              <a:buSzPct val="100000"/>
              <a:buChar char="❖"/>
            </a:pPr>
            <a:r>
              <a:rPr lang="en" sz="1800"/>
              <a:t>Astable Multivibrator</a:t>
            </a:r>
          </a:p>
          <a:p>
            <a:pPr indent="-342900" lvl="1" marL="914400" rtl="0">
              <a:spcBef>
                <a:spcPts val="0"/>
              </a:spcBef>
              <a:buSzPct val="100000"/>
              <a:buChar char="➢"/>
            </a:pPr>
            <a:r>
              <a:rPr lang="en" sz="1800"/>
              <a:t>Emits a continuous square waveform at 40 KHz</a:t>
            </a:r>
          </a:p>
          <a:p>
            <a:pPr indent="-342900" lvl="1" marL="914400" rtl="0">
              <a:spcBef>
                <a:spcPts val="0"/>
              </a:spcBef>
              <a:buSzPct val="100000"/>
              <a:buChar char="➢"/>
            </a:pPr>
            <a:r>
              <a:rPr lang="en" sz="1800"/>
              <a:t>Time period = 25us</a:t>
            </a:r>
          </a:p>
          <a:p>
            <a:pPr indent="0" lvl="0" marL="457200" rtl="0" algn="ctr">
              <a:spcBef>
                <a:spcPts val="0"/>
              </a:spcBef>
              <a:spcAft>
                <a:spcPts val="0"/>
              </a:spcAft>
              <a:buNone/>
            </a:pPr>
            <a:r>
              <a:rPr lang="en" sz="1600"/>
              <a:t>fc = (1.44C)/(R2+2R1)</a:t>
            </a:r>
          </a:p>
          <a:p>
            <a:pPr indent="0" lvl="0" marL="457200" rtl="0" algn="ctr">
              <a:spcBef>
                <a:spcPts val="0"/>
              </a:spcBef>
              <a:spcAft>
                <a:spcPts val="0"/>
              </a:spcAft>
              <a:buNone/>
            </a:pPr>
            <a:r>
              <a:rPr lang="en" sz="1600"/>
              <a:t>th = 0.693(R1+R2)C</a:t>
            </a:r>
          </a:p>
          <a:p>
            <a:pPr indent="0" lvl="0" marL="457200" rtl="0" algn="ctr">
              <a:spcBef>
                <a:spcPts val="0"/>
              </a:spcBef>
              <a:spcAft>
                <a:spcPts val="0"/>
              </a:spcAft>
              <a:buNone/>
            </a:pPr>
            <a:r>
              <a:rPr lang="en" sz="1600"/>
              <a:t>tl = 0.693(R2)C</a:t>
            </a:r>
          </a:p>
          <a:p>
            <a:pPr indent="0" lvl="0" marL="457200" rtl="0" algn="ctr">
              <a:spcBef>
                <a:spcPts val="0"/>
              </a:spcBef>
              <a:spcAft>
                <a:spcPts val="0"/>
              </a:spcAft>
              <a:buNone/>
            </a:pPr>
            <a:r>
              <a:rPr lang="en" sz="1600"/>
              <a:t>time period = th+tl = 0.0249 ms</a:t>
            </a:r>
          </a:p>
          <a:p>
            <a:pPr indent="0" lvl="0" marL="457200" rtl="0" algn="ctr">
              <a:spcBef>
                <a:spcPts val="0"/>
              </a:spcBef>
              <a:spcAft>
                <a:spcPts val="0"/>
              </a:spcAft>
              <a:buNone/>
            </a:pPr>
            <a:r>
              <a:t/>
            </a:r>
            <a:endParaRPr sz="1600"/>
          </a:p>
          <a:p>
            <a:pPr indent="-342900" lvl="1" marL="914400" rtl="0">
              <a:spcBef>
                <a:spcPts val="0"/>
              </a:spcBef>
              <a:buSzPct val="100000"/>
              <a:buChar char="➢"/>
            </a:pPr>
            <a:r>
              <a:rPr lang="en" sz="1800"/>
              <a:t>Duty cycle = 60%</a:t>
            </a:r>
          </a:p>
          <a:p>
            <a:pPr lvl="0" rtl="0">
              <a:spcBef>
                <a:spcPts val="0"/>
              </a:spcBef>
              <a:buNone/>
            </a:pPr>
            <a:r>
              <a:rPr lang="en" sz="1800"/>
              <a:t>	</a:t>
            </a:r>
          </a:p>
          <a:p>
            <a:pPr indent="0" lvl="0" marL="0" rtl="0">
              <a:spcBef>
                <a:spcPts val="0"/>
              </a:spcBef>
              <a:buNone/>
            </a:pPr>
            <a:r>
              <a:t/>
            </a:r>
            <a:endParaRPr sz="1800"/>
          </a:p>
        </p:txBody>
      </p:sp>
      <p:pic>
        <p:nvPicPr>
          <p:cNvPr id="178" name="Shape 178"/>
          <p:cNvPicPr preferRelativeResize="0"/>
          <p:nvPr/>
        </p:nvPicPr>
        <p:blipFill rotWithShape="1">
          <a:blip r:embed="rId3">
            <a:alphaModFix/>
          </a:blip>
          <a:srcRect b="6881" l="0" r="0" t="0"/>
          <a:stretch/>
        </p:blipFill>
        <p:spPr>
          <a:xfrm>
            <a:off x="4206075" y="1210625"/>
            <a:ext cx="4443473" cy="3520400"/>
          </a:xfrm>
          <a:prstGeom prst="rect">
            <a:avLst/>
          </a:prstGeom>
          <a:noFill/>
          <a:ln>
            <a:noFill/>
          </a:ln>
        </p:spPr>
      </p:pic>
      <p:sp>
        <p:nvSpPr>
          <p:cNvPr id="179" name="Shape 179"/>
          <p:cNvSpPr txBox="1"/>
          <p:nvPr/>
        </p:nvSpPr>
        <p:spPr>
          <a:xfrm>
            <a:off x="4044762" y="4682325"/>
            <a:ext cx="4766100" cy="332100"/>
          </a:xfrm>
          <a:prstGeom prst="rect">
            <a:avLst/>
          </a:prstGeom>
          <a:noFill/>
          <a:ln>
            <a:noFill/>
          </a:ln>
        </p:spPr>
        <p:txBody>
          <a:bodyPr anchorCtr="0" anchor="t" bIns="91425" lIns="91425" rIns="91425" tIns="91425">
            <a:noAutofit/>
          </a:bodyPr>
          <a:lstStyle/>
          <a:p>
            <a:pPr lvl="0" rtl="0" algn="ctr">
              <a:spcBef>
                <a:spcPts val="0"/>
              </a:spcBef>
              <a:buNone/>
            </a:pPr>
            <a:r>
              <a:rPr lang="en">
                <a:latin typeface="Old Standard TT"/>
                <a:ea typeface="Old Standard TT"/>
                <a:cs typeface="Old Standard TT"/>
                <a:sym typeface="Old Standard TT"/>
              </a:rPr>
              <a:t>Figure 10: LM555 timer output waveform </a:t>
            </a:r>
          </a:p>
        </p:txBody>
      </p:sp>
      <p:sp>
        <p:nvSpPr>
          <p:cNvPr id="180" name="Shape 18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idx="1" type="body"/>
          </p:nvPr>
        </p:nvSpPr>
        <p:spPr>
          <a:xfrm>
            <a:off x="311700" y="531125"/>
            <a:ext cx="8520600" cy="4037700"/>
          </a:xfrm>
          <a:prstGeom prst="rect">
            <a:avLst/>
          </a:prstGeom>
        </p:spPr>
        <p:txBody>
          <a:bodyPr anchorCtr="0" anchor="t" bIns="91425" lIns="91425" rIns="91425" tIns="91425">
            <a:noAutofit/>
          </a:bodyPr>
          <a:lstStyle/>
          <a:p>
            <a:pPr indent="-228600" lvl="0" marL="457200" rtl="0">
              <a:spcBef>
                <a:spcPts val="0"/>
              </a:spcBef>
              <a:buChar char="❖"/>
            </a:pPr>
            <a:r>
              <a:rPr lang="en"/>
              <a:t>AtMega → Low for 100us, High for 17.2ms</a:t>
            </a:r>
          </a:p>
          <a:p>
            <a:pPr indent="-228600" lvl="0" marL="457200" rtl="0">
              <a:spcBef>
                <a:spcPts val="0"/>
              </a:spcBef>
              <a:buChar char="❖"/>
            </a:pPr>
            <a:r>
              <a:rPr lang="en"/>
              <a:t>Inverter output → Reset pin of LM555 timer</a:t>
            </a:r>
          </a:p>
          <a:p>
            <a:pPr indent="-228600" lvl="0" marL="457200">
              <a:spcBef>
                <a:spcPts val="0"/>
              </a:spcBef>
              <a:buChar char="❖"/>
            </a:pPr>
            <a:r>
              <a:rPr lang="en"/>
              <a:t>Reset pin is active low. High to reset → LM555 transmits</a:t>
            </a:r>
          </a:p>
        </p:txBody>
      </p:sp>
      <p:pic>
        <p:nvPicPr>
          <p:cNvPr descr="timing445.jpg" id="186" name="Shape 186"/>
          <p:cNvPicPr preferRelativeResize="0"/>
          <p:nvPr/>
        </p:nvPicPr>
        <p:blipFill>
          <a:blip r:embed="rId3">
            <a:alphaModFix/>
          </a:blip>
          <a:stretch>
            <a:fillRect/>
          </a:stretch>
        </p:blipFill>
        <p:spPr>
          <a:xfrm>
            <a:off x="1608899" y="1857925"/>
            <a:ext cx="6091125" cy="2642650"/>
          </a:xfrm>
          <a:prstGeom prst="rect">
            <a:avLst/>
          </a:prstGeom>
          <a:noFill/>
          <a:ln>
            <a:noFill/>
          </a:ln>
        </p:spPr>
      </p:pic>
      <p:sp>
        <p:nvSpPr>
          <p:cNvPr id="187" name="Shape 187"/>
          <p:cNvSpPr txBox="1"/>
          <p:nvPr/>
        </p:nvSpPr>
        <p:spPr>
          <a:xfrm>
            <a:off x="2188950" y="4735200"/>
            <a:ext cx="4766100" cy="332100"/>
          </a:xfrm>
          <a:prstGeom prst="rect">
            <a:avLst/>
          </a:prstGeom>
          <a:noFill/>
          <a:ln>
            <a:noFill/>
          </a:ln>
        </p:spPr>
        <p:txBody>
          <a:bodyPr anchorCtr="0" anchor="t" bIns="91425" lIns="91425" rIns="91425" tIns="91425">
            <a:noAutofit/>
          </a:bodyPr>
          <a:lstStyle/>
          <a:p>
            <a:pPr lvl="0" rtl="0" algn="ctr">
              <a:spcBef>
                <a:spcPts val="0"/>
              </a:spcBef>
              <a:buNone/>
            </a:pPr>
            <a:r>
              <a:rPr lang="en">
                <a:latin typeface="Old Standard TT"/>
                <a:ea typeface="Old Standard TT"/>
                <a:cs typeface="Old Standard TT"/>
                <a:sym typeface="Old Standard TT"/>
              </a:rPr>
              <a:t>Figure 11: Timing diagram</a:t>
            </a:r>
          </a:p>
        </p:txBody>
      </p:sp>
      <p:sp>
        <p:nvSpPr>
          <p:cNvPr id="188" name="Shape 18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Clr>
                <a:schemeClr val="dk1"/>
              </a:buClr>
              <a:buSzPct val="36666"/>
              <a:buFont typeface="Arial"/>
              <a:buNone/>
            </a:pPr>
            <a:r>
              <a:rPr b="1" lang="en"/>
              <a:t>Ultrasonic module</a:t>
            </a:r>
          </a:p>
          <a:p>
            <a:pPr lvl="0">
              <a:spcBef>
                <a:spcPts val="0"/>
              </a:spcBef>
              <a:buNone/>
            </a:pPr>
            <a:r>
              <a:t/>
            </a:r>
            <a:endParaRPr b="1"/>
          </a:p>
        </p:txBody>
      </p:sp>
      <p:pic>
        <p:nvPicPr>
          <p:cNvPr id="194" name="Shape 194"/>
          <p:cNvPicPr preferRelativeResize="0"/>
          <p:nvPr/>
        </p:nvPicPr>
        <p:blipFill>
          <a:blip r:embed="rId3">
            <a:alphaModFix/>
          </a:blip>
          <a:stretch>
            <a:fillRect/>
          </a:stretch>
        </p:blipFill>
        <p:spPr>
          <a:xfrm>
            <a:off x="4584425" y="1058225"/>
            <a:ext cx="4179750" cy="3397200"/>
          </a:xfrm>
          <a:prstGeom prst="rect">
            <a:avLst/>
          </a:prstGeom>
          <a:noFill/>
          <a:ln>
            <a:noFill/>
          </a:ln>
        </p:spPr>
      </p:pic>
      <p:sp>
        <p:nvSpPr>
          <p:cNvPr id="195" name="Shape 195"/>
          <p:cNvSpPr txBox="1"/>
          <p:nvPr/>
        </p:nvSpPr>
        <p:spPr>
          <a:xfrm>
            <a:off x="-71400" y="4247075"/>
            <a:ext cx="4766100" cy="332100"/>
          </a:xfrm>
          <a:prstGeom prst="rect">
            <a:avLst/>
          </a:prstGeom>
          <a:noFill/>
          <a:ln>
            <a:noFill/>
          </a:ln>
        </p:spPr>
        <p:txBody>
          <a:bodyPr anchorCtr="0" anchor="t" bIns="91425" lIns="91425" rIns="91425" tIns="91425">
            <a:noAutofit/>
          </a:bodyPr>
          <a:lstStyle/>
          <a:p>
            <a:pPr lvl="0" rtl="0" algn="ctr">
              <a:spcBef>
                <a:spcPts val="0"/>
              </a:spcBef>
              <a:buNone/>
            </a:pPr>
            <a:r>
              <a:rPr lang="en">
                <a:latin typeface="Old Standard TT"/>
                <a:ea typeface="Old Standard TT"/>
                <a:cs typeface="Old Standard TT"/>
                <a:sym typeface="Old Standard TT"/>
              </a:rPr>
              <a:t>Figure 12: Ultrasonic transmitter-receiver test</a:t>
            </a:r>
          </a:p>
        </p:txBody>
      </p:sp>
      <p:sp>
        <p:nvSpPr>
          <p:cNvPr id="196" name="Shape 196"/>
          <p:cNvSpPr txBox="1"/>
          <p:nvPr/>
        </p:nvSpPr>
        <p:spPr>
          <a:xfrm>
            <a:off x="4311600" y="4568875"/>
            <a:ext cx="4766100" cy="332100"/>
          </a:xfrm>
          <a:prstGeom prst="rect">
            <a:avLst/>
          </a:prstGeom>
          <a:noFill/>
          <a:ln>
            <a:noFill/>
          </a:ln>
        </p:spPr>
        <p:txBody>
          <a:bodyPr anchorCtr="0" anchor="t" bIns="91425" lIns="91425" rIns="91425" tIns="91425">
            <a:noAutofit/>
          </a:bodyPr>
          <a:lstStyle/>
          <a:p>
            <a:pPr lvl="0" rtl="0" algn="ctr">
              <a:spcBef>
                <a:spcPts val="0"/>
              </a:spcBef>
              <a:buNone/>
            </a:pPr>
            <a:r>
              <a:rPr lang="en">
                <a:latin typeface="Old Standard TT"/>
                <a:ea typeface="Old Standard TT"/>
                <a:cs typeface="Old Standard TT"/>
                <a:sym typeface="Old Standard TT"/>
              </a:rPr>
              <a:t>Figure 13: Ultrasonic received signal waveform </a:t>
            </a:r>
          </a:p>
        </p:txBody>
      </p:sp>
      <p:pic>
        <p:nvPicPr>
          <p:cNvPr descr="img2.PNG" id="197" name="Shape 197"/>
          <p:cNvPicPr preferRelativeResize="0"/>
          <p:nvPr/>
        </p:nvPicPr>
        <p:blipFill>
          <a:blip r:embed="rId4">
            <a:alphaModFix/>
          </a:blip>
          <a:stretch>
            <a:fillRect/>
          </a:stretch>
        </p:blipFill>
        <p:spPr>
          <a:xfrm>
            <a:off x="311695" y="1380037"/>
            <a:ext cx="3999899" cy="2867025"/>
          </a:xfrm>
          <a:prstGeom prst="rect">
            <a:avLst/>
          </a:prstGeom>
          <a:noFill/>
          <a:ln>
            <a:noFill/>
          </a:ln>
        </p:spPr>
      </p:pic>
      <p:sp>
        <p:nvSpPr>
          <p:cNvPr id="198" name="Shape 19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b="1" lang="en"/>
              <a:t>ATmega328p Microcontroller</a:t>
            </a:r>
          </a:p>
        </p:txBody>
      </p:sp>
      <p:sp>
        <p:nvSpPr>
          <p:cNvPr id="204" name="Shape 204"/>
          <p:cNvSpPr txBox="1"/>
          <p:nvPr>
            <p:ph idx="1" type="body"/>
          </p:nvPr>
        </p:nvSpPr>
        <p:spPr>
          <a:xfrm>
            <a:off x="311700" y="1171600"/>
            <a:ext cx="3864600" cy="3397200"/>
          </a:xfrm>
          <a:prstGeom prst="rect">
            <a:avLst/>
          </a:prstGeom>
        </p:spPr>
        <p:txBody>
          <a:bodyPr anchorCtr="0" anchor="t" bIns="91425" lIns="91425" rIns="91425" tIns="91425">
            <a:noAutofit/>
          </a:bodyPr>
          <a:lstStyle/>
          <a:p>
            <a:pPr indent="-228600" lvl="0" marL="457200" rtl="0">
              <a:spcBef>
                <a:spcPts val="0"/>
              </a:spcBef>
              <a:buChar char="❖"/>
            </a:pPr>
            <a:r>
              <a:rPr lang="en"/>
              <a:t>Provides signal for reset of LM555 timer</a:t>
            </a:r>
          </a:p>
          <a:p>
            <a:pPr indent="-342900" lvl="1" marL="914400" rtl="0">
              <a:spcBef>
                <a:spcPts val="0"/>
              </a:spcBef>
              <a:buSzPct val="100000"/>
              <a:buChar char="➢"/>
            </a:pPr>
            <a:r>
              <a:rPr lang="en" sz="1800"/>
              <a:t>“LOW” - 100 us</a:t>
            </a:r>
          </a:p>
          <a:p>
            <a:pPr indent="-342900" lvl="1" marL="914400" rtl="0">
              <a:spcBef>
                <a:spcPts val="0"/>
              </a:spcBef>
              <a:buSzPct val="100000"/>
              <a:buChar char="➢"/>
            </a:pPr>
            <a:r>
              <a:rPr lang="en" sz="1800"/>
              <a:t>“HIGH” - 17.2 ms</a:t>
            </a:r>
          </a:p>
          <a:p>
            <a:pPr indent="-228600" lvl="0" marL="457200" rtl="0">
              <a:spcBef>
                <a:spcPts val="0"/>
              </a:spcBef>
              <a:buChar char="❖"/>
            </a:pPr>
            <a:r>
              <a:rPr lang="en"/>
              <a:t>Receives sensor readings</a:t>
            </a:r>
          </a:p>
          <a:p>
            <a:pPr indent="-342900" lvl="1" marL="914400" rtl="0">
              <a:spcBef>
                <a:spcPts val="0"/>
              </a:spcBef>
              <a:buSzPct val="100000"/>
              <a:buChar char="➢"/>
            </a:pPr>
            <a:r>
              <a:rPr lang="en" sz="1800"/>
              <a:t>Continuously takes in sensor readings</a:t>
            </a:r>
          </a:p>
          <a:p>
            <a:pPr indent="-342900" lvl="1" marL="914400">
              <a:spcBef>
                <a:spcPts val="0"/>
              </a:spcBef>
              <a:buSzPct val="100000"/>
              <a:buChar char="➢"/>
            </a:pPr>
            <a:r>
              <a:rPr lang="en" sz="1800"/>
              <a:t>Determines which sensor ball was closer to</a:t>
            </a:r>
          </a:p>
        </p:txBody>
      </p:sp>
      <p:pic>
        <p:nvPicPr>
          <p:cNvPr id="205" name="Shape 205"/>
          <p:cNvPicPr preferRelativeResize="0"/>
          <p:nvPr/>
        </p:nvPicPr>
        <p:blipFill>
          <a:blip r:embed="rId3">
            <a:alphaModFix/>
          </a:blip>
          <a:stretch>
            <a:fillRect/>
          </a:stretch>
        </p:blipFill>
        <p:spPr>
          <a:xfrm>
            <a:off x="4790399" y="1469150"/>
            <a:ext cx="3859100" cy="2802075"/>
          </a:xfrm>
          <a:prstGeom prst="rect">
            <a:avLst/>
          </a:prstGeom>
          <a:noFill/>
          <a:ln>
            <a:noFill/>
          </a:ln>
        </p:spPr>
      </p:pic>
      <p:sp>
        <p:nvSpPr>
          <p:cNvPr id="206" name="Shape 206"/>
          <p:cNvSpPr txBox="1"/>
          <p:nvPr/>
        </p:nvSpPr>
        <p:spPr>
          <a:xfrm>
            <a:off x="5005150" y="4332850"/>
            <a:ext cx="3429600" cy="318600"/>
          </a:xfrm>
          <a:prstGeom prst="rect">
            <a:avLst/>
          </a:prstGeom>
          <a:noFill/>
          <a:ln>
            <a:noFill/>
          </a:ln>
        </p:spPr>
        <p:txBody>
          <a:bodyPr anchorCtr="0" anchor="ctr" bIns="91425" lIns="91425" rIns="91425" tIns="91425">
            <a:noAutofit/>
          </a:bodyPr>
          <a:lstStyle/>
          <a:p>
            <a:pPr lvl="0" rtl="0" algn="ctr">
              <a:spcBef>
                <a:spcPts val="0"/>
              </a:spcBef>
              <a:buNone/>
            </a:pPr>
            <a:r>
              <a:rPr lang="en">
                <a:solidFill>
                  <a:schemeClr val="dk1"/>
                </a:solidFill>
                <a:latin typeface="Old Standard TT"/>
                <a:ea typeface="Old Standard TT"/>
                <a:cs typeface="Old Standard TT"/>
                <a:sym typeface="Old Standard TT"/>
              </a:rPr>
              <a:t>Figure 14: ATmega circuit schematic </a:t>
            </a:r>
          </a:p>
        </p:txBody>
      </p:sp>
      <p:sp>
        <p:nvSpPr>
          <p:cNvPr id="207" name="Shape 20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b="1" lang="en"/>
              <a:t>Objective</a:t>
            </a:r>
          </a:p>
        </p:txBody>
      </p:sp>
      <p:sp>
        <p:nvSpPr>
          <p:cNvPr id="67" name="Shape 67"/>
          <p:cNvSpPr txBox="1"/>
          <p:nvPr>
            <p:ph idx="1" type="body"/>
          </p:nvPr>
        </p:nvSpPr>
        <p:spPr>
          <a:xfrm>
            <a:off x="311700" y="1171675"/>
            <a:ext cx="3999900" cy="3397200"/>
          </a:xfrm>
          <a:prstGeom prst="rect">
            <a:avLst/>
          </a:prstGeom>
        </p:spPr>
        <p:txBody>
          <a:bodyPr anchorCtr="0" anchor="t" bIns="91425" lIns="91425" rIns="91425" tIns="91425">
            <a:noAutofit/>
          </a:bodyPr>
          <a:lstStyle/>
          <a:p>
            <a:pPr lvl="0">
              <a:spcBef>
                <a:spcPts val="0"/>
              </a:spcBef>
              <a:buNone/>
            </a:pPr>
            <a:r>
              <a:rPr lang="en" sz="2400"/>
              <a:t>Problem :</a:t>
            </a:r>
          </a:p>
          <a:p>
            <a:pPr indent="-342900" lvl="0" marL="457200">
              <a:spcBef>
                <a:spcPts val="0"/>
              </a:spcBef>
              <a:buSzPct val="100000"/>
              <a:buChar char="❖"/>
            </a:pPr>
            <a:r>
              <a:rPr lang="en" sz="1800"/>
              <a:t>S</a:t>
            </a:r>
            <a:r>
              <a:rPr lang="en" sz="1800"/>
              <a:t>ervice in </a:t>
            </a:r>
            <a:r>
              <a:rPr lang="en" sz="1800"/>
              <a:t>competitive</a:t>
            </a:r>
            <a:r>
              <a:rPr lang="en" sz="1800"/>
              <a:t> doubles in table tennis can lead to a lot of controversy. </a:t>
            </a:r>
          </a:p>
          <a:p>
            <a:pPr indent="-342900" lvl="0" marL="457200">
              <a:spcBef>
                <a:spcPts val="0"/>
              </a:spcBef>
              <a:buSzPct val="100000"/>
              <a:buChar char="❖"/>
            </a:pPr>
            <a:r>
              <a:rPr lang="en" sz="1800"/>
              <a:t>Arguments often break out over whether the serve was “in” or “out”</a:t>
            </a:r>
          </a:p>
        </p:txBody>
      </p:sp>
      <p:sp>
        <p:nvSpPr>
          <p:cNvPr id="68" name="Shape 68"/>
          <p:cNvSpPr txBox="1"/>
          <p:nvPr>
            <p:ph idx="2" type="body"/>
          </p:nvPr>
        </p:nvSpPr>
        <p:spPr>
          <a:xfrm>
            <a:off x="4832400" y="1171675"/>
            <a:ext cx="3999900" cy="3397200"/>
          </a:xfrm>
          <a:prstGeom prst="rect">
            <a:avLst/>
          </a:prstGeom>
        </p:spPr>
        <p:txBody>
          <a:bodyPr anchorCtr="0" anchor="t" bIns="91425" lIns="91425" rIns="91425" tIns="91425">
            <a:noAutofit/>
          </a:bodyPr>
          <a:lstStyle/>
          <a:p>
            <a:pPr lvl="0">
              <a:spcBef>
                <a:spcPts val="0"/>
              </a:spcBef>
              <a:buNone/>
            </a:pPr>
            <a:r>
              <a:rPr lang="en" sz="2400"/>
              <a:t>Solution :</a:t>
            </a:r>
          </a:p>
          <a:p>
            <a:pPr indent="-342900" lvl="0" marL="457200">
              <a:spcBef>
                <a:spcPts val="0"/>
              </a:spcBef>
              <a:buSzPct val="100000"/>
              <a:buChar char="❖"/>
            </a:pPr>
            <a:r>
              <a:rPr lang="en" sz="1800"/>
              <a:t>A table tennis fault serve detector which will determine whether the serve was valid.</a:t>
            </a:r>
          </a:p>
        </p:txBody>
      </p:sp>
      <p:sp>
        <p:nvSpPr>
          <p:cNvPr id="69" name="Shape 6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b="1" lang="en"/>
              <a:t>Bluetooth Transmitter (HC-05)</a:t>
            </a:r>
          </a:p>
        </p:txBody>
      </p:sp>
      <p:sp>
        <p:nvSpPr>
          <p:cNvPr id="213" name="Shape 213"/>
          <p:cNvSpPr txBox="1"/>
          <p:nvPr>
            <p:ph idx="1" type="body"/>
          </p:nvPr>
        </p:nvSpPr>
        <p:spPr>
          <a:xfrm>
            <a:off x="311700" y="1171600"/>
            <a:ext cx="3805500" cy="3397200"/>
          </a:xfrm>
          <a:prstGeom prst="rect">
            <a:avLst/>
          </a:prstGeom>
        </p:spPr>
        <p:txBody>
          <a:bodyPr anchorCtr="0" anchor="t" bIns="91425" lIns="91425" rIns="91425" tIns="91425">
            <a:noAutofit/>
          </a:bodyPr>
          <a:lstStyle/>
          <a:p>
            <a:pPr indent="-228600" lvl="0" marL="457200" rtl="0">
              <a:spcBef>
                <a:spcPts val="0"/>
              </a:spcBef>
              <a:buChar char="❖"/>
            </a:pPr>
            <a:r>
              <a:rPr lang="en"/>
              <a:t>Sends data from the ATmega to the Raspberry Pi</a:t>
            </a:r>
          </a:p>
          <a:p>
            <a:pPr indent="-228600" lvl="0" marL="457200">
              <a:spcBef>
                <a:spcPts val="0"/>
              </a:spcBef>
              <a:buChar char="❖"/>
            </a:pPr>
            <a:r>
              <a:rPr lang="en"/>
              <a:t>Provides communication at least 12 feet away</a:t>
            </a:r>
          </a:p>
        </p:txBody>
      </p:sp>
      <p:pic>
        <p:nvPicPr>
          <p:cNvPr id="214" name="Shape 214"/>
          <p:cNvPicPr preferRelativeResize="0"/>
          <p:nvPr/>
        </p:nvPicPr>
        <p:blipFill>
          <a:blip r:embed="rId3">
            <a:alphaModFix/>
          </a:blip>
          <a:stretch>
            <a:fillRect/>
          </a:stretch>
        </p:blipFill>
        <p:spPr>
          <a:xfrm>
            <a:off x="5218398" y="1058222"/>
            <a:ext cx="3165097" cy="3162499"/>
          </a:xfrm>
          <a:prstGeom prst="rect">
            <a:avLst/>
          </a:prstGeom>
          <a:noFill/>
          <a:ln>
            <a:noFill/>
          </a:ln>
        </p:spPr>
      </p:pic>
      <p:sp>
        <p:nvSpPr>
          <p:cNvPr id="215" name="Shape 215"/>
          <p:cNvSpPr txBox="1"/>
          <p:nvPr/>
        </p:nvSpPr>
        <p:spPr>
          <a:xfrm>
            <a:off x="5300950" y="4220725"/>
            <a:ext cx="3000000" cy="318600"/>
          </a:xfrm>
          <a:prstGeom prst="rect">
            <a:avLst/>
          </a:prstGeom>
          <a:noFill/>
          <a:ln>
            <a:noFill/>
          </a:ln>
        </p:spPr>
        <p:txBody>
          <a:bodyPr anchorCtr="0" anchor="ctr" bIns="91425" lIns="91425" rIns="91425" tIns="91425">
            <a:noAutofit/>
          </a:bodyPr>
          <a:lstStyle/>
          <a:p>
            <a:pPr lvl="0" rtl="0" algn="ctr">
              <a:spcBef>
                <a:spcPts val="0"/>
              </a:spcBef>
              <a:buNone/>
            </a:pPr>
            <a:r>
              <a:rPr lang="en">
                <a:solidFill>
                  <a:schemeClr val="dk1"/>
                </a:solidFill>
                <a:latin typeface="Old Standard TT"/>
                <a:ea typeface="Old Standard TT"/>
                <a:cs typeface="Old Standard TT"/>
                <a:sym typeface="Old Standard TT"/>
              </a:rPr>
              <a:t>Figure 15: BlueTooth perf board</a:t>
            </a:r>
          </a:p>
        </p:txBody>
      </p:sp>
      <p:sp>
        <p:nvSpPr>
          <p:cNvPr id="216" name="Shape 2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512700" y="1893300"/>
            <a:ext cx="8118600" cy="1522800"/>
          </a:xfrm>
          <a:prstGeom prst="rect">
            <a:avLst/>
          </a:prstGeom>
        </p:spPr>
        <p:txBody>
          <a:bodyPr anchorCtr="0" anchor="b" bIns="91425" lIns="91425" rIns="91425" tIns="91425">
            <a:noAutofit/>
          </a:bodyPr>
          <a:lstStyle/>
          <a:p>
            <a:pPr lvl="0">
              <a:spcBef>
                <a:spcPts val="0"/>
              </a:spcBef>
              <a:buNone/>
            </a:pPr>
            <a:r>
              <a:rPr lang="en"/>
              <a:t>Camera Module</a:t>
            </a:r>
          </a:p>
        </p:txBody>
      </p:sp>
      <p:sp>
        <p:nvSpPr>
          <p:cNvPr id="222" name="Shape 22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b="1" lang="en"/>
              <a:t>Camera</a:t>
            </a:r>
          </a:p>
        </p:txBody>
      </p:sp>
      <p:sp>
        <p:nvSpPr>
          <p:cNvPr id="228" name="Shape 228"/>
          <p:cNvSpPr txBox="1"/>
          <p:nvPr>
            <p:ph idx="1" type="body"/>
          </p:nvPr>
        </p:nvSpPr>
        <p:spPr>
          <a:xfrm>
            <a:off x="311700" y="1058225"/>
            <a:ext cx="4855500" cy="3896700"/>
          </a:xfrm>
          <a:prstGeom prst="rect">
            <a:avLst/>
          </a:prstGeom>
        </p:spPr>
        <p:txBody>
          <a:bodyPr anchorCtr="0" anchor="t" bIns="91425" lIns="91425" rIns="91425" tIns="91425">
            <a:noAutofit/>
          </a:bodyPr>
          <a:lstStyle/>
          <a:p>
            <a:pPr indent="-228600" lvl="0" marL="457200" rtl="0">
              <a:spcBef>
                <a:spcPts val="0"/>
              </a:spcBef>
              <a:buChar char="❖"/>
            </a:pPr>
            <a:r>
              <a:rPr lang="en"/>
              <a:t>640x480 pixels, 90 frames per second</a:t>
            </a:r>
          </a:p>
          <a:p>
            <a:pPr indent="-330200" lvl="1" marL="914400" rtl="0">
              <a:spcBef>
                <a:spcPts val="0"/>
              </a:spcBef>
              <a:buSzPct val="100000"/>
              <a:buChar char="➢"/>
            </a:pPr>
            <a:r>
              <a:rPr lang="en" sz="1600"/>
              <a:t>Based on experimental results from a 30 frames per second GoPro</a:t>
            </a:r>
          </a:p>
          <a:p>
            <a:pPr indent="-228600" lvl="0" marL="457200" rtl="0">
              <a:lnSpc>
                <a:spcPct val="100000"/>
              </a:lnSpc>
              <a:spcBef>
                <a:spcPts val="0"/>
              </a:spcBef>
              <a:spcAft>
                <a:spcPts val="0"/>
              </a:spcAft>
              <a:buChar char="❖"/>
            </a:pPr>
            <a:r>
              <a:rPr lang="en"/>
              <a:t>Calculations: </a:t>
            </a:r>
          </a:p>
          <a:p>
            <a:pPr lvl="0" rtl="0" algn="ctr">
              <a:lnSpc>
                <a:spcPct val="100000"/>
              </a:lnSpc>
              <a:spcBef>
                <a:spcPts val="0"/>
              </a:spcBef>
              <a:spcAft>
                <a:spcPts val="0"/>
              </a:spcAft>
              <a:buNone/>
            </a:pPr>
            <a:r>
              <a:rPr lang="en"/>
              <a:t>𝑓 = 𝑟 ∗ 𝑐 ∗ 𝑝 ∗ 𝑥 </a:t>
            </a:r>
          </a:p>
          <a:p>
            <a:pPr lvl="0" rtl="0" algn="ctr">
              <a:lnSpc>
                <a:spcPct val="100000"/>
              </a:lnSpc>
              <a:spcBef>
                <a:spcPts val="0"/>
              </a:spcBef>
              <a:spcAft>
                <a:spcPts val="0"/>
              </a:spcAft>
              <a:buNone/>
            </a:pPr>
            <a:r>
              <a:rPr lang="en"/>
              <a:t>𝑓 = 60∗3∗(640∗480)∗5 = 524.16[𝑀𝐻𝑧] </a:t>
            </a:r>
          </a:p>
          <a:p>
            <a:pPr lvl="0" rtl="0" algn="ctr">
              <a:lnSpc>
                <a:spcPct val="100000"/>
              </a:lnSpc>
              <a:spcBef>
                <a:spcPts val="0"/>
              </a:spcBef>
              <a:spcAft>
                <a:spcPts val="0"/>
              </a:spcAft>
              <a:buNone/>
            </a:pPr>
            <a:r>
              <a:rPr lang="en"/>
              <a:t> 𝑓 = 90∗3∗(640∗480)∗5 = 786.24[𝑀𝐻𝑧] </a:t>
            </a:r>
          </a:p>
          <a:p>
            <a:pPr lvl="0" rtl="0" algn="ctr">
              <a:lnSpc>
                <a:spcPct val="100000"/>
              </a:lnSpc>
              <a:spcBef>
                <a:spcPts val="0"/>
              </a:spcBef>
              <a:spcAft>
                <a:spcPts val="0"/>
              </a:spcAft>
              <a:buNone/>
            </a:pPr>
            <a:r>
              <a:t/>
            </a:r>
            <a:endParaRPr/>
          </a:p>
          <a:p>
            <a:pPr lvl="0" rtl="0">
              <a:spcBef>
                <a:spcPts val="0"/>
              </a:spcBef>
              <a:buNone/>
            </a:pPr>
            <a:r>
              <a:rPr lang="en"/>
              <a:t>f = clock frequency						 c = number of channels 					x = computation complexity				p = number of pixels						 r = frame rate</a:t>
            </a:r>
          </a:p>
        </p:txBody>
      </p:sp>
      <p:sp>
        <p:nvSpPr>
          <p:cNvPr id="229" name="Shape 229"/>
          <p:cNvSpPr txBox="1"/>
          <p:nvPr/>
        </p:nvSpPr>
        <p:spPr>
          <a:xfrm>
            <a:off x="4766687" y="3972050"/>
            <a:ext cx="4766100" cy="332100"/>
          </a:xfrm>
          <a:prstGeom prst="rect">
            <a:avLst/>
          </a:prstGeom>
          <a:noFill/>
          <a:ln>
            <a:noFill/>
          </a:ln>
        </p:spPr>
        <p:txBody>
          <a:bodyPr anchorCtr="0" anchor="t" bIns="91425" lIns="91425" rIns="91425" tIns="91425">
            <a:noAutofit/>
          </a:bodyPr>
          <a:lstStyle/>
          <a:p>
            <a:pPr lvl="0" rtl="0" algn="ctr">
              <a:spcBef>
                <a:spcPts val="0"/>
              </a:spcBef>
              <a:buNone/>
            </a:pPr>
            <a:r>
              <a:rPr lang="en">
                <a:latin typeface="Old Standard TT"/>
                <a:ea typeface="Old Standard TT"/>
                <a:cs typeface="Old Standard TT"/>
                <a:sym typeface="Old Standard TT"/>
              </a:rPr>
              <a:t>Figure 16: Camera module</a:t>
            </a:r>
          </a:p>
        </p:txBody>
      </p:sp>
      <p:pic>
        <p:nvPicPr>
          <p:cNvPr id="230" name="Shape 230"/>
          <p:cNvPicPr preferRelativeResize="0"/>
          <p:nvPr/>
        </p:nvPicPr>
        <p:blipFill>
          <a:blip r:embed="rId3">
            <a:alphaModFix/>
          </a:blip>
          <a:stretch>
            <a:fillRect/>
          </a:stretch>
        </p:blipFill>
        <p:spPr>
          <a:xfrm>
            <a:off x="5282649" y="1171437"/>
            <a:ext cx="3734171" cy="2800622"/>
          </a:xfrm>
          <a:prstGeom prst="rect">
            <a:avLst/>
          </a:prstGeom>
          <a:noFill/>
          <a:ln>
            <a:noFill/>
          </a:ln>
        </p:spPr>
      </p:pic>
      <p:sp>
        <p:nvSpPr>
          <p:cNvPr id="231" name="Shape 2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b="1" lang="en"/>
              <a:t>Raspberry Pi Microcontroller</a:t>
            </a:r>
          </a:p>
        </p:txBody>
      </p:sp>
      <p:sp>
        <p:nvSpPr>
          <p:cNvPr id="237" name="Shape 237"/>
          <p:cNvSpPr txBox="1"/>
          <p:nvPr>
            <p:ph idx="1" type="body"/>
          </p:nvPr>
        </p:nvSpPr>
        <p:spPr>
          <a:xfrm>
            <a:off x="311700" y="1171600"/>
            <a:ext cx="8520600" cy="3397200"/>
          </a:xfrm>
          <a:prstGeom prst="rect">
            <a:avLst/>
          </a:prstGeom>
        </p:spPr>
        <p:txBody>
          <a:bodyPr anchorCtr="0" anchor="t" bIns="91425" lIns="91425" rIns="91425" tIns="91425">
            <a:noAutofit/>
          </a:bodyPr>
          <a:lstStyle/>
          <a:p>
            <a:pPr indent="-342900" lvl="0" marL="457200" marR="0" rtl="0" algn="l">
              <a:lnSpc>
                <a:spcPct val="115000"/>
              </a:lnSpc>
              <a:spcBef>
                <a:spcPts val="0"/>
              </a:spcBef>
              <a:spcAft>
                <a:spcPts val="1600"/>
              </a:spcAft>
              <a:buClr>
                <a:schemeClr val="dk1"/>
              </a:buClr>
              <a:buSzPct val="100000"/>
              <a:buFont typeface="Old Standard TT"/>
              <a:buChar char="❖"/>
            </a:pPr>
            <a:r>
              <a:rPr lang="en"/>
              <a:t>Object tracking (ball and table)</a:t>
            </a:r>
          </a:p>
          <a:p>
            <a:pPr indent="-228600" lvl="0" marL="457200" marR="0" rtl="0" algn="l">
              <a:lnSpc>
                <a:spcPct val="115000"/>
              </a:lnSpc>
              <a:spcBef>
                <a:spcPts val="0"/>
              </a:spcBef>
              <a:spcAft>
                <a:spcPts val="1600"/>
              </a:spcAft>
              <a:buChar char="❖"/>
            </a:pPr>
            <a:r>
              <a:rPr lang="en"/>
              <a:t>Bluetooth communication with ATMega</a:t>
            </a:r>
          </a:p>
          <a:p>
            <a:pPr indent="-228600" lvl="0" marL="457200" marR="0" rtl="0" algn="l">
              <a:lnSpc>
                <a:spcPct val="115000"/>
              </a:lnSpc>
              <a:spcBef>
                <a:spcPts val="0"/>
              </a:spcBef>
              <a:spcAft>
                <a:spcPts val="1600"/>
              </a:spcAft>
              <a:buChar char="❖"/>
            </a:pPr>
            <a:r>
              <a:rPr lang="en"/>
              <a:t>Interface with Output Display</a:t>
            </a:r>
          </a:p>
        </p:txBody>
      </p:sp>
      <p:sp>
        <p:nvSpPr>
          <p:cNvPr id="238" name="Shape 23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Clr>
                <a:schemeClr val="dk1"/>
              </a:buClr>
              <a:buSzPct val="36666"/>
              <a:buFont typeface="Arial"/>
              <a:buNone/>
            </a:pPr>
            <a:r>
              <a:rPr b="1" lang="en"/>
              <a:t>Raspberry Pi Microcontroller</a:t>
            </a:r>
          </a:p>
        </p:txBody>
      </p:sp>
      <p:pic>
        <p:nvPicPr>
          <p:cNvPr id="244" name="Shape 244"/>
          <p:cNvPicPr preferRelativeResize="0"/>
          <p:nvPr/>
        </p:nvPicPr>
        <p:blipFill rotWithShape="1">
          <a:blip r:embed="rId3">
            <a:alphaModFix/>
          </a:blip>
          <a:srcRect b="38479" l="6215" r="9559" t="16234"/>
          <a:stretch/>
        </p:blipFill>
        <p:spPr>
          <a:xfrm>
            <a:off x="499487" y="1433724"/>
            <a:ext cx="8027065" cy="3237002"/>
          </a:xfrm>
          <a:prstGeom prst="rect">
            <a:avLst/>
          </a:prstGeom>
          <a:noFill/>
          <a:ln>
            <a:noFill/>
          </a:ln>
        </p:spPr>
      </p:pic>
      <p:sp>
        <p:nvSpPr>
          <p:cNvPr id="245" name="Shape 245"/>
          <p:cNvSpPr txBox="1"/>
          <p:nvPr/>
        </p:nvSpPr>
        <p:spPr>
          <a:xfrm>
            <a:off x="2188950" y="4670725"/>
            <a:ext cx="4766100" cy="332100"/>
          </a:xfrm>
          <a:prstGeom prst="rect">
            <a:avLst/>
          </a:prstGeom>
          <a:noFill/>
          <a:ln>
            <a:noFill/>
          </a:ln>
        </p:spPr>
        <p:txBody>
          <a:bodyPr anchorCtr="0" anchor="t" bIns="91425" lIns="91425" rIns="91425" tIns="91425">
            <a:noAutofit/>
          </a:bodyPr>
          <a:lstStyle/>
          <a:p>
            <a:pPr lvl="0" rtl="0" algn="ctr">
              <a:spcBef>
                <a:spcPts val="0"/>
              </a:spcBef>
              <a:buNone/>
            </a:pPr>
            <a:r>
              <a:rPr lang="en">
                <a:latin typeface="Old Standard TT"/>
                <a:ea typeface="Old Standard TT"/>
                <a:cs typeface="Old Standard TT"/>
                <a:sym typeface="Old Standard TT"/>
              </a:rPr>
              <a:t>Figure 17: Threshold determination</a:t>
            </a:r>
          </a:p>
        </p:txBody>
      </p:sp>
      <p:sp>
        <p:nvSpPr>
          <p:cNvPr id="246" name="Shape 24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Clr>
                <a:schemeClr val="dk1"/>
              </a:buClr>
              <a:buSzPct val="36666"/>
              <a:buFont typeface="Arial"/>
              <a:buNone/>
            </a:pPr>
            <a:r>
              <a:rPr b="1" lang="en"/>
              <a:t>Raspberry Pi Microcontroller</a:t>
            </a:r>
          </a:p>
        </p:txBody>
      </p:sp>
      <p:sp>
        <p:nvSpPr>
          <p:cNvPr id="252" name="Shape 252"/>
          <p:cNvSpPr txBox="1"/>
          <p:nvPr>
            <p:ph idx="1" type="body"/>
          </p:nvPr>
        </p:nvSpPr>
        <p:spPr>
          <a:xfrm>
            <a:off x="311700" y="1171600"/>
            <a:ext cx="8520600" cy="3397200"/>
          </a:xfrm>
          <a:prstGeom prst="rect">
            <a:avLst/>
          </a:prstGeom>
        </p:spPr>
        <p:txBody>
          <a:bodyPr anchorCtr="0" anchor="t" bIns="91425" lIns="91425" rIns="91425" tIns="91425">
            <a:noAutofit/>
          </a:bodyPr>
          <a:lstStyle/>
          <a:p>
            <a:pPr lvl="0">
              <a:spcBef>
                <a:spcPts val="0"/>
              </a:spcBef>
              <a:buNone/>
            </a:pPr>
            <a:r>
              <a:rPr lang="en"/>
              <a:t>Ball and table tracking</a:t>
            </a:r>
          </a:p>
        </p:txBody>
      </p:sp>
      <p:pic>
        <p:nvPicPr>
          <p:cNvPr id="253" name="Shape 253"/>
          <p:cNvPicPr preferRelativeResize="0"/>
          <p:nvPr/>
        </p:nvPicPr>
        <p:blipFill rotWithShape="1">
          <a:blip r:embed="rId3">
            <a:alphaModFix/>
          </a:blip>
          <a:srcRect b="6283" l="16669" r="21976" t="6805"/>
          <a:stretch/>
        </p:blipFill>
        <p:spPr>
          <a:xfrm>
            <a:off x="4118319" y="989137"/>
            <a:ext cx="4713979" cy="3762124"/>
          </a:xfrm>
          <a:prstGeom prst="rect">
            <a:avLst/>
          </a:prstGeom>
          <a:noFill/>
          <a:ln>
            <a:noFill/>
          </a:ln>
        </p:spPr>
      </p:pic>
      <p:sp>
        <p:nvSpPr>
          <p:cNvPr id="254" name="Shape 254"/>
          <p:cNvSpPr txBox="1"/>
          <p:nvPr/>
        </p:nvSpPr>
        <p:spPr>
          <a:xfrm>
            <a:off x="4092262" y="4675050"/>
            <a:ext cx="4766100" cy="332100"/>
          </a:xfrm>
          <a:prstGeom prst="rect">
            <a:avLst/>
          </a:prstGeom>
          <a:noFill/>
          <a:ln>
            <a:noFill/>
          </a:ln>
        </p:spPr>
        <p:txBody>
          <a:bodyPr anchorCtr="0" anchor="t" bIns="91425" lIns="91425" rIns="91425" tIns="91425">
            <a:noAutofit/>
          </a:bodyPr>
          <a:lstStyle/>
          <a:p>
            <a:pPr lvl="0" rtl="0" algn="ctr">
              <a:spcBef>
                <a:spcPts val="0"/>
              </a:spcBef>
              <a:buNone/>
            </a:pPr>
            <a:r>
              <a:rPr lang="en">
                <a:latin typeface="Old Standard TT"/>
                <a:ea typeface="Old Standard TT"/>
                <a:cs typeface="Old Standard TT"/>
                <a:sym typeface="Old Standard TT"/>
              </a:rPr>
              <a:t>Figure 18: Ball tracking</a:t>
            </a:r>
          </a:p>
        </p:txBody>
      </p:sp>
      <p:sp>
        <p:nvSpPr>
          <p:cNvPr id="255" name="Shape 25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sp>
        <p:nvSpPr>
          <p:cNvPr id="260" name="Shape 260"/>
          <p:cNvSpPr txBox="1"/>
          <p:nvPr>
            <p:ph type="title"/>
          </p:nvPr>
        </p:nvSpPr>
        <p:spPr>
          <a:xfrm>
            <a:off x="512700" y="1893300"/>
            <a:ext cx="8118600" cy="1522800"/>
          </a:xfrm>
          <a:prstGeom prst="rect">
            <a:avLst/>
          </a:prstGeom>
        </p:spPr>
        <p:txBody>
          <a:bodyPr anchorCtr="0" anchor="b" bIns="91425" lIns="91425" rIns="91425" tIns="91425">
            <a:noAutofit/>
          </a:bodyPr>
          <a:lstStyle/>
          <a:p>
            <a:pPr lvl="0">
              <a:spcBef>
                <a:spcPts val="0"/>
              </a:spcBef>
              <a:buNone/>
            </a:pPr>
            <a:r>
              <a:rPr lang="en"/>
              <a:t>Output Display</a:t>
            </a:r>
          </a:p>
        </p:txBody>
      </p:sp>
      <p:sp>
        <p:nvSpPr>
          <p:cNvPr id="261" name="Shape 2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sp>
        <p:nvSpPr>
          <p:cNvPr id="266" name="Shape 266"/>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b="1" lang="en"/>
              <a:t>Output Display</a:t>
            </a:r>
          </a:p>
        </p:txBody>
      </p:sp>
      <p:pic>
        <p:nvPicPr>
          <p:cNvPr id="267" name="Shape 267"/>
          <p:cNvPicPr preferRelativeResize="0"/>
          <p:nvPr/>
        </p:nvPicPr>
        <p:blipFill rotWithShape="1">
          <a:blip r:embed="rId3">
            <a:alphaModFix/>
          </a:blip>
          <a:srcRect b="19904" l="4588" r="8499" t="4440"/>
          <a:stretch/>
        </p:blipFill>
        <p:spPr>
          <a:xfrm>
            <a:off x="5008850" y="780950"/>
            <a:ext cx="3352701" cy="3891275"/>
          </a:xfrm>
          <a:prstGeom prst="rect">
            <a:avLst/>
          </a:prstGeom>
          <a:noFill/>
          <a:ln>
            <a:noFill/>
          </a:ln>
        </p:spPr>
      </p:pic>
      <p:sp>
        <p:nvSpPr>
          <p:cNvPr id="268" name="Shape 268"/>
          <p:cNvSpPr txBox="1"/>
          <p:nvPr/>
        </p:nvSpPr>
        <p:spPr>
          <a:xfrm>
            <a:off x="4302150" y="4682175"/>
            <a:ext cx="4766100" cy="332100"/>
          </a:xfrm>
          <a:prstGeom prst="rect">
            <a:avLst/>
          </a:prstGeom>
          <a:noFill/>
          <a:ln>
            <a:noFill/>
          </a:ln>
        </p:spPr>
        <p:txBody>
          <a:bodyPr anchorCtr="0" anchor="t" bIns="91425" lIns="91425" rIns="91425" tIns="91425">
            <a:noAutofit/>
          </a:bodyPr>
          <a:lstStyle/>
          <a:p>
            <a:pPr lvl="0" rtl="0" algn="ctr">
              <a:spcBef>
                <a:spcPts val="0"/>
              </a:spcBef>
              <a:buNone/>
            </a:pPr>
            <a:r>
              <a:rPr lang="en">
                <a:latin typeface="Old Standard TT"/>
                <a:ea typeface="Old Standard TT"/>
                <a:cs typeface="Old Standard TT"/>
                <a:sym typeface="Old Standard TT"/>
              </a:rPr>
              <a:t>Figure 20: Output display PCB</a:t>
            </a:r>
          </a:p>
        </p:txBody>
      </p:sp>
      <p:sp>
        <p:nvSpPr>
          <p:cNvPr id="269" name="Shape 26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270" name="Shape 270"/>
          <p:cNvPicPr preferRelativeResize="0"/>
          <p:nvPr/>
        </p:nvPicPr>
        <p:blipFill rotWithShape="1">
          <a:blip r:embed="rId4">
            <a:alphaModFix/>
          </a:blip>
          <a:srcRect b="22773" l="15399" r="4645" t="0"/>
          <a:stretch/>
        </p:blipFill>
        <p:spPr>
          <a:xfrm>
            <a:off x="311699" y="1508037"/>
            <a:ext cx="4485926" cy="2437099"/>
          </a:xfrm>
          <a:prstGeom prst="rect">
            <a:avLst/>
          </a:prstGeom>
          <a:noFill/>
          <a:ln>
            <a:noFill/>
          </a:ln>
        </p:spPr>
      </p:pic>
      <p:sp>
        <p:nvSpPr>
          <p:cNvPr id="271" name="Shape 271"/>
          <p:cNvSpPr txBox="1"/>
          <p:nvPr/>
        </p:nvSpPr>
        <p:spPr>
          <a:xfrm>
            <a:off x="171612" y="4013250"/>
            <a:ext cx="4766100" cy="332100"/>
          </a:xfrm>
          <a:prstGeom prst="rect">
            <a:avLst/>
          </a:prstGeom>
          <a:noFill/>
          <a:ln>
            <a:noFill/>
          </a:ln>
        </p:spPr>
        <p:txBody>
          <a:bodyPr anchorCtr="0" anchor="t" bIns="91425" lIns="91425" rIns="91425" tIns="91425">
            <a:noAutofit/>
          </a:bodyPr>
          <a:lstStyle/>
          <a:p>
            <a:pPr lvl="0" rtl="0" algn="ctr">
              <a:spcBef>
                <a:spcPts val="0"/>
              </a:spcBef>
              <a:buNone/>
            </a:pPr>
            <a:r>
              <a:rPr lang="en">
                <a:latin typeface="Old Standard TT"/>
                <a:ea typeface="Old Standard TT"/>
                <a:cs typeface="Old Standard TT"/>
                <a:sym typeface="Old Standard TT"/>
              </a:rPr>
              <a:t>Figure 19: Output display state diagram</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sp>
        <p:nvSpPr>
          <p:cNvPr id="276" name="Shape 276"/>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b="1" lang="en"/>
              <a:t>Future Work</a:t>
            </a:r>
          </a:p>
        </p:txBody>
      </p:sp>
      <p:sp>
        <p:nvSpPr>
          <p:cNvPr id="277" name="Shape 277"/>
          <p:cNvSpPr txBox="1"/>
          <p:nvPr>
            <p:ph idx="1" type="body"/>
          </p:nvPr>
        </p:nvSpPr>
        <p:spPr>
          <a:xfrm>
            <a:off x="311700" y="1171600"/>
            <a:ext cx="8520600" cy="3397200"/>
          </a:xfrm>
          <a:prstGeom prst="rect">
            <a:avLst/>
          </a:prstGeom>
        </p:spPr>
        <p:txBody>
          <a:bodyPr anchorCtr="0" anchor="t" bIns="91425" lIns="91425" rIns="91425" tIns="91425">
            <a:noAutofit/>
          </a:bodyPr>
          <a:lstStyle/>
          <a:p>
            <a:pPr indent="-228600" lvl="0" marL="457200" rtl="0">
              <a:spcBef>
                <a:spcPts val="0"/>
              </a:spcBef>
              <a:buChar char="❖"/>
            </a:pPr>
            <a:r>
              <a:rPr lang="en"/>
              <a:t>Correct Output Display state machine</a:t>
            </a:r>
          </a:p>
          <a:p>
            <a:pPr indent="-228600" lvl="0" marL="457200" rtl="0">
              <a:spcBef>
                <a:spcPts val="0"/>
              </a:spcBef>
              <a:buChar char="❖"/>
            </a:pPr>
            <a:r>
              <a:rPr lang="en"/>
              <a:t>Improve camera frame rate</a:t>
            </a:r>
          </a:p>
          <a:p>
            <a:pPr indent="-228600" lvl="0" marL="457200" rtl="0">
              <a:spcBef>
                <a:spcPts val="0"/>
              </a:spcBef>
              <a:buChar char="❖"/>
            </a:pPr>
            <a:r>
              <a:rPr lang="en"/>
              <a:t>Amplify received signal to level appropriate for Arduino</a:t>
            </a:r>
          </a:p>
          <a:p>
            <a:pPr indent="-228600" lvl="0" marL="457200" rtl="0">
              <a:spcBef>
                <a:spcPts val="0"/>
              </a:spcBef>
              <a:buChar char="❖"/>
            </a:pPr>
            <a:r>
              <a:rPr lang="en"/>
              <a:t>Perform the final integration of the sensor module with the rest of the system</a:t>
            </a:r>
          </a:p>
          <a:p>
            <a:pPr indent="-228600" lvl="0" marL="457200">
              <a:spcBef>
                <a:spcPts val="0"/>
              </a:spcBef>
              <a:buChar char="❖"/>
            </a:pPr>
            <a:r>
              <a:rPr lang="en"/>
              <a:t>Verify modules work together as intended for the design</a:t>
            </a:r>
          </a:p>
        </p:txBody>
      </p:sp>
      <p:sp>
        <p:nvSpPr>
          <p:cNvPr id="278" name="Shape 27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type="title"/>
          </p:nvPr>
        </p:nvSpPr>
        <p:spPr>
          <a:xfrm>
            <a:off x="512700" y="1893300"/>
            <a:ext cx="8118600" cy="1522800"/>
          </a:xfrm>
          <a:prstGeom prst="rect">
            <a:avLst/>
          </a:prstGeom>
        </p:spPr>
        <p:txBody>
          <a:bodyPr anchorCtr="0" anchor="b" bIns="91425" lIns="91425" rIns="91425" tIns="91425">
            <a:noAutofit/>
          </a:bodyPr>
          <a:lstStyle/>
          <a:p>
            <a:pPr lvl="0">
              <a:spcBef>
                <a:spcPts val="0"/>
              </a:spcBef>
              <a:buNone/>
            </a:pPr>
            <a:r>
              <a:rPr lang="en"/>
              <a:t>Thank you!</a:t>
            </a:r>
          </a:p>
          <a:p>
            <a:pPr lvl="0">
              <a:spcBef>
                <a:spcPts val="0"/>
              </a:spcBef>
              <a:buNone/>
            </a:pPr>
            <a:r>
              <a:rPr lang="en"/>
              <a:t>Questions?</a:t>
            </a:r>
          </a:p>
        </p:txBody>
      </p:sp>
      <p:sp>
        <p:nvSpPr>
          <p:cNvPr id="284" name="Shape 28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descr="IMG_20170502_203617.jpg" id="285" name="Shape 285"/>
          <p:cNvPicPr preferRelativeResize="0"/>
          <p:nvPr/>
        </p:nvPicPr>
        <p:blipFill>
          <a:blip r:embed="rId3">
            <a:alphaModFix/>
          </a:blip>
          <a:stretch>
            <a:fillRect/>
          </a:stretch>
        </p:blipFill>
        <p:spPr>
          <a:xfrm>
            <a:off x="5130923" y="1607349"/>
            <a:ext cx="3205377" cy="24040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title="animation2.mp4"/>
          <p:cNvSpPr/>
          <p:nvPr/>
        </p:nvSpPr>
        <p:spPr>
          <a:xfrm>
            <a:off x="1544950" y="301462"/>
            <a:ext cx="6054099" cy="4540574"/>
          </a:xfrm>
          <a:prstGeom prst="rect">
            <a:avLst/>
          </a:prstGeom>
          <a:noFill/>
          <a:ln>
            <a:noFill/>
          </a:ln>
        </p:spPr>
      </p:sp>
      <p:sp>
        <p:nvSpPr>
          <p:cNvPr id="75" name="Shape 7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b="1" lang="en"/>
              <a:t>Appendix</a:t>
            </a:r>
          </a:p>
        </p:txBody>
      </p:sp>
      <p:sp>
        <p:nvSpPr>
          <p:cNvPr id="291" name="Shape 291"/>
          <p:cNvSpPr txBox="1"/>
          <p:nvPr>
            <p:ph idx="1" type="body"/>
          </p:nvPr>
        </p:nvSpPr>
        <p:spPr>
          <a:xfrm>
            <a:off x="311700" y="1171600"/>
            <a:ext cx="8520600" cy="3397200"/>
          </a:xfrm>
          <a:prstGeom prst="rect">
            <a:avLst/>
          </a:prstGeom>
        </p:spPr>
        <p:txBody>
          <a:bodyPr anchorCtr="0" anchor="t" bIns="91425" lIns="91425" rIns="91425" tIns="91425">
            <a:noAutofit/>
          </a:bodyPr>
          <a:lstStyle/>
          <a:p>
            <a:pPr indent="-228600" lvl="0" marL="457200">
              <a:spcBef>
                <a:spcPts val="0"/>
              </a:spcBef>
              <a:buChar char="●"/>
            </a:pPr>
            <a:r>
              <a:rPr lang="en"/>
              <a:t>Why two readings?</a:t>
            </a:r>
          </a:p>
          <a:p>
            <a:pPr indent="-228600" lvl="0" marL="457200">
              <a:spcBef>
                <a:spcPts val="0"/>
              </a:spcBef>
              <a:buChar char="●"/>
            </a:pPr>
            <a:r>
              <a:rPr lang="en"/>
              <a:t>Multipath</a:t>
            </a:r>
          </a:p>
          <a:p>
            <a:pPr indent="-228600" lvl="0" marL="457200" rtl="0">
              <a:spcBef>
                <a:spcPts val="0"/>
              </a:spcBef>
              <a:buChar char="●"/>
            </a:pPr>
            <a:r>
              <a:rPr lang="en"/>
              <a:t>Interference</a:t>
            </a:r>
          </a:p>
          <a:p>
            <a:pPr indent="-228600" lvl="0" marL="457200" rtl="0">
              <a:spcBef>
                <a:spcPts val="0"/>
              </a:spcBef>
              <a:buChar char="●"/>
            </a:pPr>
            <a:r>
              <a:rPr lang="en"/>
              <a:t>Explain astable multivibrator</a:t>
            </a:r>
          </a:p>
          <a:p>
            <a:pPr indent="-228600" lvl="0" marL="457200" rtl="0">
              <a:spcBef>
                <a:spcPts val="0"/>
              </a:spcBef>
              <a:buChar char="●"/>
            </a:pPr>
            <a:r>
              <a:rPr lang="en"/>
              <a:t>Explain high level mosfet driver</a:t>
            </a:r>
          </a:p>
          <a:p>
            <a:pPr indent="-228600" lvl="0" marL="457200" rtl="0">
              <a:spcBef>
                <a:spcPts val="0"/>
              </a:spcBef>
              <a:buChar char="●"/>
            </a:pPr>
            <a:r>
              <a:rPr lang="en"/>
              <a:t>How will we use arduino?</a:t>
            </a:r>
          </a:p>
          <a:p>
            <a:pPr indent="-228600" lvl="0" marL="457200" rtl="0">
              <a:spcBef>
                <a:spcPts val="0"/>
              </a:spcBef>
              <a:buChar char="●"/>
            </a:pPr>
            <a:r>
              <a:rPr lang="en"/>
              <a:t>Current rating sensor</a:t>
            </a:r>
          </a:p>
          <a:p>
            <a:pPr indent="-228600" lvl="0" marL="457200" rtl="0">
              <a:spcBef>
                <a:spcPts val="0"/>
              </a:spcBef>
              <a:buChar char="●"/>
            </a:pPr>
            <a:r>
              <a:rPr lang="en"/>
              <a:t>Why is the graph sloping downward for 555</a:t>
            </a:r>
          </a:p>
          <a:p>
            <a:pPr lvl="0" rtl="0">
              <a:spcBef>
                <a:spcPts val="0"/>
              </a:spcBef>
              <a:buNone/>
            </a:pPr>
            <a:r>
              <a:t/>
            </a:r>
            <a:endParaRPr/>
          </a:p>
          <a:p>
            <a:pPr lvl="0" rtl="0">
              <a:spcBef>
                <a:spcPts val="0"/>
              </a:spcBef>
              <a:buNone/>
            </a:pPr>
            <a:r>
              <a:t/>
            </a:r>
            <a:endParaRPr/>
          </a:p>
          <a:p>
            <a:pPr lvl="0">
              <a:spcBef>
                <a:spcPts val="0"/>
              </a:spcBef>
              <a:buNone/>
            </a:pPr>
            <a:r>
              <a:t/>
            </a:r>
            <a:endParaRPr/>
          </a:p>
        </p:txBody>
      </p:sp>
      <p:sp>
        <p:nvSpPr>
          <p:cNvPr id="292" name="Shape 29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sp>
        <p:nvSpPr>
          <p:cNvPr id="297" name="Shape 297"/>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b="1" lang="en"/>
              <a:t>Astable Multivibrator</a:t>
            </a:r>
          </a:p>
        </p:txBody>
      </p:sp>
      <p:sp>
        <p:nvSpPr>
          <p:cNvPr id="298" name="Shape 298"/>
          <p:cNvSpPr txBox="1"/>
          <p:nvPr>
            <p:ph idx="1" type="body"/>
          </p:nvPr>
        </p:nvSpPr>
        <p:spPr>
          <a:xfrm>
            <a:off x="311700" y="1171600"/>
            <a:ext cx="4147500" cy="3397200"/>
          </a:xfrm>
          <a:prstGeom prst="rect">
            <a:avLst/>
          </a:prstGeom>
        </p:spPr>
        <p:txBody>
          <a:bodyPr anchorCtr="0" anchor="t" bIns="91425" lIns="91425" rIns="91425" tIns="91425">
            <a:noAutofit/>
          </a:bodyPr>
          <a:lstStyle/>
          <a:p>
            <a:pPr indent="-228600" lvl="0" marL="457200" rtl="0">
              <a:spcBef>
                <a:spcPts val="0"/>
              </a:spcBef>
              <a:buChar char="❖"/>
            </a:pPr>
            <a:r>
              <a:rPr lang="en"/>
              <a:t>Output continuously cycles on and off acting as an oscillator</a:t>
            </a:r>
          </a:p>
          <a:p>
            <a:pPr indent="-228600" lvl="0" marL="457200" rtl="0">
              <a:spcBef>
                <a:spcPts val="0"/>
              </a:spcBef>
              <a:buChar char="❖"/>
            </a:pPr>
            <a:r>
              <a:rPr lang="en"/>
              <a:t>Capacitor charges from 0 </a:t>
            </a:r>
            <a:r>
              <a:rPr lang="en"/>
              <a:t>→ ⅔ Vcc</a:t>
            </a:r>
          </a:p>
          <a:p>
            <a:pPr indent="-342900" lvl="1" marL="914400" rtl="0">
              <a:spcBef>
                <a:spcPts val="0"/>
              </a:spcBef>
              <a:buSzPct val="100000"/>
              <a:buChar char="➢"/>
            </a:pPr>
            <a:r>
              <a:rPr lang="en" sz="1800"/>
              <a:t>Output pin on</a:t>
            </a:r>
          </a:p>
          <a:p>
            <a:pPr indent="-228600" lvl="0" marL="457200" rtl="0">
              <a:spcBef>
                <a:spcPts val="0"/>
              </a:spcBef>
              <a:buChar char="❖"/>
            </a:pPr>
            <a:r>
              <a:rPr lang="en"/>
              <a:t>Capacitor discharges to ⅓ Vcc</a:t>
            </a:r>
          </a:p>
          <a:p>
            <a:pPr indent="-342900" lvl="1" marL="914400" rtl="0">
              <a:spcBef>
                <a:spcPts val="0"/>
              </a:spcBef>
              <a:buSzPct val="100000"/>
              <a:buChar char="➢"/>
            </a:pPr>
            <a:r>
              <a:rPr lang="en" sz="1800"/>
              <a:t>Output pin off</a:t>
            </a:r>
          </a:p>
          <a:p>
            <a:pPr indent="-228600" lvl="0" marL="457200" rtl="0">
              <a:spcBef>
                <a:spcPts val="0"/>
              </a:spcBef>
              <a:buChar char="❖"/>
            </a:pPr>
            <a:r>
              <a:rPr lang="en"/>
              <a:t>Recharges to ⅔ Vcc</a:t>
            </a:r>
          </a:p>
          <a:p>
            <a:pPr indent="-342900" lvl="1" marL="914400">
              <a:spcBef>
                <a:spcPts val="0"/>
              </a:spcBef>
              <a:buSzPct val="100000"/>
              <a:buChar char="➢"/>
            </a:pPr>
            <a:r>
              <a:rPr lang="en" sz="1800"/>
              <a:t>Output pin on</a:t>
            </a:r>
          </a:p>
        </p:txBody>
      </p:sp>
      <p:pic>
        <p:nvPicPr>
          <p:cNvPr id="299" name="Shape 299"/>
          <p:cNvPicPr preferRelativeResize="0"/>
          <p:nvPr/>
        </p:nvPicPr>
        <p:blipFill rotWithShape="1">
          <a:blip r:embed="rId3">
            <a:alphaModFix/>
          </a:blip>
          <a:srcRect b="9099" l="0" r="0" t="0"/>
          <a:stretch/>
        </p:blipFill>
        <p:spPr>
          <a:xfrm>
            <a:off x="4540850" y="1171600"/>
            <a:ext cx="4362250" cy="3088038"/>
          </a:xfrm>
          <a:prstGeom prst="rect">
            <a:avLst/>
          </a:prstGeom>
          <a:noFill/>
          <a:ln>
            <a:noFill/>
          </a:ln>
        </p:spPr>
      </p:pic>
      <p:sp>
        <p:nvSpPr>
          <p:cNvPr id="300" name="Shape 30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sp>
        <p:nvSpPr>
          <p:cNvPr id="305" name="Shape 305"/>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b="1" lang="en"/>
              <a:t>Sensor Ratings</a:t>
            </a:r>
          </a:p>
        </p:txBody>
      </p:sp>
      <p:sp>
        <p:nvSpPr>
          <p:cNvPr id="306" name="Shape 306"/>
          <p:cNvSpPr txBox="1"/>
          <p:nvPr>
            <p:ph idx="1" type="body"/>
          </p:nvPr>
        </p:nvSpPr>
        <p:spPr>
          <a:xfrm>
            <a:off x="311700" y="1171600"/>
            <a:ext cx="5020500" cy="3397200"/>
          </a:xfrm>
          <a:prstGeom prst="rect">
            <a:avLst/>
          </a:prstGeom>
        </p:spPr>
        <p:txBody>
          <a:bodyPr anchorCtr="0" anchor="t" bIns="91425" lIns="91425" rIns="91425" tIns="91425">
            <a:noAutofit/>
          </a:bodyPr>
          <a:lstStyle/>
          <a:p>
            <a:pPr indent="-228600" lvl="0" marL="457200" rtl="0">
              <a:spcBef>
                <a:spcPts val="0"/>
              </a:spcBef>
              <a:buChar char="❖"/>
            </a:pPr>
            <a:r>
              <a:rPr lang="en"/>
              <a:t>Voltage: 30 Vrms</a:t>
            </a:r>
          </a:p>
          <a:p>
            <a:pPr indent="-228600" lvl="0" marL="457200" rtl="0">
              <a:spcBef>
                <a:spcPts val="0"/>
              </a:spcBef>
              <a:buChar char="❖"/>
            </a:pPr>
            <a:r>
              <a:rPr lang="en"/>
              <a:t>Capacitance: 2100 </a:t>
            </a:r>
            <a:r>
              <a:rPr lang="en">
                <a:solidFill>
                  <a:srgbClr val="222222"/>
                </a:solidFill>
              </a:rPr>
              <a:t>±10% pF</a:t>
            </a:r>
          </a:p>
          <a:p>
            <a:pPr indent="-228600" lvl="0" marL="457200" rtl="0">
              <a:spcBef>
                <a:spcPts val="0"/>
              </a:spcBef>
              <a:buChar char="❖"/>
            </a:pPr>
            <a:r>
              <a:rPr lang="en"/>
              <a:t>Frequency: 40,000 </a:t>
            </a:r>
            <a:r>
              <a:rPr lang="en"/>
              <a:t> </a:t>
            </a:r>
            <a:r>
              <a:rPr lang="en">
                <a:solidFill>
                  <a:srgbClr val="222222"/>
                </a:solidFill>
              </a:rPr>
              <a:t>±1,000 Hz</a:t>
            </a:r>
          </a:p>
          <a:p>
            <a:pPr indent="-228600" lvl="0" marL="457200">
              <a:spcBef>
                <a:spcPts val="0"/>
              </a:spcBef>
              <a:buClr>
                <a:srgbClr val="222222"/>
              </a:buClr>
              <a:buChar char="❖"/>
            </a:pPr>
            <a:r>
              <a:rPr lang="en">
                <a:solidFill>
                  <a:srgbClr val="222222"/>
                </a:solidFill>
              </a:rPr>
              <a:t>Directivity: 70</a:t>
            </a:r>
            <a:r>
              <a:rPr b="1" lang="en">
                <a:solidFill>
                  <a:srgbClr val="222222"/>
                </a:solidFill>
              </a:rPr>
              <a:t>°</a:t>
            </a:r>
          </a:p>
        </p:txBody>
      </p:sp>
      <p:pic>
        <p:nvPicPr>
          <p:cNvPr id="307" name="Shape 307"/>
          <p:cNvPicPr preferRelativeResize="0"/>
          <p:nvPr/>
        </p:nvPicPr>
        <p:blipFill>
          <a:blip r:embed="rId3">
            <a:alphaModFix/>
          </a:blip>
          <a:stretch>
            <a:fillRect/>
          </a:stretch>
        </p:blipFill>
        <p:spPr>
          <a:xfrm>
            <a:off x="6180625" y="1222400"/>
            <a:ext cx="1905000" cy="1905000"/>
          </a:xfrm>
          <a:prstGeom prst="rect">
            <a:avLst/>
          </a:prstGeom>
          <a:noFill/>
          <a:ln>
            <a:noFill/>
          </a:ln>
        </p:spPr>
      </p:pic>
      <p:sp>
        <p:nvSpPr>
          <p:cNvPr id="308" name="Shape 308"/>
          <p:cNvSpPr txBox="1"/>
          <p:nvPr/>
        </p:nvSpPr>
        <p:spPr>
          <a:xfrm>
            <a:off x="6072000" y="3222300"/>
            <a:ext cx="2127000" cy="792900"/>
          </a:xfrm>
          <a:prstGeom prst="rect">
            <a:avLst/>
          </a:prstGeom>
          <a:noFill/>
          <a:ln>
            <a:noFill/>
          </a:ln>
        </p:spPr>
        <p:txBody>
          <a:bodyPr anchorCtr="0" anchor="t" bIns="91425" lIns="91425" rIns="91425" tIns="91425">
            <a:noAutofit/>
          </a:bodyPr>
          <a:lstStyle/>
          <a:p>
            <a:pPr lvl="0">
              <a:spcBef>
                <a:spcPts val="0"/>
              </a:spcBef>
              <a:buNone/>
            </a:pPr>
            <a:r>
              <a:rPr lang="en" sz="800">
                <a:latin typeface="Old Standard TT"/>
                <a:ea typeface="Old Standard TT"/>
                <a:cs typeface="Old Standard TT"/>
                <a:sym typeface="Old Standard TT"/>
              </a:rPr>
              <a:t>https://www.digikey.com/product-detail/en/pui-audio-inc/UR-1240K-TT-R/668-1546-ND/6071958</a:t>
            </a:r>
          </a:p>
        </p:txBody>
      </p:sp>
      <p:sp>
        <p:nvSpPr>
          <p:cNvPr id="309" name="Shape 30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sp>
        <p:nvSpPr>
          <p:cNvPr id="314" name="Shape 314"/>
          <p:cNvSpPr txBox="1"/>
          <p:nvPr>
            <p:ph type="title"/>
          </p:nvPr>
        </p:nvSpPr>
        <p:spPr>
          <a:xfrm>
            <a:off x="311700" y="403550"/>
            <a:ext cx="8520600" cy="613200"/>
          </a:xfrm>
          <a:prstGeom prst="rect">
            <a:avLst/>
          </a:prstGeom>
        </p:spPr>
        <p:txBody>
          <a:bodyPr anchorCtr="0" anchor="t" bIns="91425" lIns="91425" rIns="91425" tIns="91425">
            <a:noAutofit/>
          </a:bodyPr>
          <a:lstStyle/>
          <a:p>
            <a:pPr lvl="0">
              <a:spcBef>
                <a:spcPts val="0"/>
              </a:spcBef>
              <a:buNone/>
            </a:pPr>
            <a:r>
              <a:rPr b="1" lang="en"/>
              <a:t>Ping Sensor Ratings</a:t>
            </a:r>
          </a:p>
        </p:txBody>
      </p:sp>
      <p:sp>
        <p:nvSpPr>
          <p:cNvPr id="315" name="Shape 315"/>
          <p:cNvSpPr txBox="1"/>
          <p:nvPr>
            <p:ph idx="12" type="sldNum"/>
          </p:nvPr>
        </p:nvSpPr>
        <p:spPr>
          <a:xfrm>
            <a:off x="8472457" y="4621741"/>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316" name="Shape 316"/>
          <p:cNvSpPr txBox="1"/>
          <p:nvPr>
            <p:ph idx="1" type="body"/>
          </p:nvPr>
        </p:nvSpPr>
        <p:spPr>
          <a:xfrm>
            <a:off x="311700" y="1130125"/>
            <a:ext cx="3525300" cy="3397200"/>
          </a:xfrm>
          <a:prstGeom prst="rect">
            <a:avLst/>
          </a:prstGeom>
        </p:spPr>
        <p:txBody>
          <a:bodyPr anchorCtr="0" anchor="t" bIns="91425" lIns="91425" rIns="91425" tIns="91425">
            <a:noAutofit/>
          </a:bodyPr>
          <a:lstStyle/>
          <a:p>
            <a:pPr indent="-228600" lvl="0" marL="457200" rtl="0">
              <a:spcBef>
                <a:spcPts val="0"/>
              </a:spcBef>
              <a:buChar char="❖"/>
            </a:pPr>
            <a:r>
              <a:rPr lang="en"/>
              <a:t>Voltage: 5V dc</a:t>
            </a:r>
          </a:p>
          <a:p>
            <a:pPr indent="-228600" lvl="0" marL="457200" rtl="0">
              <a:spcBef>
                <a:spcPts val="0"/>
              </a:spcBef>
              <a:buChar char="❖"/>
            </a:pPr>
            <a:r>
              <a:rPr lang="en"/>
              <a:t>Current: 15 mA</a:t>
            </a:r>
          </a:p>
          <a:p>
            <a:pPr indent="-228600" lvl="0" marL="457200" rtl="0">
              <a:spcBef>
                <a:spcPts val="0"/>
              </a:spcBef>
              <a:buChar char="❖"/>
            </a:pPr>
            <a:r>
              <a:rPr lang="en"/>
              <a:t>Frequency: 40 kHz</a:t>
            </a:r>
          </a:p>
          <a:p>
            <a:pPr indent="-228600" lvl="0" marL="457200" rtl="0">
              <a:spcBef>
                <a:spcPts val="0"/>
              </a:spcBef>
              <a:buChar char="❖"/>
            </a:pPr>
            <a:r>
              <a:rPr lang="en"/>
              <a:t>Range: 2 cm - 400 cm</a:t>
            </a:r>
          </a:p>
          <a:p>
            <a:pPr indent="-228600" lvl="0" marL="457200" rtl="0">
              <a:spcBef>
                <a:spcPts val="0"/>
              </a:spcBef>
              <a:buChar char="❖"/>
            </a:pPr>
            <a:r>
              <a:rPr lang="en"/>
              <a:t>Measuring angle: 15</a:t>
            </a:r>
            <a:r>
              <a:rPr b="1" lang="en">
                <a:solidFill>
                  <a:srgbClr val="222222"/>
                </a:solidFill>
              </a:rPr>
              <a:t>°</a:t>
            </a:r>
          </a:p>
          <a:p>
            <a:pPr indent="-228600" lvl="0" marL="457200">
              <a:spcBef>
                <a:spcPts val="0"/>
              </a:spcBef>
              <a:buClr>
                <a:srgbClr val="222222"/>
              </a:buClr>
              <a:buChar char="❖"/>
            </a:pPr>
            <a:r>
              <a:rPr lang="en">
                <a:solidFill>
                  <a:srgbClr val="222222"/>
                </a:solidFill>
              </a:rPr>
              <a:t>Accuracy:within 3 mm</a:t>
            </a:r>
          </a:p>
        </p:txBody>
      </p:sp>
      <p:pic>
        <p:nvPicPr>
          <p:cNvPr id="317" name="Shape 317"/>
          <p:cNvPicPr preferRelativeResize="0"/>
          <p:nvPr/>
        </p:nvPicPr>
        <p:blipFill>
          <a:blip r:embed="rId3">
            <a:alphaModFix/>
          </a:blip>
          <a:stretch>
            <a:fillRect/>
          </a:stretch>
        </p:blipFill>
        <p:spPr>
          <a:xfrm>
            <a:off x="5279775" y="1016750"/>
            <a:ext cx="2728625" cy="2728625"/>
          </a:xfrm>
          <a:prstGeom prst="rect">
            <a:avLst/>
          </a:prstGeom>
          <a:noFill/>
          <a:ln>
            <a:noFill/>
          </a:ln>
        </p:spPr>
      </p:pic>
      <p:sp>
        <p:nvSpPr>
          <p:cNvPr id="318" name="Shape 318"/>
          <p:cNvSpPr txBox="1"/>
          <p:nvPr/>
        </p:nvSpPr>
        <p:spPr>
          <a:xfrm>
            <a:off x="5088587" y="3048475"/>
            <a:ext cx="3111000" cy="696900"/>
          </a:xfrm>
          <a:prstGeom prst="rect">
            <a:avLst/>
          </a:prstGeom>
          <a:noFill/>
          <a:ln>
            <a:noFill/>
          </a:ln>
        </p:spPr>
        <p:txBody>
          <a:bodyPr anchorCtr="0" anchor="t" bIns="91425" lIns="91425" rIns="91425" tIns="91425">
            <a:noAutofit/>
          </a:bodyPr>
          <a:lstStyle/>
          <a:p>
            <a:pPr lvl="0" algn="ctr">
              <a:spcBef>
                <a:spcPts val="0"/>
              </a:spcBef>
              <a:buNone/>
            </a:pPr>
            <a:r>
              <a:rPr lang="en" sz="800">
                <a:latin typeface="Old Standard TT"/>
                <a:ea typeface="Old Standard TT"/>
                <a:cs typeface="Old Standard TT"/>
                <a:sym typeface="Old Standard TT"/>
              </a:rPr>
              <a:t>https://www.robocore.net/upload/lojavirtual/620_1_H.png</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2" name="Shape 322"/>
        <p:cNvGrpSpPr/>
        <p:nvPr/>
      </p:nvGrpSpPr>
      <p:grpSpPr>
        <a:xfrm>
          <a:off x="0" y="0"/>
          <a:ext cx="0" cy="0"/>
          <a:chOff x="0" y="0"/>
          <a:chExt cx="0" cy="0"/>
        </a:xfrm>
      </p:grpSpPr>
      <p:sp>
        <p:nvSpPr>
          <p:cNvPr id="323" name="Shape 323"/>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b="1" lang="en"/>
              <a:t>Capacitive Coupling</a:t>
            </a:r>
          </a:p>
        </p:txBody>
      </p:sp>
      <p:sp>
        <p:nvSpPr>
          <p:cNvPr id="324" name="Shape 324"/>
          <p:cNvSpPr txBox="1"/>
          <p:nvPr>
            <p:ph idx="1" type="body"/>
          </p:nvPr>
        </p:nvSpPr>
        <p:spPr>
          <a:xfrm>
            <a:off x="311700" y="1171600"/>
            <a:ext cx="8520600" cy="3397200"/>
          </a:xfrm>
          <a:prstGeom prst="rect">
            <a:avLst/>
          </a:prstGeom>
        </p:spPr>
        <p:txBody>
          <a:bodyPr anchorCtr="0" anchor="t" bIns="91425" lIns="91425" rIns="91425" tIns="91425">
            <a:noAutofit/>
          </a:bodyPr>
          <a:lstStyle/>
          <a:p>
            <a:pPr indent="-228600" lvl="0" marL="457200" rtl="0">
              <a:spcBef>
                <a:spcPts val="0"/>
              </a:spcBef>
              <a:buChar char="❖"/>
            </a:pPr>
            <a:r>
              <a:rPr lang="en"/>
              <a:t>Can occur when energy is coupled from one wire to another if close</a:t>
            </a:r>
          </a:p>
          <a:p>
            <a:pPr indent="-228600" lvl="0" marL="457200" rtl="0">
              <a:spcBef>
                <a:spcPts val="0"/>
              </a:spcBef>
              <a:buChar char="❖"/>
            </a:pPr>
            <a:r>
              <a:rPr lang="en"/>
              <a:t>Solutions</a:t>
            </a:r>
          </a:p>
          <a:p>
            <a:pPr indent="-342900" lvl="1" marL="914400" rtl="0">
              <a:spcBef>
                <a:spcPts val="0"/>
              </a:spcBef>
              <a:buSzPct val="100000"/>
              <a:buChar char="➢"/>
            </a:pPr>
            <a:r>
              <a:rPr lang="en" sz="1800"/>
              <a:t>Separate wires as much as possible</a:t>
            </a:r>
          </a:p>
          <a:p>
            <a:pPr indent="-342900" lvl="1" marL="914400">
              <a:spcBef>
                <a:spcPts val="0"/>
              </a:spcBef>
              <a:buSzPct val="100000"/>
              <a:buChar char="➢"/>
            </a:pPr>
            <a:r>
              <a:rPr lang="en" sz="1800"/>
              <a:t>True ground if possible</a:t>
            </a:r>
          </a:p>
        </p:txBody>
      </p:sp>
      <p:sp>
        <p:nvSpPr>
          <p:cNvPr id="325" name="Shape 3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x="0" y="0"/>
          <a:ext cx="0" cy="0"/>
          <a:chOff x="0" y="0"/>
          <a:chExt cx="0" cy="0"/>
        </a:xfrm>
      </p:grpSpPr>
      <p:sp>
        <p:nvSpPr>
          <p:cNvPr id="330" name="Shape 330"/>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t/>
            </a:r>
            <a:endParaRPr/>
          </a:p>
        </p:txBody>
      </p:sp>
      <p:sp>
        <p:nvSpPr>
          <p:cNvPr id="331" name="Shape 331"/>
          <p:cNvSpPr txBox="1"/>
          <p:nvPr>
            <p:ph idx="1" type="body"/>
          </p:nvPr>
        </p:nvSpPr>
        <p:spPr>
          <a:xfrm>
            <a:off x="311700" y="1171600"/>
            <a:ext cx="8520600" cy="3397200"/>
          </a:xfrm>
          <a:prstGeom prst="rect">
            <a:avLst/>
          </a:prstGeom>
        </p:spPr>
        <p:txBody>
          <a:bodyPr anchorCtr="0" anchor="t" bIns="91425" lIns="91425" rIns="91425" tIns="91425">
            <a:noAutofit/>
          </a:bodyPr>
          <a:lstStyle/>
          <a:p>
            <a:pPr lvl="0" rtl="0" algn="ctr">
              <a:lnSpc>
                <a:spcPct val="100000"/>
              </a:lnSpc>
              <a:spcBef>
                <a:spcPts val="0"/>
              </a:spcBef>
              <a:spcAft>
                <a:spcPts val="0"/>
              </a:spcAft>
              <a:buClr>
                <a:schemeClr val="dk1"/>
              </a:buClr>
              <a:buSzPct val="61111"/>
              <a:buFont typeface="Arial"/>
              <a:buNone/>
            </a:pPr>
            <a:r>
              <a:rPr lang="en"/>
              <a:t>𝑀 = 𝑐 ∗ 𝑝 </a:t>
            </a:r>
          </a:p>
          <a:p>
            <a:pPr lvl="0" rtl="0" algn="ctr">
              <a:lnSpc>
                <a:spcPct val="100000"/>
              </a:lnSpc>
              <a:spcBef>
                <a:spcPts val="0"/>
              </a:spcBef>
              <a:spcAft>
                <a:spcPts val="0"/>
              </a:spcAft>
              <a:buClr>
                <a:schemeClr val="dk1"/>
              </a:buClr>
              <a:buSzPct val="61111"/>
              <a:buFont typeface="Arial"/>
              <a:buNone/>
            </a:pPr>
            <a:r>
              <a:rPr lang="en"/>
              <a:t>𝑀 = 3 ∗ (640 ∗ 480) = 921,600𝐵𝑦𝑡𝑒𝑠 </a:t>
            </a:r>
          </a:p>
        </p:txBody>
      </p:sp>
      <p:sp>
        <p:nvSpPr>
          <p:cNvPr id="332" name="Shape 3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6" name="Shape 336"/>
        <p:cNvGrpSpPr/>
        <p:nvPr/>
      </p:nvGrpSpPr>
      <p:grpSpPr>
        <a:xfrm>
          <a:off x="0" y="0"/>
          <a:ext cx="0" cy="0"/>
          <a:chOff x="0" y="0"/>
          <a:chExt cx="0" cy="0"/>
        </a:xfrm>
      </p:grpSpPr>
      <p:pic>
        <p:nvPicPr>
          <p:cNvPr descr="hand.PNG" id="337" name="Shape 337"/>
          <p:cNvPicPr preferRelativeResize="0"/>
          <p:nvPr/>
        </p:nvPicPr>
        <p:blipFill>
          <a:blip r:embed="rId3">
            <a:alphaModFix/>
          </a:blip>
          <a:stretch>
            <a:fillRect/>
          </a:stretch>
        </p:blipFill>
        <p:spPr>
          <a:xfrm>
            <a:off x="2524125" y="762000"/>
            <a:ext cx="4095750" cy="3619500"/>
          </a:xfrm>
          <a:prstGeom prst="rect">
            <a:avLst/>
          </a:prstGeom>
          <a:noFill/>
          <a:ln>
            <a:noFill/>
          </a:ln>
        </p:spPr>
      </p:pic>
      <p:sp>
        <p:nvSpPr>
          <p:cNvPr id="338" name="Shape 33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311700" y="445025"/>
            <a:ext cx="8520600" cy="613200"/>
          </a:xfrm>
          <a:prstGeom prst="rect">
            <a:avLst/>
          </a:prstGeom>
        </p:spPr>
        <p:txBody>
          <a:bodyPr anchorCtr="0" anchor="t" bIns="91425" lIns="91425" rIns="91425" tIns="91425">
            <a:noAutofit/>
          </a:bodyPr>
          <a:lstStyle/>
          <a:p>
            <a:pPr lvl="0" rtl="0">
              <a:spcBef>
                <a:spcPts val="0"/>
              </a:spcBef>
              <a:buNone/>
            </a:pPr>
            <a:r>
              <a:rPr b="1" lang="en"/>
              <a:t>Physical Design</a:t>
            </a:r>
          </a:p>
        </p:txBody>
      </p:sp>
      <p:pic>
        <p:nvPicPr>
          <p:cNvPr id="81" name="Shape 81"/>
          <p:cNvPicPr preferRelativeResize="0"/>
          <p:nvPr/>
        </p:nvPicPr>
        <p:blipFill>
          <a:blip r:embed="rId3">
            <a:alphaModFix/>
          </a:blip>
          <a:stretch>
            <a:fillRect/>
          </a:stretch>
        </p:blipFill>
        <p:spPr>
          <a:xfrm>
            <a:off x="1523475" y="1246799"/>
            <a:ext cx="6097049" cy="3429599"/>
          </a:xfrm>
          <a:prstGeom prst="rect">
            <a:avLst/>
          </a:prstGeom>
          <a:noFill/>
          <a:ln>
            <a:noFill/>
          </a:ln>
        </p:spPr>
      </p:pic>
      <p:sp>
        <p:nvSpPr>
          <p:cNvPr id="82" name="Shape 82"/>
          <p:cNvSpPr txBox="1"/>
          <p:nvPr/>
        </p:nvSpPr>
        <p:spPr>
          <a:xfrm>
            <a:off x="2188950" y="4676400"/>
            <a:ext cx="4766100" cy="332100"/>
          </a:xfrm>
          <a:prstGeom prst="rect">
            <a:avLst/>
          </a:prstGeom>
          <a:noFill/>
          <a:ln>
            <a:noFill/>
          </a:ln>
        </p:spPr>
        <p:txBody>
          <a:bodyPr anchorCtr="0" anchor="t" bIns="91425" lIns="91425" rIns="91425" tIns="91425">
            <a:noAutofit/>
          </a:bodyPr>
          <a:lstStyle/>
          <a:p>
            <a:pPr lvl="0" algn="ctr">
              <a:spcBef>
                <a:spcPts val="0"/>
              </a:spcBef>
              <a:buNone/>
            </a:pPr>
            <a:r>
              <a:rPr lang="en">
                <a:latin typeface="Old Standard TT"/>
                <a:ea typeface="Old Standard TT"/>
                <a:cs typeface="Old Standard TT"/>
                <a:sym typeface="Old Standard TT"/>
              </a:rPr>
              <a:t>Figure 1: Physical design</a:t>
            </a:r>
          </a:p>
        </p:txBody>
      </p:sp>
      <p:sp>
        <p:nvSpPr>
          <p:cNvPr id="83" name="Shape 8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Clr>
                <a:schemeClr val="dk1"/>
              </a:buClr>
              <a:buSzPct val="36666"/>
              <a:buFont typeface="Arial"/>
              <a:buNone/>
            </a:pPr>
            <a:r>
              <a:rPr b="1" lang="en"/>
              <a:t>Camera’s View of Table</a:t>
            </a:r>
          </a:p>
        </p:txBody>
      </p:sp>
      <p:pic>
        <p:nvPicPr>
          <p:cNvPr id="89" name="Shape 89"/>
          <p:cNvPicPr preferRelativeResize="0"/>
          <p:nvPr/>
        </p:nvPicPr>
        <p:blipFill rotWithShape="1">
          <a:blip r:embed="rId3">
            <a:alphaModFix/>
          </a:blip>
          <a:srcRect b="17522" l="0" r="40761" t="20562"/>
          <a:stretch/>
        </p:blipFill>
        <p:spPr>
          <a:xfrm>
            <a:off x="1663275" y="1257925"/>
            <a:ext cx="6079950" cy="3326375"/>
          </a:xfrm>
          <a:prstGeom prst="rect">
            <a:avLst/>
          </a:prstGeom>
          <a:noFill/>
          <a:ln>
            <a:noFill/>
          </a:ln>
        </p:spPr>
      </p:pic>
      <p:sp>
        <p:nvSpPr>
          <p:cNvPr id="90" name="Shape 90"/>
          <p:cNvSpPr txBox="1"/>
          <p:nvPr/>
        </p:nvSpPr>
        <p:spPr>
          <a:xfrm>
            <a:off x="2188950" y="4676400"/>
            <a:ext cx="4766100" cy="332100"/>
          </a:xfrm>
          <a:prstGeom prst="rect">
            <a:avLst/>
          </a:prstGeom>
          <a:noFill/>
          <a:ln>
            <a:noFill/>
          </a:ln>
        </p:spPr>
        <p:txBody>
          <a:bodyPr anchorCtr="0" anchor="t" bIns="91425" lIns="91425" rIns="91425" tIns="91425">
            <a:noAutofit/>
          </a:bodyPr>
          <a:lstStyle/>
          <a:p>
            <a:pPr lvl="0" rtl="0" algn="ctr">
              <a:spcBef>
                <a:spcPts val="0"/>
              </a:spcBef>
              <a:buNone/>
            </a:pPr>
            <a:r>
              <a:rPr lang="en">
                <a:latin typeface="Old Standard TT"/>
                <a:ea typeface="Old Standard TT"/>
                <a:cs typeface="Old Standard TT"/>
                <a:sym typeface="Old Standard TT"/>
              </a:rPr>
              <a:t>Figure 2: Camera view</a:t>
            </a:r>
          </a:p>
        </p:txBody>
      </p:sp>
      <p:sp>
        <p:nvSpPr>
          <p:cNvPr id="91" name="Shape 9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pic>
        <p:nvPicPr>
          <p:cNvPr descr="omgkatelyn.jpg" id="96" name="Shape 96"/>
          <p:cNvPicPr preferRelativeResize="0"/>
          <p:nvPr/>
        </p:nvPicPr>
        <p:blipFill rotWithShape="1">
          <a:blip r:embed="rId3">
            <a:alphaModFix/>
          </a:blip>
          <a:srcRect b="5347" l="0" r="0" t="0"/>
          <a:stretch/>
        </p:blipFill>
        <p:spPr>
          <a:xfrm>
            <a:off x="666075" y="152400"/>
            <a:ext cx="7844749" cy="4579925"/>
          </a:xfrm>
          <a:prstGeom prst="rect">
            <a:avLst/>
          </a:prstGeom>
          <a:noFill/>
          <a:ln>
            <a:noFill/>
          </a:ln>
        </p:spPr>
      </p:pic>
      <p:sp>
        <p:nvSpPr>
          <p:cNvPr id="97" name="Shape 97"/>
          <p:cNvSpPr txBox="1"/>
          <p:nvPr/>
        </p:nvSpPr>
        <p:spPr>
          <a:xfrm>
            <a:off x="2188950" y="4732325"/>
            <a:ext cx="4766100" cy="332100"/>
          </a:xfrm>
          <a:prstGeom prst="rect">
            <a:avLst/>
          </a:prstGeom>
          <a:noFill/>
          <a:ln>
            <a:noFill/>
          </a:ln>
        </p:spPr>
        <p:txBody>
          <a:bodyPr anchorCtr="0" anchor="t" bIns="91425" lIns="91425" rIns="91425" tIns="91425">
            <a:noAutofit/>
          </a:bodyPr>
          <a:lstStyle/>
          <a:p>
            <a:pPr lvl="0" rtl="0" algn="ctr">
              <a:spcBef>
                <a:spcPts val="0"/>
              </a:spcBef>
              <a:buNone/>
            </a:pPr>
            <a:r>
              <a:rPr lang="en">
                <a:latin typeface="Old Standard TT"/>
                <a:ea typeface="Old Standard TT"/>
                <a:cs typeface="Old Standard TT"/>
                <a:sym typeface="Old Standard TT"/>
              </a:rPr>
              <a:t>Figure 3: Block diagram</a:t>
            </a:r>
          </a:p>
        </p:txBody>
      </p:sp>
      <p:sp>
        <p:nvSpPr>
          <p:cNvPr id="98" name="Shape 9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512700" y="1893300"/>
            <a:ext cx="8118600" cy="1522800"/>
          </a:xfrm>
          <a:prstGeom prst="rect">
            <a:avLst/>
          </a:prstGeom>
        </p:spPr>
        <p:txBody>
          <a:bodyPr anchorCtr="0" anchor="b" bIns="91425" lIns="91425" rIns="91425" tIns="91425">
            <a:noAutofit/>
          </a:bodyPr>
          <a:lstStyle/>
          <a:p>
            <a:pPr lvl="0">
              <a:spcBef>
                <a:spcPts val="0"/>
              </a:spcBef>
              <a:buNone/>
            </a:pPr>
            <a:r>
              <a:rPr lang="en"/>
              <a:t>Power Supply</a:t>
            </a:r>
          </a:p>
        </p:txBody>
      </p:sp>
      <p:sp>
        <p:nvSpPr>
          <p:cNvPr id="104" name="Shape 10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b="1" lang="en"/>
              <a:t>Battery</a:t>
            </a:r>
          </a:p>
        </p:txBody>
      </p:sp>
      <p:sp>
        <p:nvSpPr>
          <p:cNvPr id="110" name="Shape 110"/>
          <p:cNvSpPr txBox="1"/>
          <p:nvPr>
            <p:ph idx="1" type="body"/>
          </p:nvPr>
        </p:nvSpPr>
        <p:spPr>
          <a:xfrm>
            <a:off x="311700" y="1171675"/>
            <a:ext cx="3999900" cy="1909200"/>
          </a:xfrm>
          <a:prstGeom prst="rect">
            <a:avLst/>
          </a:prstGeom>
        </p:spPr>
        <p:txBody>
          <a:bodyPr anchorCtr="0" anchor="t" bIns="91425" lIns="91425" rIns="91425" tIns="91425">
            <a:noAutofit/>
          </a:bodyPr>
          <a:lstStyle/>
          <a:p>
            <a:pPr lvl="0" rtl="0">
              <a:spcBef>
                <a:spcPts val="0"/>
              </a:spcBef>
              <a:buNone/>
            </a:pPr>
            <a:r>
              <a:rPr lang="en" sz="2400"/>
              <a:t>Sensor Module</a:t>
            </a:r>
          </a:p>
          <a:p>
            <a:pPr indent="-342900" lvl="0" marL="457200" rtl="0">
              <a:spcBef>
                <a:spcPts val="0"/>
              </a:spcBef>
              <a:buSzPct val="100000"/>
              <a:buChar char="❖"/>
            </a:pPr>
            <a:r>
              <a:rPr lang="en" sz="1800"/>
              <a:t>9V battery</a:t>
            </a:r>
          </a:p>
          <a:p>
            <a:pPr indent="-342900" lvl="1" marL="914400" rtl="0">
              <a:spcBef>
                <a:spcPts val="0"/>
              </a:spcBef>
              <a:buSzPct val="100000"/>
              <a:buChar char="➢"/>
            </a:pPr>
            <a:r>
              <a:rPr lang="en" sz="1800"/>
              <a:t>500mAh</a:t>
            </a:r>
          </a:p>
          <a:p>
            <a:pPr indent="-342900" lvl="1" marL="914400" rtl="0">
              <a:spcBef>
                <a:spcPts val="0"/>
              </a:spcBef>
              <a:buSzPct val="100000"/>
              <a:buChar char="➢"/>
            </a:pPr>
            <a:r>
              <a:rPr lang="en" sz="1800"/>
              <a:t>~6.5 hours</a:t>
            </a:r>
          </a:p>
          <a:p>
            <a:pPr lvl="0" rtl="0">
              <a:spcBef>
                <a:spcPts val="0"/>
              </a:spcBef>
              <a:buNone/>
            </a:pPr>
            <a:r>
              <a:t/>
            </a:r>
            <a:endParaRPr/>
          </a:p>
          <a:p>
            <a:pPr lvl="0">
              <a:spcBef>
                <a:spcPts val="0"/>
              </a:spcBef>
              <a:buNone/>
            </a:pPr>
            <a:r>
              <a:t/>
            </a:r>
            <a:endParaRPr/>
          </a:p>
        </p:txBody>
      </p:sp>
      <p:sp>
        <p:nvSpPr>
          <p:cNvPr id="111" name="Shape 111"/>
          <p:cNvSpPr txBox="1"/>
          <p:nvPr>
            <p:ph idx="2" type="body"/>
          </p:nvPr>
        </p:nvSpPr>
        <p:spPr>
          <a:xfrm>
            <a:off x="4897300" y="1171675"/>
            <a:ext cx="3999900" cy="3397200"/>
          </a:xfrm>
          <a:prstGeom prst="rect">
            <a:avLst/>
          </a:prstGeom>
        </p:spPr>
        <p:txBody>
          <a:bodyPr anchorCtr="0" anchor="t" bIns="91425" lIns="91425" rIns="91425" tIns="91425">
            <a:noAutofit/>
          </a:bodyPr>
          <a:lstStyle/>
          <a:p>
            <a:pPr lvl="0">
              <a:spcBef>
                <a:spcPts val="0"/>
              </a:spcBef>
              <a:buClr>
                <a:schemeClr val="dk1"/>
              </a:buClr>
              <a:buSzPct val="45833"/>
              <a:buFont typeface="Arial"/>
              <a:buNone/>
            </a:pPr>
            <a:r>
              <a:rPr lang="en" sz="2400"/>
              <a:t>Camera Module</a:t>
            </a:r>
          </a:p>
          <a:p>
            <a:pPr indent="-342900" lvl="0" marL="457200" rtl="0">
              <a:spcBef>
                <a:spcPts val="0"/>
              </a:spcBef>
              <a:buSzPct val="100000"/>
              <a:buChar char="❖"/>
            </a:pPr>
            <a:r>
              <a:rPr lang="en" sz="1800"/>
              <a:t>5V rechargeable power bank</a:t>
            </a:r>
          </a:p>
          <a:p>
            <a:pPr indent="-342900" lvl="1" marL="914400" rtl="0">
              <a:spcBef>
                <a:spcPts val="0"/>
              </a:spcBef>
              <a:buSzPct val="100000"/>
              <a:buChar char="➢"/>
            </a:pPr>
            <a:r>
              <a:rPr lang="en" sz="1800"/>
              <a:t>6400 mAh</a:t>
            </a:r>
          </a:p>
          <a:p>
            <a:pPr indent="-342900" lvl="1" marL="914400" rtl="0">
              <a:spcBef>
                <a:spcPts val="0"/>
              </a:spcBef>
              <a:buSzPct val="100000"/>
              <a:buChar char="➢"/>
            </a:pPr>
            <a:r>
              <a:rPr lang="en" sz="1800"/>
              <a:t>~2.5 hours</a:t>
            </a:r>
          </a:p>
        </p:txBody>
      </p:sp>
      <p:graphicFrame>
        <p:nvGraphicFramePr>
          <p:cNvPr id="112" name="Shape 112"/>
          <p:cNvGraphicFramePr/>
          <p:nvPr/>
        </p:nvGraphicFramePr>
        <p:xfrm>
          <a:off x="455162" y="3250975"/>
          <a:ext cx="3000000" cy="3000000"/>
        </p:xfrm>
        <a:graphic>
          <a:graphicData uri="http://schemas.openxmlformats.org/drawingml/2006/table">
            <a:tbl>
              <a:tblPr>
                <a:noFill/>
                <a:tableStyleId>{2E45A0BE-6C07-48EA-9A68-BE840F1218CA}</a:tableStyleId>
              </a:tblPr>
              <a:tblGrid>
                <a:gridCol w="1413200"/>
                <a:gridCol w="1426000"/>
                <a:gridCol w="1426000"/>
              </a:tblGrid>
              <a:tr h="180975">
                <a:tc>
                  <a:txBody>
                    <a:bodyPr>
                      <a:noAutofit/>
                    </a:bodyPr>
                    <a:lstStyle/>
                    <a:p>
                      <a:pPr lvl="0" rtl="0">
                        <a:lnSpc>
                          <a:spcPct val="115000"/>
                        </a:lnSpc>
                        <a:spcBef>
                          <a:spcPts val="0"/>
                        </a:spcBef>
                        <a:buNone/>
                      </a:pPr>
                      <a:r>
                        <a:rPr b="1" lang="en" sz="1800">
                          <a:latin typeface="Old Standard TT"/>
                          <a:ea typeface="Old Standard TT"/>
                          <a:cs typeface="Old Standard TT"/>
                          <a:sym typeface="Old Standard TT"/>
                        </a:rPr>
                        <a:t>Component</a:t>
                      </a:r>
                    </a:p>
                  </a:txBody>
                  <a:tcPr marT="91425" marB="91425" marR="68575" marL="68575">
                    <a:lnB cap="flat" cmpd="sng" w="12700">
                      <a:solidFill>
                        <a:srgbClr val="7F7F7F"/>
                      </a:solidFill>
                      <a:prstDash val="solid"/>
                      <a:round/>
                      <a:headEnd len="med" w="med" type="none"/>
                      <a:tailEnd len="med" w="med" type="none"/>
                    </a:lnB>
                  </a:tcPr>
                </a:tc>
                <a:tc>
                  <a:txBody>
                    <a:bodyPr>
                      <a:noAutofit/>
                    </a:bodyPr>
                    <a:lstStyle/>
                    <a:p>
                      <a:pPr lvl="0" rtl="0">
                        <a:lnSpc>
                          <a:spcPct val="115000"/>
                        </a:lnSpc>
                        <a:spcBef>
                          <a:spcPts val="0"/>
                        </a:spcBef>
                        <a:buNone/>
                      </a:pPr>
                      <a:r>
                        <a:rPr b="1" lang="en" sz="1800">
                          <a:latin typeface="Old Standard TT"/>
                          <a:ea typeface="Old Standard TT"/>
                          <a:cs typeface="Old Standard TT"/>
                          <a:sym typeface="Old Standard TT"/>
                        </a:rPr>
                        <a:t>Voltage</a:t>
                      </a:r>
                    </a:p>
                  </a:txBody>
                  <a:tcPr marT="91425" marB="91425" marR="68575" marL="68575">
                    <a:lnB cap="flat" cmpd="sng" w="12700">
                      <a:solidFill>
                        <a:srgbClr val="7F7F7F"/>
                      </a:solidFill>
                      <a:prstDash val="solid"/>
                      <a:round/>
                      <a:headEnd len="med" w="med" type="none"/>
                      <a:tailEnd len="med" w="med" type="none"/>
                    </a:lnB>
                  </a:tcPr>
                </a:tc>
                <a:tc>
                  <a:txBody>
                    <a:bodyPr>
                      <a:noAutofit/>
                    </a:bodyPr>
                    <a:lstStyle/>
                    <a:p>
                      <a:pPr lvl="0" rtl="0">
                        <a:lnSpc>
                          <a:spcPct val="115000"/>
                        </a:lnSpc>
                        <a:spcBef>
                          <a:spcPts val="0"/>
                        </a:spcBef>
                        <a:buNone/>
                      </a:pPr>
                      <a:r>
                        <a:rPr b="1" lang="en" sz="1800">
                          <a:latin typeface="Old Standard TT"/>
                          <a:ea typeface="Old Standard TT"/>
                          <a:cs typeface="Old Standard TT"/>
                          <a:sym typeface="Old Standard TT"/>
                        </a:rPr>
                        <a:t>Current</a:t>
                      </a:r>
                    </a:p>
                  </a:txBody>
                  <a:tcPr marT="91425" marB="91425" marR="68575" marL="68575">
                    <a:lnB cap="flat" cmpd="sng" w="12700">
                      <a:solidFill>
                        <a:srgbClr val="7F7F7F"/>
                      </a:solidFill>
                      <a:prstDash val="solid"/>
                      <a:round/>
                      <a:headEnd len="med" w="med" type="none"/>
                      <a:tailEnd len="med" w="med" type="none"/>
                    </a:lnB>
                  </a:tcPr>
                </a:tc>
              </a:tr>
              <a:tr h="180975">
                <a:tc>
                  <a:txBody>
                    <a:bodyPr>
                      <a:noAutofit/>
                    </a:bodyPr>
                    <a:lstStyle/>
                    <a:p>
                      <a:pPr lvl="0" rtl="0">
                        <a:lnSpc>
                          <a:spcPct val="115000"/>
                        </a:lnSpc>
                        <a:spcBef>
                          <a:spcPts val="0"/>
                        </a:spcBef>
                        <a:buNone/>
                      </a:pPr>
                      <a:r>
                        <a:rPr b="1" lang="en" sz="1800">
                          <a:latin typeface="Old Standard TT"/>
                          <a:ea typeface="Old Standard TT"/>
                          <a:cs typeface="Old Standard TT"/>
                          <a:sym typeface="Old Standard TT"/>
                        </a:rPr>
                        <a:t>Ultrasonic Sensor (x2)</a:t>
                      </a:r>
                    </a:p>
                  </a:txBody>
                  <a:tcPr marT="91425" marB="91425" marR="68575" marL="68575">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solidFill>
                      <a:srgbClr val="F2F2F2"/>
                    </a:solidFill>
                  </a:tcPr>
                </a:tc>
                <a:tc>
                  <a:txBody>
                    <a:bodyPr>
                      <a:noAutofit/>
                    </a:bodyPr>
                    <a:lstStyle/>
                    <a:p>
                      <a:pPr lvl="0" rtl="0">
                        <a:lnSpc>
                          <a:spcPct val="115000"/>
                        </a:lnSpc>
                        <a:spcBef>
                          <a:spcPts val="0"/>
                        </a:spcBef>
                        <a:buNone/>
                      </a:pPr>
                      <a:r>
                        <a:rPr lang="en" sz="1800">
                          <a:latin typeface="Old Standard TT"/>
                          <a:ea typeface="Old Standard TT"/>
                          <a:cs typeface="Old Standard TT"/>
                          <a:sym typeface="Old Standard TT"/>
                        </a:rPr>
                        <a:t>5 V</a:t>
                      </a:r>
                    </a:p>
                  </a:txBody>
                  <a:tcPr marT="91425" marB="91425" marR="68575" marL="68575">
                    <a:lnL cap="flat" cmpd="sng" w="12700">
                      <a:solidFill>
                        <a:srgbClr val="7F7F7F"/>
                      </a:solidFill>
                      <a:prstDash val="solid"/>
                      <a:round/>
                      <a:headEnd len="med" w="med" type="none"/>
                      <a:tailEnd len="med" w="med" type="none"/>
                    </a:lnL>
                    <a:lnT cap="flat" cmpd="sng" w="12700">
                      <a:solidFill>
                        <a:srgbClr val="7F7F7F"/>
                      </a:solidFill>
                      <a:prstDash val="solid"/>
                      <a:round/>
                      <a:headEnd len="med" w="med" type="none"/>
                      <a:tailEnd len="med" w="med" type="none"/>
                    </a:lnT>
                    <a:solidFill>
                      <a:srgbClr val="F2F2F2"/>
                    </a:solidFill>
                  </a:tcPr>
                </a:tc>
                <a:tc>
                  <a:txBody>
                    <a:bodyPr>
                      <a:noAutofit/>
                    </a:bodyPr>
                    <a:lstStyle/>
                    <a:p>
                      <a:pPr lvl="0" rtl="0">
                        <a:lnSpc>
                          <a:spcPct val="115000"/>
                        </a:lnSpc>
                        <a:spcBef>
                          <a:spcPts val="0"/>
                        </a:spcBef>
                        <a:buNone/>
                      </a:pPr>
                      <a:r>
                        <a:rPr lang="en" sz="1800">
                          <a:latin typeface="Old Standard TT"/>
                          <a:ea typeface="Old Standard TT"/>
                          <a:cs typeface="Old Standard TT"/>
                          <a:sym typeface="Old Standard TT"/>
                        </a:rPr>
                        <a:t>~30 mA (x2)</a:t>
                      </a:r>
                    </a:p>
                  </a:txBody>
                  <a:tcPr marT="91425" marB="91425" marR="68575" marL="68575">
                    <a:lnT cap="flat" cmpd="sng" w="12700">
                      <a:solidFill>
                        <a:srgbClr val="7F7F7F"/>
                      </a:solidFill>
                      <a:prstDash val="solid"/>
                      <a:round/>
                      <a:headEnd len="med" w="med" type="none"/>
                      <a:tailEnd len="med" w="med" type="none"/>
                    </a:lnT>
                    <a:solidFill>
                      <a:srgbClr val="F2F2F2"/>
                    </a:solidFill>
                  </a:tcPr>
                </a:tc>
              </a:tr>
              <a:tr h="180975">
                <a:tc>
                  <a:txBody>
                    <a:bodyPr>
                      <a:noAutofit/>
                    </a:bodyPr>
                    <a:lstStyle/>
                    <a:p>
                      <a:pPr lvl="0" rtl="0">
                        <a:lnSpc>
                          <a:spcPct val="115000"/>
                        </a:lnSpc>
                        <a:spcBef>
                          <a:spcPts val="0"/>
                        </a:spcBef>
                        <a:buNone/>
                      </a:pPr>
                      <a:r>
                        <a:rPr b="1" lang="en" sz="1800">
                          <a:latin typeface="Old Standard TT"/>
                          <a:ea typeface="Old Standard TT"/>
                          <a:cs typeface="Old Standard TT"/>
                          <a:sym typeface="Old Standard TT"/>
                        </a:rPr>
                        <a:t>ATmega</a:t>
                      </a:r>
                    </a:p>
                  </a:txBody>
                  <a:tcPr marT="91425" marB="91425" marR="68575" marL="68575">
                    <a:lnR cap="flat" cmpd="sng" w="12700">
                      <a:solidFill>
                        <a:srgbClr val="7F7F7F"/>
                      </a:solidFill>
                      <a:prstDash val="solid"/>
                      <a:round/>
                      <a:headEnd len="med" w="med" type="none"/>
                      <a:tailEnd len="med" w="med" type="none"/>
                    </a:lnR>
                  </a:tcPr>
                </a:tc>
                <a:tc>
                  <a:txBody>
                    <a:bodyPr>
                      <a:noAutofit/>
                    </a:bodyPr>
                    <a:lstStyle/>
                    <a:p>
                      <a:pPr lvl="0" rtl="0">
                        <a:lnSpc>
                          <a:spcPct val="115000"/>
                        </a:lnSpc>
                        <a:spcBef>
                          <a:spcPts val="0"/>
                        </a:spcBef>
                        <a:buNone/>
                      </a:pPr>
                      <a:r>
                        <a:rPr lang="en" sz="1800">
                          <a:latin typeface="Old Standard TT"/>
                          <a:ea typeface="Old Standard TT"/>
                          <a:cs typeface="Old Standard TT"/>
                          <a:sym typeface="Old Standard TT"/>
                        </a:rPr>
                        <a:t>5 V</a:t>
                      </a:r>
                    </a:p>
                  </a:txBody>
                  <a:tcPr marT="91425" marB="91425" marR="68575" marL="68575">
                    <a:lnL cap="flat" cmpd="sng" w="12700">
                      <a:solidFill>
                        <a:srgbClr val="7F7F7F"/>
                      </a:solidFill>
                      <a:prstDash val="solid"/>
                      <a:round/>
                      <a:headEnd len="med" w="med" type="none"/>
                      <a:tailEnd len="med" w="med" type="none"/>
                    </a:lnL>
                  </a:tcPr>
                </a:tc>
                <a:tc>
                  <a:txBody>
                    <a:bodyPr>
                      <a:noAutofit/>
                    </a:bodyPr>
                    <a:lstStyle/>
                    <a:p>
                      <a:pPr lvl="0" rtl="0">
                        <a:lnSpc>
                          <a:spcPct val="115000"/>
                        </a:lnSpc>
                        <a:spcBef>
                          <a:spcPts val="0"/>
                        </a:spcBef>
                        <a:buNone/>
                      </a:pPr>
                      <a:r>
                        <a:rPr lang="en" sz="1800">
                          <a:latin typeface="Old Standard TT"/>
                          <a:ea typeface="Old Standard TT"/>
                          <a:cs typeface="Old Standard TT"/>
                          <a:sym typeface="Old Standard TT"/>
                        </a:rPr>
                        <a:t>4.1</a:t>
                      </a:r>
                      <a:r>
                        <a:rPr lang="en" sz="1800">
                          <a:latin typeface="Old Standard TT"/>
                          <a:ea typeface="Old Standard TT"/>
                          <a:cs typeface="Old Standard TT"/>
                          <a:sym typeface="Old Standard TT"/>
                        </a:rPr>
                        <a:t> mA</a:t>
                      </a:r>
                    </a:p>
                  </a:txBody>
                  <a:tcPr marT="91425" marB="91425" marR="68575" marL="68575"/>
                </a:tc>
              </a:tr>
            </a:tbl>
          </a:graphicData>
        </a:graphic>
      </p:graphicFrame>
      <p:sp>
        <p:nvSpPr>
          <p:cNvPr id="113" name="Shape 1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114" name="Shape 114"/>
          <p:cNvSpPr txBox="1"/>
          <p:nvPr/>
        </p:nvSpPr>
        <p:spPr>
          <a:xfrm>
            <a:off x="204725" y="2918875"/>
            <a:ext cx="4766100" cy="332100"/>
          </a:xfrm>
          <a:prstGeom prst="rect">
            <a:avLst/>
          </a:prstGeom>
          <a:noFill/>
          <a:ln>
            <a:noFill/>
          </a:ln>
        </p:spPr>
        <p:txBody>
          <a:bodyPr anchorCtr="0" anchor="t" bIns="91425" lIns="91425" rIns="91425" tIns="91425">
            <a:noAutofit/>
          </a:bodyPr>
          <a:lstStyle/>
          <a:p>
            <a:pPr lvl="0" rtl="0" algn="ctr">
              <a:spcBef>
                <a:spcPts val="0"/>
              </a:spcBef>
              <a:buNone/>
            </a:pPr>
            <a:r>
              <a:rPr lang="en">
                <a:latin typeface="Old Standard TT"/>
                <a:ea typeface="Old Standard TT"/>
                <a:cs typeface="Old Standard TT"/>
                <a:sym typeface="Old Standard TT"/>
              </a:rPr>
              <a:t>Table 1</a:t>
            </a:r>
            <a:r>
              <a:rPr lang="en">
                <a:latin typeface="Old Standard TT"/>
                <a:ea typeface="Old Standard TT"/>
                <a:cs typeface="Old Standard TT"/>
                <a:sym typeface="Old Standard TT"/>
              </a:rPr>
              <a:t>: Sensor module voltage and current values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graphicFrame>
        <p:nvGraphicFramePr>
          <p:cNvPr id="119" name="Shape 119"/>
          <p:cNvGraphicFramePr/>
          <p:nvPr/>
        </p:nvGraphicFramePr>
        <p:xfrm>
          <a:off x="360900" y="237562"/>
          <a:ext cx="3000000" cy="3000000"/>
        </p:xfrm>
        <a:graphic>
          <a:graphicData uri="http://schemas.openxmlformats.org/drawingml/2006/table">
            <a:tbl>
              <a:tblPr>
                <a:noFill/>
                <a:tableStyleId>{8B1D2A91-73A2-4B08-A48D-CD57C103EBC3}</a:tableStyleId>
              </a:tblPr>
              <a:tblGrid>
                <a:gridCol w="2116200"/>
                <a:gridCol w="2201425"/>
                <a:gridCol w="2116200"/>
                <a:gridCol w="1988375"/>
              </a:tblGrid>
              <a:tr h="406425">
                <a:tc>
                  <a:txBody>
                    <a:bodyPr>
                      <a:noAutofit/>
                    </a:bodyPr>
                    <a:lstStyle/>
                    <a:p>
                      <a:pPr lvl="0" rtl="0">
                        <a:lnSpc>
                          <a:spcPct val="115000"/>
                        </a:lnSpc>
                        <a:spcBef>
                          <a:spcPts val="0"/>
                        </a:spcBef>
                        <a:buNone/>
                      </a:pPr>
                      <a:r>
                        <a:rPr b="1" lang="en" sz="1700">
                          <a:latin typeface="Old Standard TT"/>
                          <a:ea typeface="Old Standard TT"/>
                          <a:cs typeface="Old Standard TT"/>
                          <a:sym typeface="Old Standard TT"/>
                        </a:rPr>
                        <a:t>Minutes</a:t>
                      </a:r>
                    </a:p>
                  </a:txBody>
                  <a:tcPr marT="63500" marB="63500" marR="63500" marL="63500">
                    <a:lnB cap="flat" cmpd="sng" w="12700">
                      <a:solidFill>
                        <a:srgbClr val="7F7F7F"/>
                      </a:solidFill>
                      <a:prstDash val="solid"/>
                      <a:round/>
                      <a:headEnd len="med" w="med" type="none"/>
                      <a:tailEnd len="med" w="med" type="none"/>
                    </a:lnB>
                  </a:tcPr>
                </a:tc>
                <a:tc>
                  <a:txBody>
                    <a:bodyPr>
                      <a:noAutofit/>
                    </a:bodyPr>
                    <a:lstStyle/>
                    <a:p>
                      <a:pPr lvl="0" rtl="0">
                        <a:lnSpc>
                          <a:spcPct val="115000"/>
                        </a:lnSpc>
                        <a:spcBef>
                          <a:spcPts val="0"/>
                        </a:spcBef>
                        <a:buNone/>
                      </a:pPr>
                      <a:r>
                        <a:rPr b="1" lang="en" sz="1700">
                          <a:latin typeface="Old Standard TT"/>
                          <a:ea typeface="Old Standard TT"/>
                          <a:cs typeface="Old Standard TT"/>
                          <a:sym typeface="Old Standard TT"/>
                        </a:rPr>
                        <a:t>V</a:t>
                      </a:r>
                      <a:r>
                        <a:rPr b="1" baseline="-25000" lang="en" sz="1700">
                          <a:latin typeface="Old Standard TT"/>
                          <a:ea typeface="Old Standard TT"/>
                          <a:cs typeface="Old Standard TT"/>
                          <a:sym typeface="Old Standard TT"/>
                        </a:rPr>
                        <a:t>dc,battery</a:t>
                      </a:r>
                    </a:p>
                  </a:txBody>
                  <a:tcPr marT="63500" marB="63500" marR="63500" marL="63500">
                    <a:lnB cap="flat" cmpd="sng" w="12700">
                      <a:solidFill>
                        <a:srgbClr val="7F7F7F"/>
                      </a:solidFill>
                      <a:prstDash val="solid"/>
                      <a:round/>
                      <a:headEnd len="med" w="med" type="none"/>
                      <a:tailEnd len="med" w="med" type="none"/>
                    </a:lnB>
                  </a:tcPr>
                </a:tc>
                <a:tc>
                  <a:txBody>
                    <a:bodyPr>
                      <a:noAutofit/>
                    </a:bodyPr>
                    <a:lstStyle/>
                    <a:p>
                      <a:pPr lvl="0" rtl="0">
                        <a:lnSpc>
                          <a:spcPct val="115000"/>
                        </a:lnSpc>
                        <a:spcBef>
                          <a:spcPts val="0"/>
                        </a:spcBef>
                        <a:buNone/>
                      </a:pPr>
                      <a:r>
                        <a:rPr b="1" lang="en" sz="1700">
                          <a:latin typeface="Old Standard TT"/>
                          <a:ea typeface="Old Standard TT"/>
                          <a:cs typeface="Old Standard TT"/>
                          <a:sym typeface="Old Standard TT"/>
                        </a:rPr>
                        <a:t>V</a:t>
                      </a:r>
                      <a:r>
                        <a:rPr b="1" baseline="-25000" lang="en" sz="1700">
                          <a:latin typeface="Old Standard TT"/>
                          <a:ea typeface="Old Standard TT"/>
                          <a:cs typeface="Old Standard TT"/>
                          <a:sym typeface="Old Standard TT"/>
                        </a:rPr>
                        <a:t>DC,load</a:t>
                      </a:r>
                    </a:p>
                  </a:txBody>
                  <a:tcPr marT="63500" marB="63500" marR="63500" marL="63500">
                    <a:lnB cap="flat" cmpd="sng" w="12700">
                      <a:solidFill>
                        <a:srgbClr val="7F7F7F"/>
                      </a:solidFill>
                      <a:prstDash val="solid"/>
                      <a:round/>
                      <a:headEnd len="med" w="med" type="none"/>
                      <a:tailEnd len="med" w="med" type="none"/>
                    </a:lnB>
                  </a:tcPr>
                </a:tc>
                <a:tc>
                  <a:txBody>
                    <a:bodyPr>
                      <a:noAutofit/>
                    </a:bodyPr>
                    <a:lstStyle/>
                    <a:p>
                      <a:pPr lvl="0" rtl="0">
                        <a:lnSpc>
                          <a:spcPct val="115000"/>
                        </a:lnSpc>
                        <a:spcBef>
                          <a:spcPts val="0"/>
                        </a:spcBef>
                        <a:buNone/>
                      </a:pPr>
                      <a:r>
                        <a:rPr b="1" lang="en" sz="1700">
                          <a:latin typeface="Old Standard TT"/>
                          <a:ea typeface="Old Standard TT"/>
                          <a:cs typeface="Old Standard TT"/>
                          <a:sym typeface="Old Standard TT"/>
                        </a:rPr>
                        <a:t>V</a:t>
                      </a:r>
                      <a:r>
                        <a:rPr b="1" baseline="-25000" lang="en" sz="1700">
                          <a:latin typeface="Old Standard TT"/>
                          <a:ea typeface="Old Standard TT"/>
                          <a:cs typeface="Old Standard TT"/>
                          <a:sym typeface="Old Standard TT"/>
                        </a:rPr>
                        <a:t>p-p, load</a:t>
                      </a:r>
                    </a:p>
                  </a:txBody>
                  <a:tcPr marT="63500" marB="63500" marR="63500" marL="63500">
                    <a:lnB cap="flat" cmpd="sng" w="12700">
                      <a:solidFill>
                        <a:srgbClr val="7F7F7F"/>
                      </a:solidFill>
                      <a:prstDash val="solid"/>
                      <a:round/>
                      <a:headEnd len="med" w="med" type="none"/>
                      <a:tailEnd len="med" w="med" type="none"/>
                    </a:lnB>
                  </a:tcPr>
                </a:tc>
              </a:tr>
              <a:tr h="406425">
                <a:tc>
                  <a:txBody>
                    <a:bodyPr>
                      <a:noAutofit/>
                    </a:bodyPr>
                    <a:lstStyle/>
                    <a:p>
                      <a:pPr lvl="0" rtl="0">
                        <a:lnSpc>
                          <a:spcPct val="115000"/>
                        </a:lnSpc>
                        <a:spcBef>
                          <a:spcPts val="0"/>
                        </a:spcBef>
                        <a:buNone/>
                      </a:pPr>
                      <a:r>
                        <a:rPr b="1" lang="en" sz="1700">
                          <a:highlight>
                            <a:srgbClr val="F2F2F2"/>
                          </a:highlight>
                          <a:latin typeface="Old Standard TT"/>
                          <a:ea typeface="Old Standard TT"/>
                          <a:cs typeface="Old Standard TT"/>
                          <a:sym typeface="Old Standard TT"/>
                        </a:rPr>
                        <a:t>0</a:t>
                      </a:r>
                    </a:p>
                  </a:txBody>
                  <a:tcPr marT="63500" marB="63500" marR="63500" marL="63500">
                    <a:lnT cap="flat" cmpd="sng" w="12700">
                      <a:solidFill>
                        <a:srgbClr val="7F7F7F"/>
                      </a:solidFill>
                      <a:prstDash val="solid"/>
                      <a:round/>
                      <a:headEnd len="med" w="med" type="none"/>
                      <a:tailEnd len="med" w="med" type="none"/>
                    </a:lnT>
                    <a:solidFill>
                      <a:srgbClr val="F2F2F2"/>
                    </a:solidFill>
                  </a:tcPr>
                </a:tc>
                <a:tc>
                  <a:txBody>
                    <a:bodyPr>
                      <a:noAutofit/>
                    </a:bodyPr>
                    <a:lstStyle/>
                    <a:p>
                      <a:pPr lvl="0" rtl="0">
                        <a:lnSpc>
                          <a:spcPct val="115000"/>
                        </a:lnSpc>
                        <a:spcBef>
                          <a:spcPts val="0"/>
                        </a:spcBef>
                        <a:buNone/>
                      </a:pPr>
                      <a:r>
                        <a:rPr lang="en" sz="1700">
                          <a:highlight>
                            <a:srgbClr val="F2F2F2"/>
                          </a:highlight>
                          <a:latin typeface="Old Standard TT"/>
                          <a:ea typeface="Old Standard TT"/>
                          <a:cs typeface="Old Standard TT"/>
                          <a:sym typeface="Old Standard TT"/>
                        </a:rPr>
                        <a:t>8.7 V</a:t>
                      </a:r>
                    </a:p>
                  </a:txBody>
                  <a:tcPr marT="63500" marB="63500" marR="63500" marL="63500">
                    <a:lnT cap="flat" cmpd="sng" w="12700">
                      <a:solidFill>
                        <a:srgbClr val="7F7F7F"/>
                      </a:solidFill>
                      <a:prstDash val="solid"/>
                      <a:round/>
                      <a:headEnd len="med" w="med" type="none"/>
                      <a:tailEnd len="med" w="med" type="none"/>
                    </a:lnT>
                    <a:solidFill>
                      <a:srgbClr val="F2F2F2"/>
                    </a:solidFill>
                  </a:tcPr>
                </a:tc>
                <a:tc>
                  <a:txBody>
                    <a:bodyPr>
                      <a:noAutofit/>
                    </a:bodyPr>
                    <a:lstStyle/>
                    <a:p>
                      <a:pPr lvl="0" rtl="0">
                        <a:lnSpc>
                          <a:spcPct val="115000"/>
                        </a:lnSpc>
                        <a:spcBef>
                          <a:spcPts val="0"/>
                        </a:spcBef>
                        <a:buNone/>
                      </a:pPr>
                      <a:r>
                        <a:rPr lang="en" sz="1700">
                          <a:highlight>
                            <a:srgbClr val="F2F2F2"/>
                          </a:highlight>
                          <a:latin typeface="Old Standard TT"/>
                          <a:ea typeface="Old Standard TT"/>
                          <a:cs typeface="Old Standard TT"/>
                          <a:sym typeface="Old Standard TT"/>
                        </a:rPr>
                        <a:t>5.03 V</a:t>
                      </a:r>
                    </a:p>
                  </a:txBody>
                  <a:tcPr marT="63500" marB="63500" marR="63500" marL="63500">
                    <a:lnT cap="flat" cmpd="sng" w="12700">
                      <a:solidFill>
                        <a:srgbClr val="7F7F7F"/>
                      </a:solidFill>
                      <a:prstDash val="solid"/>
                      <a:round/>
                      <a:headEnd len="med" w="med" type="none"/>
                      <a:tailEnd len="med" w="med" type="none"/>
                    </a:lnT>
                    <a:solidFill>
                      <a:srgbClr val="F2F2F2"/>
                    </a:solidFill>
                  </a:tcPr>
                </a:tc>
                <a:tc>
                  <a:txBody>
                    <a:bodyPr>
                      <a:noAutofit/>
                    </a:bodyPr>
                    <a:lstStyle/>
                    <a:p>
                      <a:pPr lvl="0" rtl="0">
                        <a:lnSpc>
                          <a:spcPct val="115000"/>
                        </a:lnSpc>
                        <a:spcBef>
                          <a:spcPts val="0"/>
                        </a:spcBef>
                        <a:buNone/>
                      </a:pPr>
                      <a:r>
                        <a:rPr lang="en" sz="1700">
                          <a:highlight>
                            <a:srgbClr val="F2F2F2"/>
                          </a:highlight>
                          <a:latin typeface="Old Standard TT"/>
                          <a:ea typeface="Old Standard TT"/>
                          <a:cs typeface="Old Standard TT"/>
                          <a:sym typeface="Old Standard TT"/>
                        </a:rPr>
                        <a:t>40 mV</a:t>
                      </a:r>
                    </a:p>
                  </a:txBody>
                  <a:tcPr marT="63500" marB="63500" marR="63500" marL="63500">
                    <a:lnT cap="flat" cmpd="sng" w="12700">
                      <a:solidFill>
                        <a:srgbClr val="7F7F7F"/>
                      </a:solidFill>
                      <a:prstDash val="solid"/>
                      <a:round/>
                      <a:headEnd len="med" w="med" type="none"/>
                      <a:tailEnd len="med" w="med" type="none"/>
                    </a:lnT>
                    <a:solidFill>
                      <a:srgbClr val="F2F2F2"/>
                    </a:solidFill>
                  </a:tcPr>
                </a:tc>
              </a:tr>
              <a:tr h="406425">
                <a:tc>
                  <a:txBody>
                    <a:bodyPr>
                      <a:noAutofit/>
                    </a:bodyPr>
                    <a:lstStyle/>
                    <a:p>
                      <a:pPr lvl="0" rtl="0">
                        <a:lnSpc>
                          <a:spcPct val="115000"/>
                        </a:lnSpc>
                        <a:spcBef>
                          <a:spcPts val="0"/>
                        </a:spcBef>
                        <a:buNone/>
                      </a:pPr>
                      <a:r>
                        <a:rPr b="1" lang="en" sz="1700">
                          <a:latin typeface="Old Standard TT"/>
                          <a:ea typeface="Old Standard TT"/>
                          <a:cs typeface="Old Standard TT"/>
                          <a:sym typeface="Old Standard TT"/>
                        </a:rPr>
                        <a:t>5</a:t>
                      </a:r>
                    </a:p>
                  </a:txBody>
                  <a:tcPr marT="63500" marB="63500" marR="63500" marL="63500"/>
                </a:tc>
                <a:tc>
                  <a:txBody>
                    <a:bodyPr>
                      <a:noAutofit/>
                    </a:bodyPr>
                    <a:lstStyle/>
                    <a:p>
                      <a:pPr lvl="0" rtl="0">
                        <a:lnSpc>
                          <a:spcPct val="115000"/>
                        </a:lnSpc>
                        <a:spcBef>
                          <a:spcPts val="0"/>
                        </a:spcBef>
                        <a:buNone/>
                      </a:pPr>
                      <a:r>
                        <a:rPr lang="en" sz="1700">
                          <a:latin typeface="Old Standard TT"/>
                          <a:ea typeface="Old Standard TT"/>
                          <a:cs typeface="Old Standard TT"/>
                          <a:sym typeface="Old Standard TT"/>
                        </a:rPr>
                        <a:t>8.6 V</a:t>
                      </a:r>
                    </a:p>
                  </a:txBody>
                  <a:tcPr marT="63500" marB="63500" marR="63500" marL="63500"/>
                </a:tc>
                <a:tc>
                  <a:txBody>
                    <a:bodyPr>
                      <a:noAutofit/>
                    </a:bodyPr>
                    <a:lstStyle/>
                    <a:p>
                      <a:pPr lvl="0" rtl="0">
                        <a:lnSpc>
                          <a:spcPct val="115000"/>
                        </a:lnSpc>
                        <a:spcBef>
                          <a:spcPts val="0"/>
                        </a:spcBef>
                        <a:buNone/>
                      </a:pPr>
                      <a:r>
                        <a:rPr lang="en" sz="1700">
                          <a:latin typeface="Old Standard TT"/>
                          <a:ea typeface="Old Standard TT"/>
                          <a:cs typeface="Old Standard TT"/>
                          <a:sym typeface="Old Standard TT"/>
                        </a:rPr>
                        <a:t>5.03 V</a:t>
                      </a:r>
                    </a:p>
                  </a:txBody>
                  <a:tcPr marT="63500" marB="63500" marR="63500" marL="63500"/>
                </a:tc>
                <a:tc>
                  <a:txBody>
                    <a:bodyPr>
                      <a:noAutofit/>
                    </a:bodyPr>
                    <a:lstStyle/>
                    <a:p>
                      <a:pPr lvl="0" rtl="0">
                        <a:lnSpc>
                          <a:spcPct val="115000"/>
                        </a:lnSpc>
                        <a:spcBef>
                          <a:spcPts val="0"/>
                        </a:spcBef>
                        <a:buNone/>
                      </a:pPr>
                      <a:r>
                        <a:rPr lang="en" sz="1700">
                          <a:latin typeface="Old Standard TT"/>
                          <a:ea typeface="Old Standard TT"/>
                          <a:cs typeface="Old Standard TT"/>
                          <a:sym typeface="Old Standard TT"/>
                        </a:rPr>
                        <a:t>42 mV</a:t>
                      </a:r>
                    </a:p>
                  </a:txBody>
                  <a:tcPr marT="63500" marB="63500" marR="63500" marL="63500"/>
                </a:tc>
              </a:tr>
              <a:tr h="406425">
                <a:tc>
                  <a:txBody>
                    <a:bodyPr>
                      <a:noAutofit/>
                    </a:bodyPr>
                    <a:lstStyle/>
                    <a:p>
                      <a:pPr lvl="0" rtl="0">
                        <a:lnSpc>
                          <a:spcPct val="115000"/>
                        </a:lnSpc>
                        <a:spcBef>
                          <a:spcPts val="0"/>
                        </a:spcBef>
                        <a:buNone/>
                      </a:pPr>
                      <a:r>
                        <a:rPr b="1" lang="en" sz="1700">
                          <a:highlight>
                            <a:srgbClr val="F2F2F2"/>
                          </a:highlight>
                          <a:latin typeface="Old Standard TT"/>
                          <a:ea typeface="Old Standard TT"/>
                          <a:cs typeface="Old Standard TT"/>
                          <a:sym typeface="Old Standard TT"/>
                        </a:rPr>
                        <a:t>10</a:t>
                      </a:r>
                    </a:p>
                  </a:txBody>
                  <a:tcPr marT="63500" marB="63500" marR="63500" marL="63500">
                    <a:solidFill>
                      <a:srgbClr val="F2F2F2"/>
                    </a:solidFill>
                  </a:tcPr>
                </a:tc>
                <a:tc>
                  <a:txBody>
                    <a:bodyPr>
                      <a:noAutofit/>
                    </a:bodyPr>
                    <a:lstStyle/>
                    <a:p>
                      <a:pPr lvl="0" rtl="0">
                        <a:lnSpc>
                          <a:spcPct val="115000"/>
                        </a:lnSpc>
                        <a:spcBef>
                          <a:spcPts val="0"/>
                        </a:spcBef>
                        <a:buNone/>
                      </a:pPr>
                      <a:r>
                        <a:rPr lang="en" sz="1700">
                          <a:highlight>
                            <a:srgbClr val="F2F2F2"/>
                          </a:highlight>
                          <a:latin typeface="Old Standard TT"/>
                          <a:ea typeface="Old Standard TT"/>
                          <a:cs typeface="Old Standard TT"/>
                          <a:sym typeface="Old Standard TT"/>
                        </a:rPr>
                        <a:t>8.5 V</a:t>
                      </a:r>
                    </a:p>
                  </a:txBody>
                  <a:tcPr marT="63500" marB="63500" marR="63500" marL="63500">
                    <a:solidFill>
                      <a:srgbClr val="F2F2F2"/>
                    </a:solidFill>
                  </a:tcPr>
                </a:tc>
                <a:tc>
                  <a:txBody>
                    <a:bodyPr>
                      <a:noAutofit/>
                    </a:bodyPr>
                    <a:lstStyle/>
                    <a:p>
                      <a:pPr lvl="0" rtl="0">
                        <a:lnSpc>
                          <a:spcPct val="115000"/>
                        </a:lnSpc>
                        <a:spcBef>
                          <a:spcPts val="0"/>
                        </a:spcBef>
                        <a:buNone/>
                      </a:pPr>
                      <a:r>
                        <a:rPr lang="en" sz="1700">
                          <a:highlight>
                            <a:srgbClr val="F2F2F2"/>
                          </a:highlight>
                          <a:latin typeface="Old Standard TT"/>
                          <a:ea typeface="Old Standard TT"/>
                          <a:cs typeface="Old Standard TT"/>
                          <a:sym typeface="Old Standard TT"/>
                        </a:rPr>
                        <a:t>5.03 V</a:t>
                      </a:r>
                    </a:p>
                  </a:txBody>
                  <a:tcPr marT="63500" marB="63500" marR="63500" marL="63500">
                    <a:solidFill>
                      <a:srgbClr val="F2F2F2"/>
                    </a:solidFill>
                  </a:tcPr>
                </a:tc>
                <a:tc>
                  <a:txBody>
                    <a:bodyPr>
                      <a:noAutofit/>
                    </a:bodyPr>
                    <a:lstStyle/>
                    <a:p>
                      <a:pPr lvl="0" rtl="0">
                        <a:lnSpc>
                          <a:spcPct val="115000"/>
                        </a:lnSpc>
                        <a:spcBef>
                          <a:spcPts val="0"/>
                        </a:spcBef>
                        <a:buNone/>
                      </a:pPr>
                      <a:r>
                        <a:rPr lang="en" sz="1700">
                          <a:highlight>
                            <a:srgbClr val="F2F2F2"/>
                          </a:highlight>
                          <a:latin typeface="Old Standard TT"/>
                          <a:ea typeface="Old Standard TT"/>
                          <a:cs typeface="Old Standard TT"/>
                          <a:sym typeface="Old Standard TT"/>
                        </a:rPr>
                        <a:t>59 mV</a:t>
                      </a:r>
                    </a:p>
                  </a:txBody>
                  <a:tcPr marT="63500" marB="63500" marR="63500" marL="63500">
                    <a:solidFill>
                      <a:srgbClr val="F2F2F2"/>
                    </a:solidFill>
                  </a:tcPr>
                </a:tc>
              </a:tr>
              <a:tr h="406425">
                <a:tc>
                  <a:txBody>
                    <a:bodyPr>
                      <a:noAutofit/>
                    </a:bodyPr>
                    <a:lstStyle/>
                    <a:p>
                      <a:pPr lvl="0" rtl="0">
                        <a:lnSpc>
                          <a:spcPct val="115000"/>
                        </a:lnSpc>
                        <a:spcBef>
                          <a:spcPts val="0"/>
                        </a:spcBef>
                        <a:buNone/>
                      </a:pPr>
                      <a:r>
                        <a:rPr b="1" lang="en" sz="1700">
                          <a:latin typeface="Old Standard TT"/>
                          <a:ea typeface="Old Standard TT"/>
                          <a:cs typeface="Old Standard TT"/>
                          <a:sym typeface="Old Standard TT"/>
                        </a:rPr>
                        <a:t>15</a:t>
                      </a:r>
                    </a:p>
                  </a:txBody>
                  <a:tcPr marT="63500" marB="63500" marR="63500" marL="63500"/>
                </a:tc>
                <a:tc>
                  <a:txBody>
                    <a:bodyPr>
                      <a:noAutofit/>
                    </a:bodyPr>
                    <a:lstStyle/>
                    <a:p>
                      <a:pPr lvl="0" rtl="0">
                        <a:lnSpc>
                          <a:spcPct val="115000"/>
                        </a:lnSpc>
                        <a:spcBef>
                          <a:spcPts val="0"/>
                        </a:spcBef>
                        <a:buNone/>
                      </a:pPr>
                      <a:r>
                        <a:rPr lang="en" sz="1700">
                          <a:latin typeface="Old Standard TT"/>
                          <a:ea typeface="Old Standard TT"/>
                          <a:cs typeface="Old Standard TT"/>
                          <a:sym typeface="Old Standard TT"/>
                        </a:rPr>
                        <a:t>8.5 V</a:t>
                      </a:r>
                    </a:p>
                  </a:txBody>
                  <a:tcPr marT="63500" marB="63500" marR="63500" marL="63500"/>
                </a:tc>
                <a:tc>
                  <a:txBody>
                    <a:bodyPr>
                      <a:noAutofit/>
                    </a:bodyPr>
                    <a:lstStyle/>
                    <a:p>
                      <a:pPr lvl="0" rtl="0">
                        <a:lnSpc>
                          <a:spcPct val="115000"/>
                        </a:lnSpc>
                        <a:spcBef>
                          <a:spcPts val="0"/>
                        </a:spcBef>
                        <a:buNone/>
                      </a:pPr>
                      <a:r>
                        <a:rPr lang="en" sz="1700">
                          <a:latin typeface="Old Standard TT"/>
                          <a:ea typeface="Old Standard TT"/>
                          <a:cs typeface="Old Standard TT"/>
                          <a:sym typeface="Old Standard TT"/>
                        </a:rPr>
                        <a:t>5.03 V</a:t>
                      </a:r>
                    </a:p>
                  </a:txBody>
                  <a:tcPr marT="63500" marB="63500" marR="63500" marL="63500"/>
                </a:tc>
                <a:tc>
                  <a:txBody>
                    <a:bodyPr>
                      <a:noAutofit/>
                    </a:bodyPr>
                    <a:lstStyle/>
                    <a:p>
                      <a:pPr lvl="0" rtl="0">
                        <a:lnSpc>
                          <a:spcPct val="115000"/>
                        </a:lnSpc>
                        <a:spcBef>
                          <a:spcPts val="0"/>
                        </a:spcBef>
                        <a:buNone/>
                      </a:pPr>
                      <a:r>
                        <a:rPr lang="en" sz="1700">
                          <a:latin typeface="Old Standard TT"/>
                          <a:ea typeface="Old Standard TT"/>
                          <a:cs typeface="Old Standard TT"/>
                          <a:sym typeface="Old Standard TT"/>
                        </a:rPr>
                        <a:t>54 mV</a:t>
                      </a:r>
                    </a:p>
                  </a:txBody>
                  <a:tcPr marT="63500" marB="63500" marR="63500" marL="63500"/>
                </a:tc>
              </a:tr>
              <a:tr h="406425">
                <a:tc>
                  <a:txBody>
                    <a:bodyPr>
                      <a:noAutofit/>
                    </a:bodyPr>
                    <a:lstStyle/>
                    <a:p>
                      <a:pPr lvl="0" rtl="0">
                        <a:lnSpc>
                          <a:spcPct val="115000"/>
                        </a:lnSpc>
                        <a:spcBef>
                          <a:spcPts val="0"/>
                        </a:spcBef>
                        <a:buNone/>
                      </a:pPr>
                      <a:r>
                        <a:rPr b="1" lang="en" sz="1700">
                          <a:highlight>
                            <a:srgbClr val="F2F2F2"/>
                          </a:highlight>
                          <a:latin typeface="Old Standard TT"/>
                          <a:ea typeface="Old Standard TT"/>
                          <a:cs typeface="Old Standard TT"/>
                          <a:sym typeface="Old Standard TT"/>
                        </a:rPr>
                        <a:t>20</a:t>
                      </a:r>
                    </a:p>
                  </a:txBody>
                  <a:tcPr marT="63500" marB="63500" marR="63500" marL="63500">
                    <a:solidFill>
                      <a:srgbClr val="F2F2F2"/>
                    </a:solidFill>
                  </a:tcPr>
                </a:tc>
                <a:tc>
                  <a:txBody>
                    <a:bodyPr>
                      <a:noAutofit/>
                    </a:bodyPr>
                    <a:lstStyle/>
                    <a:p>
                      <a:pPr lvl="0" rtl="0">
                        <a:lnSpc>
                          <a:spcPct val="115000"/>
                        </a:lnSpc>
                        <a:spcBef>
                          <a:spcPts val="0"/>
                        </a:spcBef>
                        <a:buNone/>
                      </a:pPr>
                      <a:r>
                        <a:rPr lang="en" sz="1700">
                          <a:highlight>
                            <a:srgbClr val="F2F2F2"/>
                          </a:highlight>
                          <a:latin typeface="Old Standard TT"/>
                          <a:ea typeface="Old Standard TT"/>
                          <a:cs typeface="Old Standard TT"/>
                          <a:sym typeface="Old Standard TT"/>
                        </a:rPr>
                        <a:t>8.4 V</a:t>
                      </a:r>
                    </a:p>
                  </a:txBody>
                  <a:tcPr marT="63500" marB="63500" marR="63500" marL="63500">
                    <a:solidFill>
                      <a:srgbClr val="F2F2F2"/>
                    </a:solidFill>
                  </a:tcPr>
                </a:tc>
                <a:tc>
                  <a:txBody>
                    <a:bodyPr>
                      <a:noAutofit/>
                    </a:bodyPr>
                    <a:lstStyle/>
                    <a:p>
                      <a:pPr lvl="0" rtl="0">
                        <a:lnSpc>
                          <a:spcPct val="115000"/>
                        </a:lnSpc>
                        <a:spcBef>
                          <a:spcPts val="0"/>
                        </a:spcBef>
                        <a:buNone/>
                      </a:pPr>
                      <a:r>
                        <a:rPr lang="en" sz="1700">
                          <a:highlight>
                            <a:srgbClr val="F2F2F2"/>
                          </a:highlight>
                          <a:latin typeface="Old Standard TT"/>
                          <a:ea typeface="Old Standard TT"/>
                          <a:cs typeface="Old Standard TT"/>
                          <a:sym typeface="Old Standard TT"/>
                        </a:rPr>
                        <a:t>5.03 V</a:t>
                      </a:r>
                    </a:p>
                  </a:txBody>
                  <a:tcPr marT="63500" marB="63500" marR="63500" marL="63500">
                    <a:solidFill>
                      <a:srgbClr val="F2F2F2"/>
                    </a:solidFill>
                  </a:tcPr>
                </a:tc>
                <a:tc>
                  <a:txBody>
                    <a:bodyPr>
                      <a:noAutofit/>
                    </a:bodyPr>
                    <a:lstStyle/>
                    <a:p>
                      <a:pPr lvl="0" rtl="0">
                        <a:lnSpc>
                          <a:spcPct val="115000"/>
                        </a:lnSpc>
                        <a:spcBef>
                          <a:spcPts val="0"/>
                        </a:spcBef>
                        <a:buNone/>
                      </a:pPr>
                      <a:r>
                        <a:rPr lang="en" sz="1700">
                          <a:highlight>
                            <a:srgbClr val="F2F2F2"/>
                          </a:highlight>
                          <a:latin typeface="Old Standard TT"/>
                          <a:ea typeface="Old Standard TT"/>
                          <a:cs typeface="Old Standard TT"/>
                          <a:sym typeface="Old Standard TT"/>
                        </a:rPr>
                        <a:t>40 mV</a:t>
                      </a:r>
                    </a:p>
                  </a:txBody>
                  <a:tcPr marT="63500" marB="63500" marR="63500" marL="63500">
                    <a:solidFill>
                      <a:srgbClr val="F2F2F2"/>
                    </a:solidFill>
                  </a:tcPr>
                </a:tc>
              </a:tr>
              <a:tr h="406425">
                <a:tc>
                  <a:txBody>
                    <a:bodyPr>
                      <a:noAutofit/>
                    </a:bodyPr>
                    <a:lstStyle/>
                    <a:p>
                      <a:pPr lvl="0" rtl="0">
                        <a:lnSpc>
                          <a:spcPct val="115000"/>
                        </a:lnSpc>
                        <a:spcBef>
                          <a:spcPts val="0"/>
                        </a:spcBef>
                        <a:buNone/>
                      </a:pPr>
                      <a:r>
                        <a:rPr b="1" lang="en" sz="1700">
                          <a:latin typeface="Old Standard TT"/>
                          <a:ea typeface="Old Standard TT"/>
                          <a:cs typeface="Old Standard TT"/>
                          <a:sym typeface="Old Standard TT"/>
                        </a:rPr>
                        <a:t>25</a:t>
                      </a:r>
                    </a:p>
                  </a:txBody>
                  <a:tcPr marT="63500" marB="63500" marR="63500" marL="63500"/>
                </a:tc>
                <a:tc>
                  <a:txBody>
                    <a:bodyPr>
                      <a:noAutofit/>
                    </a:bodyPr>
                    <a:lstStyle/>
                    <a:p>
                      <a:pPr lvl="0" rtl="0">
                        <a:lnSpc>
                          <a:spcPct val="115000"/>
                        </a:lnSpc>
                        <a:spcBef>
                          <a:spcPts val="0"/>
                        </a:spcBef>
                        <a:buNone/>
                      </a:pPr>
                      <a:r>
                        <a:rPr lang="en" sz="1700">
                          <a:latin typeface="Old Standard TT"/>
                          <a:ea typeface="Old Standard TT"/>
                          <a:cs typeface="Old Standard TT"/>
                          <a:sym typeface="Old Standard TT"/>
                        </a:rPr>
                        <a:t>8.4 V</a:t>
                      </a:r>
                    </a:p>
                  </a:txBody>
                  <a:tcPr marT="63500" marB="63500" marR="63500" marL="63500"/>
                </a:tc>
                <a:tc>
                  <a:txBody>
                    <a:bodyPr>
                      <a:noAutofit/>
                    </a:bodyPr>
                    <a:lstStyle/>
                    <a:p>
                      <a:pPr lvl="0" rtl="0">
                        <a:lnSpc>
                          <a:spcPct val="115000"/>
                        </a:lnSpc>
                        <a:spcBef>
                          <a:spcPts val="0"/>
                        </a:spcBef>
                        <a:buNone/>
                      </a:pPr>
                      <a:r>
                        <a:rPr lang="en" sz="1700">
                          <a:latin typeface="Old Standard TT"/>
                          <a:ea typeface="Old Standard TT"/>
                          <a:cs typeface="Old Standard TT"/>
                          <a:sym typeface="Old Standard TT"/>
                        </a:rPr>
                        <a:t>5.03 V</a:t>
                      </a:r>
                    </a:p>
                  </a:txBody>
                  <a:tcPr marT="63500" marB="63500" marR="63500" marL="63500"/>
                </a:tc>
                <a:tc>
                  <a:txBody>
                    <a:bodyPr>
                      <a:noAutofit/>
                    </a:bodyPr>
                    <a:lstStyle/>
                    <a:p>
                      <a:pPr lvl="0" rtl="0">
                        <a:lnSpc>
                          <a:spcPct val="115000"/>
                        </a:lnSpc>
                        <a:spcBef>
                          <a:spcPts val="0"/>
                        </a:spcBef>
                        <a:buNone/>
                      </a:pPr>
                      <a:r>
                        <a:rPr lang="en" sz="1700">
                          <a:latin typeface="Old Standard TT"/>
                          <a:ea typeface="Old Standard TT"/>
                          <a:cs typeface="Old Standard TT"/>
                          <a:sym typeface="Old Standard TT"/>
                        </a:rPr>
                        <a:t>54 mV</a:t>
                      </a:r>
                    </a:p>
                  </a:txBody>
                  <a:tcPr marT="63500" marB="63500" marR="63500" marL="63500"/>
                </a:tc>
              </a:tr>
              <a:tr h="406425">
                <a:tc>
                  <a:txBody>
                    <a:bodyPr>
                      <a:noAutofit/>
                    </a:bodyPr>
                    <a:lstStyle/>
                    <a:p>
                      <a:pPr lvl="0" rtl="0">
                        <a:lnSpc>
                          <a:spcPct val="115000"/>
                        </a:lnSpc>
                        <a:spcBef>
                          <a:spcPts val="0"/>
                        </a:spcBef>
                        <a:buNone/>
                      </a:pPr>
                      <a:r>
                        <a:rPr b="1" lang="en" sz="1700">
                          <a:highlight>
                            <a:srgbClr val="F2F2F2"/>
                          </a:highlight>
                          <a:latin typeface="Old Standard TT"/>
                          <a:ea typeface="Old Standard TT"/>
                          <a:cs typeface="Old Standard TT"/>
                          <a:sym typeface="Old Standard TT"/>
                        </a:rPr>
                        <a:t>30</a:t>
                      </a:r>
                    </a:p>
                  </a:txBody>
                  <a:tcPr marT="63500" marB="63500" marR="63500" marL="63500">
                    <a:solidFill>
                      <a:srgbClr val="F2F2F2"/>
                    </a:solidFill>
                  </a:tcPr>
                </a:tc>
                <a:tc>
                  <a:txBody>
                    <a:bodyPr>
                      <a:noAutofit/>
                    </a:bodyPr>
                    <a:lstStyle/>
                    <a:p>
                      <a:pPr lvl="0" rtl="0">
                        <a:lnSpc>
                          <a:spcPct val="115000"/>
                        </a:lnSpc>
                        <a:spcBef>
                          <a:spcPts val="0"/>
                        </a:spcBef>
                        <a:buNone/>
                      </a:pPr>
                      <a:r>
                        <a:rPr lang="en" sz="1700">
                          <a:highlight>
                            <a:srgbClr val="F2F2F2"/>
                          </a:highlight>
                          <a:latin typeface="Old Standard TT"/>
                          <a:ea typeface="Old Standard TT"/>
                          <a:cs typeface="Old Standard TT"/>
                          <a:sym typeface="Old Standard TT"/>
                        </a:rPr>
                        <a:t>8.3 V</a:t>
                      </a:r>
                    </a:p>
                  </a:txBody>
                  <a:tcPr marT="63500" marB="63500" marR="63500" marL="63500">
                    <a:solidFill>
                      <a:srgbClr val="F2F2F2"/>
                    </a:solidFill>
                  </a:tcPr>
                </a:tc>
                <a:tc>
                  <a:txBody>
                    <a:bodyPr>
                      <a:noAutofit/>
                    </a:bodyPr>
                    <a:lstStyle/>
                    <a:p>
                      <a:pPr lvl="0" rtl="0">
                        <a:lnSpc>
                          <a:spcPct val="115000"/>
                        </a:lnSpc>
                        <a:spcBef>
                          <a:spcPts val="0"/>
                        </a:spcBef>
                        <a:buNone/>
                      </a:pPr>
                      <a:r>
                        <a:rPr lang="en" sz="1700">
                          <a:highlight>
                            <a:srgbClr val="F2F2F2"/>
                          </a:highlight>
                          <a:latin typeface="Old Standard TT"/>
                          <a:ea typeface="Old Standard TT"/>
                          <a:cs typeface="Old Standard TT"/>
                          <a:sym typeface="Old Standard TT"/>
                        </a:rPr>
                        <a:t>5.03 V</a:t>
                      </a:r>
                    </a:p>
                  </a:txBody>
                  <a:tcPr marT="63500" marB="63500" marR="63500" marL="63500">
                    <a:solidFill>
                      <a:srgbClr val="F2F2F2"/>
                    </a:solidFill>
                  </a:tcPr>
                </a:tc>
                <a:tc>
                  <a:txBody>
                    <a:bodyPr>
                      <a:noAutofit/>
                    </a:bodyPr>
                    <a:lstStyle/>
                    <a:p>
                      <a:pPr lvl="0" rtl="0">
                        <a:lnSpc>
                          <a:spcPct val="115000"/>
                        </a:lnSpc>
                        <a:spcBef>
                          <a:spcPts val="0"/>
                        </a:spcBef>
                        <a:buNone/>
                      </a:pPr>
                      <a:r>
                        <a:rPr lang="en" sz="1700">
                          <a:highlight>
                            <a:srgbClr val="F2F2F2"/>
                          </a:highlight>
                          <a:latin typeface="Old Standard TT"/>
                          <a:ea typeface="Old Standard TT"/>
                          <a:cs typeface="Old Standard TT"/>
                          <a:sym typeface="Old Standard TT"/>
                        </a:rPr>
                        <a:t>31 mV</a:t>
                      </a:r>
                    </a:p>
                  </a:txBody>
                  <a:tcPr marT="63500" marB="63500" marR="63500" marL="63500">
                    <a:solidFill>
                      <a:srgbClr val="F2F2F2"/>
                    </a:solidFill>
                  </a:tcPr>
                </a:tc>
              </a:tr>
              <a:tr h="406425">
                <a:tc>
                  <a:txBody>
                    <a:bodyPr>
                      <a:noAutofit/>
                    </a:bodyPr>
                    <a:lstStyle/>
                    <a:p>
                      <a:pPr lvl="0" rtl="0">
                        <a:lnSpc>
                          <a:spcPct val="115000"/>
                        </a:lnSpc>
                        <a:spcBef>
                          <a:spcPts val="0"/>
                        </a:spcBef>
                        <a:buNone/>
                      </a:pPr>
                      <a:r>
                        <a:rPr b="1" lang="en" sz="1700">
                          <a:latin typeface="Old Standard TT"/>
                          <a:ea typeface="Old Standard TT"/>
                          <a:cs typeface="Old Standard TT"/>
                          <a:sym typeface="Old Standard TT"/>
                        </a:rPr>
                        <a:t>35</a:t>
                      </a:r>
                    </a:p>
                  </a:txBody>
                  <a:tcPr marT="63500" marB="63500" marR="63500" marL="63500"/>
                </a:tc>
                <a:tc>
                  <a:txBody>
                    <a:bodyPr>
                      <a:noAutofit/>
                    </a:bodyPr>
                    <a:lstStyle/>
                    <a:p>
                      <a:pPr lvl="0" rtl="0">
                        <a:lnSpc>
                          <a:spcPct val="115000"/>
                        </a:lnSpc>
                        <a:spcBef>
                          <a:spcPts val="0"/>
                        </a:spcBef>
                        <a:buNone/>
                      </a:pPr>
                      <a:r>
                        <a:rPr lang="en" sz="1700">
                          <a:latin typeface="Old Standard TT"/>
                          <a:ea typeface="Old Standard TT"/>
                          <a:cs typeface="Old Standard TT"/>
                          <a:sym typeface="Old Standard TT"/>
                        </a:rPr>
                        <a:t>8.3 V</a:t>
                      </a:r>
                    </a:p>
                  </a:txBody>
                  <a:tcPr marT="63500" marB="63500" marR="63500" marL="63500"/>
                </a:tc>
                <a:tc>
                  <a:txBody>
                    <a:bodyPr>
                      <a:noAutofit/>
                    </a:bodyPr>
                    <a:lstStyle/>
                    <a:p>
                      <a:pPr lvl="0" rtl="0">
                        <a:lnSpc>
                          <a:spcPct val="115000"/>
                        </a:lnSpc>
                        <a:spcBef>
                          <a:spcPts val="0"/>
                        </a:spcBef>
                        <a:buNone/>
                      </a:pPr>
                      <a:r>
                        <a:rPr lang="en" sz="1700">
                          <a:latin typeface="Old Standard TT"/>
                          <a:ea typeface="Old Standard TT"/>
                          <a:cs typeface="Old Standard TT"/>
                          <a:sym typeface="Old Standard TT"/>
                        </a:rPr>
                        <a:t>5.03 V</a:t>
                      </a:r>
                    </a:p>
                  </a:txBody>
                  <a:tcPr marT="63500" marB="63500" marR="63500" marL="63500"/>
                </a:tc>
                <a:tc>
                  <a:txBody>
                    <a:bodyPr>
                      <a:noAutofit/>
                    </a:bodyPr>
                    <a:lstStyle/>
                    <a:p>
                      <a:pPr lvl="0" rtl="0">
                        <a:lnSpc>
                          <a:spcPct val="115000"/>
                        </a:lnSpc>
                        <a:spcBef>
                          <a:spcPts val="0"/>
                        </a:spcBef>
                        <a:buNone/>
                      </a:pPr>
                      <a:r>
                        <a:rPr lang="en" sz="1700">
                          <a:latin typeface="Old Standard TT"/>
                          <a:ea typeface="Old Standard TT"/>
                          <a:cs typeface="Old Standard TT"/>
                          <a:sym typeface="Old Standard TT"/>
                        </a:rPr>
                        <a:t>67 mV</a:t>
                      </a:r>
                    </a:p>
                  </a:txBody>
                  <a:tcPr marT="63500" marB="63500" marR="63500" marL="63500"/>
                </a:tc>
              </a:tr>
              <a:tr h="406425">
                <a:tc>
                  <a:txBody>
                    <a:bodyPr>
                      <a:noAutofit/>
                    </a:bodyPr>
                    <a:lstStyle/>
                    <a:p>
                      <a:pPr lvl="0" rtl="0">
                        <a:lnSpc>
                          <a:spcPct val="115000"/>
                        </a:lnSpc>
                        <a:spcBef>
                          <a:spcPts val="0"/>
                        </a:spcBef>
                        <a:buNone/>
                      </a:pPr>
                      <a:r>
                        <a:rPr b="1" lang="en" sz="1700">
                          <a:highlight>
                            <a:srgbClr val="F2F2F2"/>
                          </a:highlight>
                          <a:latin typeface="Old Standard TT"/>
                          <a:ea typeface="Old Standard TT"/>
                          <a:cs typeface="Old Standard TT"/>
                          <a:sym typeface="Old Standard TT"/>
                        </a:rPr>
                        <a:t>40</a:t>
                      </a:r>
                    </a:p>
                  </a:txBody>
                  <a:tcPr marT="63500" marB="63500" marR="63500" marL="63500">
                    <a:solidFill>
                      <a:srgbClr val="F2F2F2"/>
                    </a:solidFill>
                  </a:tcPr>
                </a:tc>
                <a:tc>
                  <a:txBody>
                    <a:bodyPr>
                      <a:noAutofit/>
                    </a:bodyPr>
                    <a:lstStyle/>
                    <a:p>
                      <a:pPr lvl="0" rtl="0">
                        <a:lnSpc>
                          <a:spcPct val="115000"/>
                        </a:lnSpc>
                        <a:spcBef>
                          <a:spcPts val="0"/>
                        </a:spcBef>
                        <a:buNone/>
                      </a:pPr>
                      <a:r>
                        <a:rPr lang="en" sz="1700">
                          <a:highlight>
                            <a:srgbClr val="F2F2F2"/>
                          </a:highlight>
                          <a:latin typeface="Old Standard TT"/>
                          <a:ea typeface="Old Standard TT"/>
                          <a:cs typeface="Old Standard TT"/>
                          <a:sym typeface="Old Standard TT"/>
                        </a:rPr>
                        <a:t>8.2 V</a:t>
                      </a:r>
                    </a:p>
                  </a:txBody>
                  <a:tcPr marT="63500" marB="63500" marR="63500" marL="63500">
                    <a:solidFill>
                      <a:srgbClr val="F2F2F2"/>
                    </a:solidFill>
                  </a:tcPr>
                </a:tc>
                <a:tc>
                  <a:txBody>
                    <a:bodyPr>
                      <a:noAutofit/>
                    </a:bodyPr>
                    <a:lstStyle/>
                    <a:p>
                      <a:pPr lvl="0" rtl="0">
                        <a:lnSpc>
                          <a:spcPct val="115000"/>
                        </a:lnSpc>
                        <a:spcBef>
                          <a:spcPts val="0"/>
                        </a:spcBef>
                        <a:buNone/>
                      </a:pPr>
                      <a:r>
                        <a:rPr lang="en" sz="1700">
                          <a:highlight>
                            <a:srgbClr val="F2F2F2"/>
                          </a:highlight>
                          <a:latin typeface="Old Standard TT"/>
                          <a:ea typeface="Old Standard TT"/>
                          <a:cs typeface="Old Standard TT"/>
                          <a:sym typeface="Old Standard TT"/>
                        </a:rPr>
                        <a:t>5.03 V</a:t>
                      </a:r>
                    </a:p>
                  </a:txBody>
                  <a:tcPr marT="63500" marB="63500" marR="63500" marL="63500">
                    <a:solidFill>
                      <a:srgbClr val="F2F2F2"/>
                    </a:solidFill>
                  </a:tcPr>
                </a:tc>
                <a:tc>
                  <a:txBody>
                    <a:bodyPr>
                      <a:noAutofit/>
                    </a:bodyPr>
                    <a:lstStyle/>
                    <a:p>
                      <a:pPr lvl="0" rtl="0">
                        <a:lnSpc>
                          <a:spcPct val="115000"/>
                        </a:lnSpc>
                        <a:spcBef>
                          <a:spcPts val="0"/>
                        </a:spcBef>
                        <a:buNone/>
                      </a:pPr>
                      <a:r>
                        <a:rPr lang="en" sz="1700">
                          <a:highlight>
                            <a:srgbClr val="F2F2F2"/>
                          </a:highlight>
                          <a:latin typeface="Old Standard TT"/>
                          <a:ea typeface="Old Standard TT"/>
                          <a:cs typeface="Old Standard TT"/>
                          <a:sym typeface="Old Standard TT"/>
                        </a:rPr>
                        <a:t>33 mV</a:t>
                      </a:r>
                    </a:p>
                  </a:txBody>
                  <a:tcPr marT="63500" marB="63500" marR="63500" marL="63500">
                    <a:solidFill>
                      <a:srgbClr val="F2F2F2"/>
                    </a:solidFill>
                  </a:tcPr>
                </a:tc>
              </a:tr>
              <a:tr h="406425">
                <a:tc>
                  <a:txBody>
                    <a:bodyPr>
                      <a:noAutofit/>
                    </a:bodyPr>
                    <a:lstStyle/>
                    <a:p>
                      <a:pPr lvl="0" rtl="0">
                        <a:lnSpc>
                          <a:spcPct val="115000"/>
                        </a:lnSpc>
                        <a:spcBef>
                          <a:spcPts val="0"/>
                        </a:spcBef>
                        <a:buNone/>
                      </a:pPr>
                      <a:r>
                        <a:rPr b="1" lang="en" sz="1700">
                          <a:latin typeface="Old Standard TT"/>
                          <a:ea typeface="Old Standard TT"/>
                          <a:cs typeface="Old Standard TT"/>
                          <a:sym typeface="Old Standard TT"/>
                        </a:rPr>
                        <a:t>45</a:t>
                      </a:r>
                    </a:p>
                  </a:txBody>
                  <a:tcPr marT="63500" marB="63500" marR="63500" marL="63500"/>
                </a:tc>
                <a:tc>
                  <a:txBody>
                    <a:bodyPr>
                      <a:noAutofit/>
                    </a:bodyPr>
                    <a:lstStyle/>
                    <a:p>
                      <a:pPr lvl="0" rtl="0">
                        <a:lnSpc>
                          <a:spcPct val="115000"/>
                        </a:lnSpc>
                        <a:spcBef>
                          <a:spcPts val="0"/>
                        </a:spcBef>
                        <a:buNone/>
                      </a:pPr>
                      <a:r>
                        <a:rPr lang="en" sz="1700">
                          <a:latin typeface="Old Standard TT"/>
                          <a:ea typeface="Old Standard TT"/>
                          <a:cs typeface="Old Standard TT"/>
                          <a:sym typeface="Old Standard TT"/>
                        </a:rPr>
                        <a:t>8.2 V</a:t>
                      </a:r>
                    </a:p>
                  </a:txBody>
                  <a:tcPr marT="63500" marB="63500" marR="63500" marL="63500"/>
                </a:tc>
                <a:tc>
                  <a:txBody>
                    <a:bodyPr>
                      <a:noAutofit/>
                    </a:bodyPr>
                    <a:lstStyle/>
                    <a:p>
                      <a:pPr lvl="0" rtl="0">
                        <a:lnSpc>
                          <a:spcPct val="115000"/>
                        </a:lnSpc>
                        <a:spcBef>
                          <a:spcPts val="0"/>
                        </a:spcBef>
                        <a:buNone/>
                      </a:pPr>
                      <a:r>
                        <a:rPr lang="en" sz="1700">
                          <a:latin typeface="Old Standard TT"/>
                          <a:ea typeface="Old Standard TT"/>
                          <a:cs typeface="Old Standard TT"/>
                          <a:sym typeface="Old Standard TT"/>
                        </a:rPr>
                        <a:t>5.03 V</a:t>
                      </a:r>
                    </a:p>
                  </a:txBody>
                  <a:tcPr marT="63500" marB="63500" marR="63500" marL="63500"/>
                </a:tc>
                <a:tc>
                  <a:txBody>
                    <a:bodyPr>
                      <a:noAutofit/>
                    </a:bodyPr>
                    <a:lstStyle/>
                    <a:p>
                      <a:pPr lvl="0" rtl="0">
                        <a:lnSpc>
                          <a:spcPct val="115000"/>
                        </a:lnSpc>
                        <a:spcBef>
                          <a:spcPts val="0"/>
                        </a:spcBef>
                        <a:buNone/>
                      </a:pPr>
                      <a:r>
                        <a:rPr lang="en" sz="1700">
                          <a:latin typeface="Old Standard TT"/>
                          <a:ea typeface="Old Standard TT"/>
                          <a:cs typeface="Old Standard TT"/>
                          <a:sym typeface="Old Standard TT"/>
                        </a:rPr>
                        <a:t>48 mV</a:t>
                      </a:r>
                    </a:p>
                  </a:txBody>
                  <a:tcPr marT="63500" marB="63500" marR="63500" marL="63500"/>
                </a:tc>
              </a:tr>
            </a:tbl>
          </a:graphicData>
        </a:graphic>
      </p:graphicFrame>
      <p:sp>
        <p:nvSpPr>
          <p:cNvPr id="120" name="Shape 120"/>
          <p:cNvSpPr txBox="1"/>
          <p:nvPr/>
        </p:nvSpPr>
        <p:spPr>
          <a:xfrm>
            <a:off x="2035050" y="4708250"/>
            <a:ext cx="5073900" cy="337500"/>
          </a:xfrm>
          <a:prstGeom prst="rect">
            <a:avLst/>
          </a:prstGeom>
          <a:noFill/>
          <a:ln>
            <a:noFill/>
          </a:ln>
        </p:spPr>
        <p:txBody>
          <a:bodyPr anchorCtr="0" anchor="t" bIns="91425" lIns="91425" rIns="91425" tIns="91425">
            <a:noAutofit/>
          </a:bodyPr>
          <a:lstStyle/>
          <a:p>
            <a:pPr lvl="0" rtl="0" algn="ctr">
              <a:spcBef>
                <a:spcPts val="0"/>
              </a:spcBef>
              <a:buNone/>
            </a:pPr>
            <a:r>
              <a:rPr lang="en">
                <a:latin typeface="Old Standard TT"/>
                <a:ea typeface="Old Standard TT"/>
                <a:cs typeface="Old Standard TT"/>
                <a:sym typeface="Old Standard TT"/>
              </a:rPr>
              <a:t>Requirement: Battery must last at least 45 minutes</a:t>
            </a:r>
          </a:p>
        </p:txBody>
      </p:sp>
      <p:sp>
        <p:nvSpPr>
          <p:cNvPr id="121" name="Shape 12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122" name="Shape 122"/>
          <p:cNvSpPr txBox="1"/>
          <p:nvPr/>
        </p:nvSpPr>
        <p:spPr>
          <a:xfrm>
            <a:off x="2035050" y="0"/>
            <a:ext cx="5073900" cy="337500"/>
          </a:xfrm>
          <a:prstGeom prst="rect">
            <a:avLst/>
          </a:prstGeom>
          <a:noFill/>
          <a:ln>
            <a:noFill/>
          </a:ln>
        </p:spPr>
        <p:txBody>
          <a:bodyPr anchorCtr="0" anchor="t" bIns="91425" lIns="91425" rIns="91425" tIns="91425">
            <a:noAutofit/>
          </a:bodyPr>
          <a:lstStyle/>
          <a:p>
            <a:pPr lvl="0" rtl="0" algn="ctr">
              <a:spcBef>
                <a:spcPts val="0"/>
              </a:spcBef>
              <a:buNone/>
            </a:pPr>
            <a:r>
              <a:rPr lang="en">
                <a:latin typeface="Old Standard TT"/>
                <a:ea typeface="Old Standard TT"/>
                <a:cs typeface="Old Standard TT"/>
                <a:sym typeface="Old Standard TT"/>
              </a:rPr>
              <a:t>Table 2: Battery test</a:t>
            </a:r>
          </a:p>
        </p:txBody>
      </p:sp>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