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3" r:id="rId2"/>
    <p:sldId id="324" r:id="rId3"/>
    <p:sldId id="277" r:id="rId4"/>
    <p:sldId id="306" r:id="rId5"/>
    <p:sldId id="305" r:id="rId6"/>
    <p:sldId id="326" r:id="rId7"/>
    <p:sldId id="293" r:id="rId8"/>
    <p:sldId id="299" r:id="rId9"/>
    <p:sldId id="307" r:id="rId10"/>
    <p:sldId id="323" r:id="rId11"/>
    <p:sldId id="296" r:id="rId12"/>
    <p:sldId id="309" r:id="rId13"/>
    <p:sldId id="310" r:id="rId14"/>
    <p:sldId id="311" r:id="rId15"/>
    <p:sldId id="312" r:id="rId16"/>
    <p:sldId id="308" r:id="rId17"/>
    <p:sldId id="327" r:id="rId18"/>
    <p:sldId id="313" r:id="rId19"/>
    <p:sldId id="325" r:id="rId20"/>
    <p:sldId id="314" r:id="rId21"/>
    <p:sldId id="335" r:id="rId22"/>
    <p:sldId id="334" r:id="rId23"/>
    <p:sldId id="333" r:id="rId24"/>
    <p:sldId id="336" r:id="rId25"/>
    <p:sldId id="338" r:id="rId26"/>
    <p:sldId id="339" r:id="rId27"/>
    <p:sldId id="340" r:id="rId28"/>
    <p:sldId id="322" r:id="rId29"/>
    <p:sldId id="341" r:id="rId30"/>
    <p:sldId id="298" r:id="rId31"/>
    <p:sldId id="3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A8BAC-C933-3EBB-22F1-BD6EE75081B1}" v="6" dt="2023-05-02T06:55:12.066"/>
    <p1510:client id="{142D4A99-C6AE-564D-51A2-919C75E5F029}" v="5" dt="2023-05-01T05:31:32.165"/>
    <p1510:client id="{1AA947EF-A184-66FE-D72C-BADFCCA66747}" v="1" dt="2023-05-03T09:02:49.609"/>
    <p1510:client id="{4E923659-6F10-3BA5-6895-32CB6944CB99}" v="45" dt="2023-05-01T14:08:43.841"/>
    <p1510:client id="{738CE265-5999-E9A6-F997-48F79C17F238}" v="22" dt="2023-05-01T05:28:00.316"/>
    <p1510:client id="{83F72DC3-1913-449E-8249-008D539D019F}" v="937" dt="2023-05-01T13:06:31.915"/>
    <p1510:client id="{8A774F8E-E119-B4DC-086D-0DD936B3712C}" v="20" dt="2023-05-01T07:30:02.785"/>
    <p1510:client id="{B3E0DBC6-7CE6-D9CA-A7F5-6259A1661EEA}" v="29" dt="2023-05-01T13:51:41.021"/>
    <p1510:client id="{C35BD80E-A151-DD81-607F-7B6D99B1C83E}" v="213" dt="2023-05-01T06:06:59.978"/>
    <p1510:client id="{C735A20A-C3F9-2A6D-0C55-06F2BCFECD4F}" v="80" dt="2023-05-01T05:21:12.371"/>
    <p1510:client id="{EA7C4020-B16A-50D0-F139-3C12263BDD5A}" v="237" dt="2023-05-01T06:15:02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6E4AA-C218-4C98-952D-4DAC0F26D3E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E5E41-5561-4049-86BF-2F79C17B7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268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158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0910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47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647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956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56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23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43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94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921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3321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8C7F-7DC3-54C2-99A8-B7DBAFB5B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E1BFA-0261-4B77-52A0-1844BA620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ED7C7-301C-C6D6-1130-6B58B072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116BD-2DD9-7715-A288-98B3A605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B262-5187-0E27-132E-5AD529B9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6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58A3A-F4BF-E2AC-A547-E5CED3AA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04DA7-77B7-A7BB-0195-1DE562F87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80449-D7A9-4D11-EB10-EF377ED4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19D02-0F85-91C9-F33A-D782E43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798A5-B09D-580C-805D-34E90B55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2267B1-DC63-C37A-0DE4-EF83543A2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1DEB6-C2A6-7472-2129-337ECD3C1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7454-6A69-B341-667A-A3EE5FA8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49F00-0D06-29AA-4987-595EE26E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71E84-C88E-5329-49FB-FA75214B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874C-44B7-92AD-A5A2-E750E38ED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F2B48-DDB0-6FFE-64C1-0D0DE1C3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C5D26-BB3D-1DCF-1FDA-67718579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926DA-ED4F-F6E4-A507-9D1368D5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BD589-161F-9AA9-2229-C3391403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9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7EF6-754E-8BDA-46D4-1CD6A69B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41ED7-CCEB-67E6-9984-2A6B3702E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BD48-75F2-D1B7-7648-D9DFA76E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1C8F-CA6A-D31E-FFAE-DDF08F83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6BCF3-F429-035D-6CDF-740F9FB17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3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A6CC9-4CB9-01E2-A04F-204485B8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0669B-EBEE-F210-E971-2950AEE2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55689-15F0-C683-7887-F21BAA93A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08061-2D23-85F9-CB03-E44DB7B1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E3D01-DF46-9B33-E6D1-88DF08F8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EB78-EA6B-98E4-1228-16D53FFD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0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7B75-4429-F39E-04A9-CA89FA1B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FF793-876D-535F-4EF2-FAC04D58B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57E44-480C-6B23-C241-398CC625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EAADC-0E71-29B1-3808-E4A87F6DC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F9C2F-EDA0-6C58-15FD-A1958E571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6B66C-9E0F-166F-DEFB-8A1B6CF15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C8223-3BC5-4E24-66CD-CF31CEAA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638CC9-8FAC-E32A-C348-C03ADF51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8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67567-C170-EEBB-9C71-B67A7B5F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5F579-075B-2E6C-782C-3ADBA9B0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DE6FD-6319-CE54-6E3F-E34BBBBE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2832A-34D9-31E0-20E4-EA194A1C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4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5B0F0-4F5A-CC5B-F226-6F30DB11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DB0E6-050A-299D-7B4A-232D40DD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370AF-8873-D611-8881-664C923A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4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231B0-50F9-6855-83DC-C35B4E73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0CB14-B7D3-4936-9272-49CE2892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FE389-3B20-A5D4-FD54-ED09AAA13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25F4B-4F5F-0352-222B-4F0C79DF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85458-00A8-925E-8F11-A63473B5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C4671-B5BC-DB10-3B0D-D3504D6A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FD1C-EB7F-78C6-E2CB-0624F19F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4366A-7DF8-5718-477D-660732E1E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6DAA1-31A8-5C7D-B3E2-6FE748F4A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AE10F-9E20-19F4-A46A-6F2978D3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4F5D3-3EAE-4A3A-4D5C-AE437CED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37FA-1BAA-4C77-9CCC-E7835903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1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A19473-769A-7C96-C6BF-2E7D7580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B4E6F-0DE2-DC8D-AF05-530A4D514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99066-A2FC-D054-6DA5-7D78BE1A7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937FE-FCA9-4F76-B88E-0C9D456CC3A8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4255A-9FC8-EE4D-409B-A8339442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C3D7F-8096-7204-589B-EC1C6F70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D657E-FF88-47C7-8C44-079FF1C7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1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0.jpe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1OcFafct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C1FA7C40-A5CF-024C-8FE8-5396C6906587}"/>
              </a:ext>
            </a:extLst>
          </p:cNvPr>
          <p:cNvSpPr/>
          <p:nvPr/>
        </p:nvSpPr>
        <p:spPr>
          <a:xfrm rot="10800000" flipH="1">
            <a:off x="-1" y="-85781"/>
            <a:ext cx="12192000" cy="6951945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49122D5-F0B6-6948-B395-9DF02DCB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-93945"/>
            <a:ext cx="12192000" cy="6951945"/>
          </a:xfrm>
          <a:prstGeom prst="rect">
            <a:avLst/>
          </a:prstGeom>
        </p:spPr>
      </p:pic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accent2">
                    <a:lumMod val="75000"/>
                  </a:schemeClr>
                </a:solidFill>
                <a:latin typeface="+mn-lt"/>
                <a:ea typeface="Helvetica Neue"/>
                <a:cs typeface="Helvetica Neue"/>
                <a:sym typeface="Helvetica Neue"/>
              </a:rPr>
              <a:t>AUTOMATIC PET DOOR​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Electrical &amp; Computer Engineering</a:t>
            </a:r>
            <a:endParaRPr lang="en-US" sz="2500">
              <a:solidFill>
                <a:schemeClr val="lt1"/>
              </a:solidFill>
              <a:latin typeface="+mn-lt"/>
              <a:ea typeface="Helvetica Neue"/>
              <a:cs typeface="Helvetica Neue"/>
            </a:endParaRPr>
          </a:p>
          <a:p>
            <a:pPr lvl="0" algn="ctr">
              <a:spcBef>
                <a:spcPts val="600"/>
              </a:spcBef>
            </a:pPr>
            <a:endParaRPr lang="en-US" sz="180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fontAlgn="base"/>
            <a:r>
              <a:rPr lang="en-US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	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TEAM 27:</a:t>
            </a:r>
            <a:r>
              <a:rPr lang="en-US" sz="240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  </a:t>
            </a:r>
            <a:r>
              <a:rPr lang="en-US" sz="2400" b="0" i="0" u="none" strike="noStrike" cap="all">
                <a:solidFill>
                  <a:schemeClr val="bg1"/>
                </a:solidFill>
                <a:effectLst/>
                <a:latin typeface="+mn-lt"/>
              </a:rPr>
              <a:t>HAIJIAN WANG</a:t>
            </a:r>
            <a:r>
              <a:rPr lang="en-US" sz="2400" b="0" i="0">
                <a:solidFill>
                  <a:schemeClr val="bg1"/>
                </a:solidFill>
                <a:effectLst/>
                <a:latin typeface="+mn-lt"/>
              </a:rPr>
              <a:t>​, </a:t>
            </a:r>
            <a:r>
              <a:rPr lang="en-US" sz="2400" b="0" i="0" u="none" strike="noStrike" cap="all">
                <a:solidFill>
                  <a:schemeClr val="bg1"/>
                </a:solidFill>
                <a:effectLst/>
                <a:latin typeface="+mn-lt"/>
              </a:rPr>
              <a:t>HAORAN ZHENG</a:t>
            </a:r>
            <a:r>
              <a:rPr lang="en-US" sz="2400" b="0" i="0">
                <a:solidFill>
                  <a:schemeClr val="bg1"/>
                </a:solidFill>
                <a:effectLst/>
                <a:latin typeface="+mn-lt"/>
              </a:rPr>
              <a:t>​, </a:t>
            </a:r>
            <a:r>
              <a:rPr lang="en-US" sz="2400" b="0" i="0" u="none" strike="noStrike" cap="all">
                <a:solidFill>
                  <a:schemeClr val="bg1"/>
                </a:solidFill>
                <a:effectLst/>
                <a:latin typeface="+mn-lt"/>
              </a:rPr>
              <a:t>ZHIHAO XU</a:t>
            </a:r>
            <a:r>
              <a:rPr lang="en-US" sz="2400" b="0" i="0">
                <a:solidFill>
                  <a:schemeClr val="bg1"/>
                </a:solidFill>
                <a:effectLst/>
                <a:latin typeface="+mn-lt"/>
              </a:rPr>
              <a:t>​</a:t>
            </a:r>
            <a:endParaRPr lang="en-US" sz="2400" b="0" i="0">
              <a:solidFill>
                <a:schemeClr val="bg1"/>
              </a:solidFill>
              <a:effectLst/>
              <a:latin typeface="+mn-lt"/>
              <a:ea typeface="Calibri"/>
              <a:cs typeface="Calibri"/>
            </a:endParaRPr>
          </a:p>
          <a:p>
            <a:pPr lvl="0" algn="ctr">
              <a:spcBef>
                <a:spcPts val="600"/>
              </a:spcBef>
            </a:pPr>
            <a:endParaRPr lang="en-US" sz="1800">
              <a:latin typeface="+mn-lt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AA0E1-3AE3-CC42-A2EA-C66D0BE9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852965"/>
            <a:ext cx="2909982" cy="754082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7" y="5635744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spc="3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CDD8523C-BCA5-D545-8B17-893E8473D94C}"/>
              </a:ext>
            </a:extLst>
          </p:cNvPr>
          <p:cNvSpPr/>
          <p:nvPr/>
        </p:nvSpPr>
        <p:spPr>
          <a:xfrm rot="10800000" flipH="1">
            <a:off x="0" y="0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BFC396F-D537-FD49-A36A-5BDD3120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7DB4B6F-E090-3A43-AB04-A1B376EB0C4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80801F61-AC90-0D4D-8F0C-68A4BB95EDFD}"/>
              </a:ext>
            </a:extLst>
          </p:cNvPr>
          <p:cNvSpPr txBox="1"/>
          <p:nvPr/>
        </p:nvSpPr>
        <p:spPr>
          <a:xfrm>
            <a:off x="1295400" y="2948490"/>
            <a:ext cx="96012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/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</a:rPr>
              <a:t>Design Explanation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2" name="Google Shape;125;p4">
            <a:extLst>
              <a:ext uri="{FF2B5EF4-FFF2-40B4-BE49-F238E27FC236}">
                <a16:creationId xmlns:a16="http://schemas.microsoft.com/office/drawing/2014/main" id="{F44F9150-A479-3F47-8683-848531143C29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6BCECE2D-15A4-4540-8BF8-A2374C60EF0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37654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437A156D-2491-BC45-8821-E6E91300B5E7}"/>
              </a:ext>
            </a:extLst>
          </p:cNvPr>
          <p:cNvSpPr txBox="1">
            <a:spLocks/>
          </p:cNvSpPr>
          <p:nvPr/>
        </p:nvSpPr>
        <p:spPr>
          <a:xfrm>
            <a:off x="289249" y="1353957"/>
            <a:ext cx="11540580" cy="48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32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Our project can be divided into Five subsystems:</a:t>
            </a:r>
            <a:r>
              <a:rPr lang="en-US" sz="26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​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457200" indent="-342900" fontAlgn="base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Camera Subsystem</a:t>
            </a:r>
          </a:p>
          <a:p>
            <a:pPr marL="457200" indent="-342900" fontAlgn="base">
              <a:lnSpc>
                <a:spcPct val="90000"/>
              </a:lnSpc>
              <a:spcBef>
                <a:spcPts val="1000"/>
              </a:spcBef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Motion Sensors Subsystem</a:t>
            </a:r>
          </a:p>
          <a:p>
            <a:pPr marL="4572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Power Subsystem</a:t>
            </a:r>
          </a:p>
          <a:p>
            <a:pPr marL="4572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Microcontroller</a:t>
            </a:r>
          </a:p>
          <a:p>
            <a:pPr marL="4572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Notification Subsystem</a:t>
            </a:r>
          </a:p>
        </p:txBody>
      </p:sp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97141C35-034B-BD48-9DBA-A6DC36FAC02E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D354894F-4210-BB43-BDC6-416661DF59D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4AFACD53-5077-234E-905A-D4B3CFE823D1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1832F9A-ADFA-F649-A8F1-4BD8703AA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A2F7F1E2-9263-0A49-A3FB-1F9BB33F0DAF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cap="all">
                <a:solidFill>
                  <a:schemeClr val="bg1"/>
                </a:solidFill>
                <a:effectLst/>
                <a:latin typeface="+mj-lt"/>
              </a:rPr>
              <a:t>Design EXPLANATION</a:t>
            </a:r>
            <a:endParaRPr lang="en-US" sz="3600">
              <a:solidFill>
                <a:schemeClr val="bg1"/>
              </a:solidFill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B4E36F0B-D2B8-A946-949D-489514D6481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6146" name="Picture 2" descr="SC0261">
            <a:extLst>
              <a:ext uri="{FF2B5EF4-FFF2-40B4-BE49-F238E27FC236}">
                <a16:creationId xmlns:a16="http://schemas.microsoft.com/office/drawing/2014/main" id="{094B2CE4-17A8-FA9F-9EBF-9244C402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01" y="1875453"/>
            <a:ext cx="1887894" cy="188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5A6D1EFD-6195-F667-7DEB-8FC83ABE0A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29EABF-714C-A385-31D0-227AE11B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29054" y="3480588"/>
            <a:ext cx="1331945" cy="1331945"/>
          </a:xfrm>
          <a:prstGeom prst="rect">
            <a:avLst/>
          </a:prstGeom>
        </p:spPr>
      </p:pic>
      <p:pic>
        <p:nvPicPr>
          <p:cNvPr id="6156" name="Picture 12" descr="HWE Energy 12V 7Ah Battery, Rechargeable LiFePO4 Battery, 4000+ Deep Cycle Lithium Iron Phosphate Battery Built-in BMS, Perfect for Fish Finder, Alarm System, Small UPS, Solar, Ride on Toys">
            <a:extLst>
              <a:ext uri="{FF2B5EF4-FFF2-40B4-BE49-F238E27FC236}">
                <a16:creationId xmlns:a16="http://schemas.microsoft.com/office/drawing/2014/main" id="{D053315F-B073-06FC-31E6-FBE6DE8D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219" y="3581860"/>
            <a:ext cx="1931861" cy="14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ntroduction to the ESP32 WiFi / Bluetooth Wireless Microcontroller">
            <a:extLst>
              <a:ext uri="{FF2B5EF4-FFF2-40B4-BE49-F238E27FC236}">
                <a16:creationId xmlns:a16="http://schemas.microsoft.com/office/drawing/2014/main" id="{29575B57-7907-6727-9290-8D291DB5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89" y="4944449"/>
            <a:ext cx="1550935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uxcell a15080600ux0275 Metal Shell Round Internal Magnet Speaker 2W 8 Ohm Pac... - Picture 1 of 2">
            <a:extLst>
              <a:ext uri="{FF2B5EF4-FFF2-40B4-BE49-F238E27FC236}">
                <a16:creationId xmlns:a16="http://schemas.microsoft.com/office/drawing/2014/main" id="{FE2CAD81-ABA5-815C-1211-27672A3A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35" y="4779394"/>
            <a:ext cx="1505729" cy="15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Electric Cabinet Latch - Fail Secure JCL-12VSEC-Access Controls-Various-Jayso Electronics">
            <a:extLst>
              <a:ext uri="{FF2B5EF4-FFF2-40B4-BE49-F238E27FC236}">
                <a16:creationId xmlns:a16="http://schemas.microsoft.com/office/drawing/2014/main" id="{C08746BE-CB0D-945B-95FD-8C66DFE2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75" y="4880557"/>
            <a:ext cx="1505729" cy="145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Raspberry Pi - Wikipedia">
            <a:extLst>
              <a:ext uri="{FF2B5EF4-FFF2-40B4-BE49-F238E27FC236}">
                <a16:creationId xmlns:a16="http://schemas.microsoft.com/office/drawing/2014/main" id="{A29A8713-501B-C030-8A60-359C8FDE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62" y="1882506"/>
            <a:ext cx="3454626" cy="167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2B53F1-7BED-758B-4A67-966A0E1BA24D}"/>
              </a:ext>
            </a:extLst>
          </p:cNvPr>
          <p:cNvSpPr txBox="1"/>
          <p:nvPr/>
        </p:nvSpPr>
        <p:spPr>
          <a:xfrm>
            <a:off x="3048778" y="3270446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cap="all">
                <a:solidFill>
                  <a:schemeClr val="bg1"/>
                </a:solidFill>
                <a:effectLst/>
                <a:latin typeface="+mj-lt"/>
              </a:rPr>
              <a:t>Design EXPLANATION</a:t>
            </a:r>
            <a:endParaRPr lang="en-US" sz="1400">
              <a:solidFill>
                <a:schemeClr val="bg1"/>
              </a:solidFill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70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747545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47545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3200" b="1">
                <a:solidFill>
                  <a:srgbClr val="E84B36"/>
                </a:solidFill>
                <a:latin typeface="Arial"/>
                <a:ea typeface="Helvetica Neue Light"/>
                <a:cs typeface="Arial"/>
                <a:sym typeface="Helvetica Neue Light"/>
              </a:rPr>
              <a:t>Camera Subsystem</a:t>
            </a:r>
            <a:endParaRPr lang="en-US" sz="1800">
              <a:solidFill>
                <a:schemeClr val="tx1"/>
              </a:solidFill>
              <a:latin typeface="Arial"/>
              <a:ea typeface="Helvetica Neue Light"/>
              <a:cs typeface="Arial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b="1">
                <a:latin typeface="Arial"/>
                <a:cs typeface="Arial"/>
              </a:rPr>
              <a:t>Requirement</a:t>
            </a:r>
            <a:r>
              <a:rPr lang="en-US">
                <a:latin typeface="Arial"/>
                <a:cs typeface="Arial"/>
              </a:rPr>
              <a:t>: this subsystem consists of a </a:t>
            </a:r>
            <a:r>
              <a:rPr lang="en-US">
                <a:solidFill>
                  <a:srgbClr val="0070C0"/>
                </a:solidFill>
                <a:latin typeface="Arial"/>
                <a:cs typeface="Arial"/>
              </a:rPr>
              <a:t>Raspberry Pi Camera Module 3 </a:t>
            </a:r>
            <a:r>
              <a:rPr lang="en-US">
                <a:latin typeface="Arial"/>
                <a:cs typeface="Arial"/>
              </a:rPr>
              <a:t>responsible for </a:t>
            </a:r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detecting</a:t>
            </a:r>
            <a:r>
              <a:rPr lang="en-US">
                <a:latin typeface="Arial"/>
                <a:cs typeface="Arial"/>
              </a:rPr>
              <a:t> the approaching animal and a </a:t>
            </a:r>
            <a:r>
              <a:rPr lang="en-US">
                <a:solidFill>
                  <a:srgbClr val="0070C0"/>
                </a:solidFill>
                <a:latin typeface="Arial"/>
                <a:cs typeface="Arial"/>
              </a:rPr>
              <a:t>Raspberry Pi 4 Model B responsible</a:t>
            </a:r>
            <a:r>
              <a:rPr lang="en-US">
                <a:latin typeface="Arial"/>
                <a:cs typeface="Arial"/>
              </a:rPr>
              <a:t> for </a:t>
            </a:r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identifying</a:t>
            </a:r>
            <a:r>
              <a:rPr lang="en-US">
                <a:latin typeface="Arial"/>
                <a:cs typeface="Arial"/>
              </a:rPr>
              <a:t> the approaching animal.​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zh-CN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cap="all">
                <a:solidFill>
                  <a:schemeClr val="bg1"/>
                </a:solidFill>
                <a:effectLst/>
                <a:latin typeface="+mj-lt"/>
              </a:rPr>
              <a:t>Design EXPLANATION</a:t>
            </a:r>
            <a:endParaRPr lang="en-US" sz="3600">
              <a:solidFill>
                <a:schemeClr val="bg1"/>
              </a:solidFill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2" descr="SC0261">
            <a:extLst>
              <a:ext uri="{FF2B5EF4-FFF2-40B4-BE49-F238E27FC236}">
                <a16:creationId xmlns:a16="http://schemas.microsoft.com/office/drawing/2014/main" id="{3D13DF83-0945-A883-DB8C-E56D3613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9" y="4444042"/>
            <a:ext cx="1887894" cy="188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Raspberry Pi - Wikipedia">
            <a:extLst>
              <a:ext uri="{FF2B5EF4-FFF2-40B4-BE49-F238E27FC236}">
                <a16:creationId xmlns:a16="http://schemas.microsoft.com/office/drawing/2014/main" id="{EA1E62BB-59C2-8939-5EB8-1D504CDA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63" y="4449100"/>
            <a:ext cx="3454626" cy="167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AAB6AF5-24C6-1066-7EC8-E2D615199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456" y="1263717"/>
            <a:ext cx="4333556" cy="2315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E60248-A455-550B-C889-082C872CA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456" y="3744829"/>
            <a:ext cx="4356660" cy="2344885"/>
          </a:xfrm>
          <a:prstGeom prst="rect">
            <a:avLst/>
          </a:prstGeom>
        </p:spPr>
      </p:pic>
      <p:pic>
        <p:nvPicPr>
          <p:cNvPr id="8" name="Picture 9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F19570C5-00A6-569E-0459-2D730BD9E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9740" y="-171303"/>
            <a:ext cx="6436783" cy="6877162"/>
          </a:xfrm>
          <a:prstGeom prst="rect">
            <a:avLst/>
          </a:prstGeom>
        </p:spPr>
      </p:pic>
      <p:pic>
        <p:nvPicPr>
          <p:cNvPr id="10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D72F5F2-A554-DBE1-7614-7E40EA7FD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5401" y="141186"/>
            <a:ext cx="5727699" cy="6878776"/>
          </a:xfrm>
          <a:prstGeom prst="rect">
            <a:avLst/>
          </a:prstGeom>
        </p:spPr>
      </p:pic>
      <p:pic>
        <p:nvPicPr>
          <p:cNvPr id="12" name="Picture 12" descr="A picture containing text, indoor, sitting, dog&#10;&#10;Description automatically generated">
            <a:extLst>
              <a:ext uri="{FF2B5EF4-FFF2-40B4-BE49-F238E27FC236}">
                <a16:creationId xmlns:a16="http://schemas.microsoft.com/office/drawing/2014/main" id="{5C139721-E67D-0848-FE60-B8CED07D7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8590" y="46713"/>
            <a:ext cx="6436782" cy="6858373"/>
          </a:xfrm>
          <a:prstGeom prst="rect">
            <a:avLst/>
          </a:prstGeom>
        </p:spPr>
      </p:pic>
      <p:pic>
        <p:nvPicPr>
          <p:cNvPr id="13" name="Picture 13" descr="A picture containing text, mammal, blurry&#10;&#10;Description automatically generated">
            <a:extLst>
              <a:ext uri="{FF2B5EF4-FFF2-40B4-BE49-F238E27FC236}">
                <a16:creationId xmlns:a16="http://schemas.microsoft.com/office/drawing/2014/main" id="{6D5EC702-16C1-880A-1921-7F5920662D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1566" y="51151"/>
            <a:ext cx="5727700" cy="686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747545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47545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927183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3200" b="1">
                <a:solidFill>
                  <a:srgbClr val="E84B36"/>
                </a:solidFill>
                <a:latin typeface="Arial"/>
                <a:ea typeface="Helvetica Neue Light"/>
                <a:cs typeface="Arial"/>
                <a:sym typeface="Helvetica Neue Light"/>
              </a:rPr>
              <a:t>Motion Sensor Subsystem</a:t>
            </a:r>
            <a:endParaRPr lang="en-US" sz="1800">
              <a:solidFill>
                <a:schemeClr val="tx1"/>
              </a:solidFill>
              <a:latin typeface="Arial"/>
              <a:ea typeface="Helvetica Neue Light"/>
              <a:cs typeface="Arial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>
                <a:latin typeface="Arial"/>
                <a:cs typeface="Arial"/>
              </a:rPr>
              <a:t>This subsystem consists of an </a:t>
            </a:r>
            <a:r>
              <a:rPr lang="en-US">
                <a:solidFill>
                  <a:srgbClr val="0070C0"/>
                </a:solidFill>
                <a:latin typeface="Arial"/>
                <a:cs typeface="Arial"/>
              </a:rPr>
              <a:t>Ultrasonic Distance Sensor</a:t>
            </a:r>
            <a:r>
              <a:rPr lang="en-US">
                <a:latin typeface="Arial"/>
                <a:cs typeface="Arial"/>
              </a:rPr>
              <a:t> to measure the approaching object's distance to our pet door, so the pet door will not unlock if no object is within a certain range.​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altLang="zh-TW" b="1">
                <a:latin typeface="Arial"/>
                <a:ea typeface="Helvetica Neue Light"/>
                <a:cs typeface="Arial"/>
              </a:rPr>
              <a:t>Requirement</a:t>
            </a:r>
            <a:r>
              <a:rPr lang="en-US" altLang="zh-TW">
                <a:latin typeface="Arial"/>
                <a:ea typeface="Helvetica Neue Light"/>
                <a:cs typeface="Arial"/>
              </a:rPr>
              <a:t>: it should measure the distance between the pet and the door and send a signal to the microcontroller.</a:t>
            </a:r>
            <a:endParaRPr lang="en-US" altLang="zh-TW"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cap="all">
                <a:solidFill>
                  <a:schemeClr val="bg1"/>
                </a:solidFill>
                <a:effectLst/>
                <a:latin typeface="+mj-lt"/>
              </a:rPr>
              <a:t>Design EXPLANATION</a:t>
            </a:r>
            <a:endParaRPr lang="en-US" sz="3600">
              <a:solidFill>
                <a:schemeClr val="bg1"/>
              </a:solidFill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3C2CD-BF6F-15A9-A2BF-B199D1937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97949" y="4926763"/>
            <a:ext cx="2379044" cy="142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B22DA-D100-E931-5F3F-6178AFBFD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56" y="3774068"/>
            <a:ext cx="4333556" cy="2315647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F81E6A3-D6A4-662A-266A-599068884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456" y="1253534"/>
            <a:ext cx="4333556" cy="2315646"/>
          </a:xfrm>
          <a:prstGeom prst="rect">
            <a:avLst/>
          </a:prstGeom>
        </p:spPr>
      </p:pic>
      <p:pic>
        <p:nvPicPr>
          <p:cNvPr id="4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5167A0D0-70DF-ABA7-7999-A11B12701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66" y="-2912"/>
            <a:ext cx="12198174" cy="68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747545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47545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3200" b="1">
                <a:solidFill>
                  <a:srgbClr val="E84B36"/>
                </a:solidFill>
                <a:latin typeface="Arial"/>
                <a:ea typeface="Helvetica Neue Light"/>
                <a:cs typeface="Arial"/>
                <a:sym typeface="Helvetica Neue Light"/>
              </a:rPr>
              <a:t>Microcontroller</a:t>
            </a:r>
            <a:endParaRPr lang="en-US" sz="1800">
              <a:solidFill>
                <a:schemeClr val="tx1"/>
              </a:solidFill>
              <a:latin typeface="Arial"/>
              <a:ea typeface="Helvetica Neue Light"/>
              <a:cs typeface="Arial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>
                <a:latin typeface="Arial"/>
                <a:ea typeface="Helvetica Neue Light"/>
                <a:cs typeface="Arial"/>
                <a:sym typeface="Helvetica Neue Light"/>
              </a:rPr>
              <a:t>An </a:t>
            </a:r>
            <a:r>
              <a:rPr lang="en-US">
                <a:solidFill>
                  <a:srgbClr val="0070C0"/>
                </a:solidFill>
                <a:latin typeface="Arial"/>
                <a:ea typeface="Helvetica Neue Light"/>
                <a:cs typeface="Arial"/>
                <a:sym typeface="Helvetica Neue Light"/>
              </a:rPr>
              <a:t>ESP32-S3-WROOM-2</a:t>
            </a:r>
            <a:r>
              <a:rPr lang="en-US">
                <a:latin typeface="Arial"/>
                <a:ea typeface="Helvetica Neue Light"/>
                <a:cs typeface="Arial"/>
                <a:sym typeface="Helvetica Neue Light"/>
              </a:rPr>
              <a:t> </a:t>
            </a:r>
            <a:r>
              <a:rPr lang="en-US">
                <a:solidFill>
                  <a:srgbClr val="0070C0"/>
                </a:solidFill>
                <a:latin typeface="Arial"/>
                <a:ea typeface="Helvetica Neue Light"/>
                <a:cs typeface="Arial"/>
                <a:sym typeface="Helvetica Neue Light"/>
              </a:rPr>
              <a:t>microcontroller</a:t>
            </a:r>
            <a:r>
              <a:rPr lang="en-US">
                <a:latin typeface="Arial"/>
                <a:ea typeface="Helvetica Neue Light"/>
                <a:cs typeface="Arial"/>
                <a:sym typeface="Helvetica Neue Light"/>
              </a:rPr>
              <a:t> </a:t>
            </a:r>
            <a:endParaRPr lang="en-US">
              <a:latin typeface="Arial"/>
              <a:ea typeface="Helvetica Neue Ligh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b="1">
                <a:latin typeface="Arial"/>
                <a:ea typeface="Helvetica Neue Light"/>
                <a:cs typeface="Arial"/>
                <a:sym typeface="Helvetica Neue Light"/>
              </a:rPr>
              <a:t>Requirement</a:t>
            </a:r>
            <a:r>
              <a:rPr lang="en-US">
                <a:latin typeface="Arial"/>
                <a:ea typeface="Helvetica Neue Light"/>
                <a:cs typeface="Arial"/>
                <a:sym typeface="Helvetica Neue Light"/>
              </a:rPr>
              <a:t>: provides the main control for our latch and speaker once receiving signals from Raspberry Pi and the Ultrasonic Distance Sensor.​</a:t>
            </a:r>
            <a:endParaRPr>
              <a:latin typeface="Arial"/>
              <a:ea typeface="Helvetica Neue Light"/>
              <a:cs typeface="Arial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cap="all">
                <a:solidFill>
                  <a:schemeClr val="bg1"/>
                </a:solidFill>
                <a:effectLst/>
                <a:latin typeface="+mj-lt"/>
              </a:rPr>
              <a:t>Design EXPLANATION</a:t>
            </a:r>
            <a:endParaRPr lang="en-US" sz="3600">
              <a:solidFill>
                <a:schemeClr val="bg1"/>
              </a:solidFill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14" descr="Introduction to the ESP32 WiFi / Bluetooth Wireless Microcontroller">
            <a:extLst>
              <a:ext uri="{FF2B5EF4-FFF2-40B4-BE49-F238E27FC236}">
                <a16:creationId xmlns:a16="http://schemas.microsoft.com/office/drawing/2014/main" id="{EAA0949D-DEA7-74CB-6DB8-093713FA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37" y="4671825"/>
            <a:ext cx="2579603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8B4DDF-83D4-F169-72E8-AE5473473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56" y="1263716"/>
            <a:ext cx="4333556" cy="2315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6DBF5-BF1A-DB5B-5785-947DE5AC9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456" y="3760400"/>
            <a:ext cx="4356660" cy="2315647"/>
          </a:xfrm>
          <a:prstGeom prst="rect">
            <a:avLst/>
          </a:prstGeom>
        </p:spPr>
      </p:pic>
      <p:pic>
        <p:nvPicPr>
          <p:cNvPr id="3" name="圖片 3" descr="一張含有 文字, 電子產品, 陳列 的圖片&#10;&#10;自動產生的描述">
            <a:extLst>
              <a:ext uri="{FF2B5EF4-FFF2-40B4-BE49-F238E27FC236}">
                <a16:creationId xmlns:a16="http://schemas.microsoft.com/office/drawing/2014/main" id="{DF78F54A-25F2-7507-7F51-D746362A5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2" y="-3455"/>
            <a:ext cx="7470180" cy="68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3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747545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47545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3200" b="1">
                <a:solidFill>
                  <a:srgbClr val="E84B36"/>
                </a:solidFill>
                <a:latin typeface="Arial"/>
                <a:ea typeface="Helvetica Neue Light"/>
                <a:cs typeface="Arial"/>
                <a:sym typeface="Helvetica Neue Light"/>
              </a:rPr>
              <a:t>Notification Subsystem</a:t>
            </a:r>
            <a:endParaRPr lang="en-US" sz="3200">
              <a:solidFill>
                <a:schemeClr val="tx1"/>
              </a:solidFill>
              <a:latin typeface="Arial"/>
              <a:ea typeface="Helvetica Neue Light"/>
              <a:cs typeface="Arial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+mn-lt"/>
              </a:rPr>
              <a:t>This subsystem includes a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70C0"/>
                </a:solidFill>
              </a:rPr>
              <a:t>Latch </a:t>
            </a:r>
            <a:r>
              <a:rPr lang="en-US">
                <a:solidFill>
                  <a:srgbClr val="000000"/>
                </a:solidFill>
              </a:rPr>
              <a:t>to </a:t>
            </a:r>
            <a:r>
              <a:rPr lang="en-US">
                <a:solidFill>
                  <a:srgbClr val="FF0000"/>
                </a:solidFill>
              </a:rPr>
              <a:t>Lock/unlock</a:t>
            </a:r>
            <a:r>
              <a:rPr lang="en-US">
                <a:solidFill>
                  <a:srgbClr val="000000"/>
                </a:solidFill>
              </a:rPr>
              <a:t> the door,  and a </a:t>
            </a:r>
            <a:r>
              <a:rPr lang="en-US" b="0" i="0" u="none" strike="noStrike">
                <a:solidFill>
                  <a:srgbClr val="0070C0"/>
                </a:solidFill>
                <a:effectLst/>
                <a:latin typeface="+mn-lt"/>
              </a:rPr>
              <a:t>Speaker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+mn-lt"/>
              </a:rPr>
              <a:t> to notify the house owner that the door is </a:t>
            </a:r>
            <a:r>
              <a:rPr lang="en-US">
                <a:solidFill>
                  <a:srgbClr val="000000"/>
                </a:solidFill>
              </a:rPr>
              <a:t>currently unlocked.</a:t>
            </a:r>
            <a:endParaRPr lang="en-US" altLang="zh-CN"/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altLang="zh-CN" b="1">
                <a:latin typeface="+mn-lt"/>
                <a:ea typeface="Helvetica Neue Light"/>
              </a:rPr>
              <a:t>Requirement</a:t>
            </a:r>
            <a:r>
              <a:rPr lang="en-US" altLang="zh-CN">
                <a:latin typeface="+mn-lt"/>
                <a:ea typeface="Helvetica Neue Light"/>
              </a:rPr>
              <a:t>: After receiving the correct signal from </a:t>
            </a:r>
            <a:r>
              <a:rPr lang="en-US" altLang="zh-CN">
                <a:ea typeface="Helvetica Neue Light"/>
              </a:rPr>
              <a:t>the microcontroller</a:t>
            </a:r>
            <a:r>
              <a:rPr lang="en-US" altLang="zh-CN">
                <a:latin typeface="+mn-lt"/>
                <a:ea typeface="Helvetica Neue Light"/>
              </a:rPr>
              <a:t>, </a:t>
            </a:r>
            <a:r>
              <a:rPr lang="en-US" altLang="zh-CN">
                <a:ea typeface="Helvetica Neue Light"/>
              </a:rPr>
              <a:t>the </a:t>
            </a:r>
            <a:r>
              <a:rPr lang="en-US" altLang="zh-CN">
                <a:latin typeface="+mn-lt"/>
                <a:ea typeface="Helvetica Neue Light"/>
              </a:rPr>
              <a:t>speaker should </a:t>
            </a:r>
            <a:r>
              <a:rPr lang="en-US" altLang="zh-CN">
                <a:ea typeface="Helvetica Neue Light"/>
              </a:rPr>
              <a:t>ring, and latch should lock and unlock properly.</a:t>
            </a:r>
            <a:endParaRPr lang="en-US" altLang="zh-CN">
              <a:latin typeface="+mn-lt"/>
              <a:ea typeface="Helvetica Neue Light"/>
              <a:cs typeface="Calibri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cap="all">
                <a:solidFill>
                  <a:schemeClr val="bg1"/>
                </a:solidFill>
                <a:effectLst/>
                <a:latin typeface="+mj-lt"/>
              </a:rPr>
              <a:t>Design EXPLANATION</a:t>
            </a:r>
            <a:endParaRPr lang="en-US" sz="3600" b="1">
              <a:solidFill>
                <a:schemeClr val="bg1"/>
              </a:solidFill>
              <a:latin typeface="+mj-lt"/>
              <a:ea typeface="Helvetica Neue Light"/>
              <a:cs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4CA41-E22F-0563-00DA-6B52F1504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416" y="1263716"/>
            <a:ext cx="4338596" cy="2315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373A2-6D0F-D5FE-F690-B3827AB9F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56" y="3744830"/>
            <a:ext cx="4333556" cy="2344885"/>
          </a:xfrm>
          <a:prstGeom prst="rect">
            <a:avLst/>
          </a:prstGeom>
        </p:spPr>
      </p:pic>
      <p:pic>
        <p:nvPicPr>
          <p:cNvPr id="8" name="Picture 16" descr="uxcell a15080600ux0275 Metal Shell Round Internal Magnet Speaker 2W 8 Ohm Pac... - Picture 1 of 2">
            <a:extLst>
              <a:ext uri="{FF2B5EF4-FFF2-40B4-BE49-F238E27FC236}">
                <a16:creationId xmlns:a16="http://schemas.microsoft.com/office/drawing/2014/main" id="{F9D16002-F46F-F244-B5D4-DACC73319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96" y="4796020"/>
            <a:ext cx="2064093" cy="14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Electric Cabinet Latch - Fail Secure JCL-12VSEC-Access Controls-Various-Jayso Electronics">
            <a:extLst>
              <a:ext uri="{FF2B5EF4-FFF2-40B4-BE49-F238E27FC236}">
                <a16:creationId xmlns:a16="http://schemas.microsoft.com/office/drawing/2014/main" id="{63298845-F81C-1A8F-B272-F656BA62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41" y="4798311"/>
            <a:ext cx="1505729" cy="145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747545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47545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3200" b="1">
                <a:solidFill>
                  <a:srgbClr val="E84B36"/>
                </a:solidFill>
                <a:latin typeface="Arial"/>
                <a:ea typeface="Helvetica Neue Light"/>
                <a:cs typeface="Arial"/>
                <a:sym typeface="Helvetica Neue Light"/>
              </a:rPr>
              <a:t>Power Subsystem</a:t>
            </a:r>
            <a:endParaRPr lang="en-US" sz="1800" b="1">
              <a:solidFill>
                <a:schemeClr val="tx1"/>
              </a:solidFill>
              <a:latin typeface="Arial"/>
              <a:ea typeface="Helvetica Neue Light"/>
              <a:cs typeface="Arial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+mn-lt"/>
              </a:rPr>
              <a:t>This subsystem consists of an </a:t>
            </a:r>
            <a:r>
              <a:rPr lang="en-US" b="0" i="0" u="none" strike="noStrike">
                <a:solidFill>
                  <a:srgbClr val="0070C0"/>
                </a:solidFill>
                <a:effectLst/>
                <a:latin typeface="+mn-lt"/>
              </a:rPr>
              <a:t>HWE 12.8V 7Ah Battery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+mn-lt"/>
              </a:rPr>
              <a:t> and two </a:t>
            </a:r>
            <a:r>
              <a:rPr lang="en-US" b="0" i="0" u="none" strike="noStrike">
                <a:solidFill>
                  <a:srgbClr val="0070C0"/>
                </a:solidFill>
                <a:effectLst/>
                <a:latin typeface="+mn-lt"/>
              </a:rPr>
              <a:t>RED WOLF Adjust DC Converters</a:t>
            </a:r>
            <a:r>
              <a:rPr lang="en-US">
                <a:solidFill>
                  <a:srgbClr val="000000"/>
                </a:solidFill>
                <a:latin typeface="+mn-lt"/>
              </a:rPr>
              <a:t> </a:t>
            </a:r>
            <a:endParaRPr lang="en-US">
              <a:solidFill>
                <a:srgbClr val="E84B36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b="1">
                <a:solidFill>
                  <a:srgbClr val="000000"/>
                </a:solidFill>
                <a:latin typeface="+mn-lt"/>
              </a:rPr>
              <a:t>Requirement</a:t>
            </a:r>
            <a:r>
              <a:rPr lang="en-US">
                <a:solidFill>
                  <a:srgbClr val="000000"/>
                </a:solidFill>
                <a:latin typeface="+mn-lt"/>
              </a:rPr>
              <a:t>: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+mn-lt"/>
              </a:rPr>
              <a:t>provide corresponding voltage and power to our whole system.</a:t>
            </a:r>
            <a:endParaRPr lang="en-US">
              <a:solidFill>
                <a:srgbClr val="E84B3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cap="all">
                <a:solidFill>
                  <a:schemeClr val="bg1"/>
                </a:solidFill>
                <a:effectLst/>
                <a:latin typeface="+mj-lt"/>
              </a:rPr>
              <a:t>Design EXPLANATION</a:t>
            </a:r>
            <a:endParaRPr lang="en-US" sz="3600">
              <a:solidFill>
                <a:schemeClr val="bg1"/>
              </a:solidFill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8194" name="Picture 2" descr="Amazon.com: RED WOLF Adjust DC 12V to 3.3V 5V 6V 9V DC Step Down Converter  Power Supply Voltage Adapter Reducer Regulator Fit for Vehicles Accessories  Devices Backup Camera Radio : Electronics">
            <a:extLst>
              <a:ext uri="{FF2B5EF4-FFF2-40B4-BE49-F238E27FC236}">
                <a16:creationId xmlns:a16="http://schemas.microsoft.com/office/drawing/2014/main" id="{CAC31301-7A41-3A20-6D89-41D5CFFF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42" y="3986263"/>
            <a:ext cx="2435290" cy="24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4B8E8A4-7BF6-6F1A-60B9-24E7099B4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56" y="1254700"/>
            <a:ext cx="4333556" cy="2324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BBB82B-7DF6-2097-14BF-0985AEEF8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456" y="3774068"/>
            <a:ext cx="4356660" cy="2315646"/>
          </a:xfrm>
          <a:prstGeom prst="rect">
            <a:avLst/>
          </a:prstGeom>
        </p:spPr>
      </p:pic>
      <p:pic>
        <p:nvPicPr>
          <p:cNvPr id="10" name="Picture 12" descr="HWE Energy 12V 7Ah Battery, Rechargeable LiFePO4 Battery, 4000+ Deep Cycle Lithium Iron Phosphate Battery Built-in BMS, Perfect for Fish Finder, Alarm System, Small UPS, Solar, Ride on Toys">
            <a:extLst>
              <a:ext uri="{FF2B5EF4-FFF2-40B4-BE49-F238E27FC236}">
                <a16:creationId xmlns:a16="http://schemas.microsoft.com/office/drawing/2014/main" id="{367CEE0F-9C31-B245-0EEA-DEDBE6770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0" y="4245430"/>
            <a:ext cx="2253711" cy="18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2" descr="电脑萤幕画面&#10;&#10;已自动生成说明">
            <a:extLst>
              <a:ext uri="{FF2B5EF4-FFF2-40B4-BE49-F238E27FC236}">
                <a16:creationId xmlns:a16="http://schemas.microsoft.com/office/drawing/2014/main" id="{EFBD9CA7-EFAE-8DCF-9BC4-2FEE08A2A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" y="-3564"/>
            <a:ext cx="7428136" cy="64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CDD8523C-BCA5-D545-8B17-893E8473D94C}"/>
              </a:ext>
            </a:extLst>
          </p:cNvPr>
          <p:cNvSpPr/>
          <p:nvPr/>
        </p:nvSpPr>
        <p:spPr>
          <a:xfrm rot="10800000" flipH="1">
            <a:off x="-1592" y="-7695"/>
            <a:ext cx="12244191" cy="6855257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C84029-B689-1345-58BF-8DB48CD3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88" y="70463"/>
            <a:ext cx="7991337" cy="64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BFC396F-D537-FD49-A36A-5BDD31207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7DB4B6F-E090-3A43-AB04-A1B376EB0C4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80801F61-AC90-0D4D-8F0C-68A4BB95EDFD}"/>
              </a:ext>
            </a:extLst>
          </p:cNvPr>
          <p:cNvSpPr txBox="1"/>
          <p:nvPr/>
        </p:nvSpPr>
        <p:spPr>
          <a:xfrm>
            <a:off x="971104" y="5693384"/>
            <a:ext cx="96012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Concept Picture</a:t>
            </a:r>
            <a:endParaRPr lang="en-US" sz="45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6BCECE2D-15A4-4540-8BF8-A2374C60EF0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99644982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7084074" y="5734372"/>
            <a:ext cx="4916432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/>
            <a:r>
              <a:rPr lang="en-US" sz="4500" b="1">
                <a:solidFill>
                  <a:schemeClr val="lt1"/>
                </a:solidFill>
                <a:ea typeface="Helvetica Neue"/>
                <a:cs typeface="Helvetica Neue"/>
              </a:rPr>
              <a:t>Our Final Product ...</a:t>
            </a:r>
            <a:endParaRPr lang="en-US" sz="4500" b="1">
              <a:solidFill>
                <a:schemeClr val="lt1"/>
              </a:solidFill>
              <a:latin typeface="+mn-lt"/>
              <a:ea typeface="Helvetica Neue"/>
              <a:cs typeface="Helvetica Neue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9409C25-D2A5-3B2D-181A-4F10FE3F4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-2229"/>
            <a:ext cx="7484532" cy="5835874"/>
          </a:xfrm>
          <a:prstGeom prst="rect">
            <a:avLst/>
          </a:prstGeom>
        </p:spPr>
      </p:pic>
      <p:pic>
        <p:nvPicPr>
          <p:cNvPr id="3" name="Picture 3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8E7A72F1-7273-1223-F474-85C0286F8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1" y="4882"/>
            <a:ext cx="4690532" cy="581106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7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CDD8523C-BCA5-D545-8B17-893E8473D94C}"/>
              </a:ext>
            </a:extLst>
          </p:cNvPr>
          <p:cNvSpPr/>
          <p:nvPr/>
        </p:nvSpPr>
        <p:spPr>
          <a:xfrm rot="10800000" flipH="1">
            <a:off x="0" y="0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BFC396F-D537-FD49-A36A-5BDD3120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7DB4B6F-E090-3A43-AB04-A1B376EB0C4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80801F61-AC90-0D4D-8F0C-68A4BB95EDFD}"/>
              </a:ext>
            </a:extLst>
          </p:cNvPr>
          <p:cNvSpPr txBox="1"/>
          <p:nvPr/>
        </p:nvSpPr>
        <p:spPr>
          <a:xfrm>
            <a:off x="1295400" y="2948490"/>
            <a:ext cx="96012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/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</a:rPr>
              <a:t>PCB Design and Results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2" name="Google Shape;125;p4">
            <a:extLst>
              <a:ext uri="{FF2B5EF4-FFF2-40B4-BE49-F238E27FC236}">
                <a16:creationId xmlns:a16="http://schemas.microsoft.com/office/drawing/2014/main" id="{F44F9150-A479-3F47-8683-848531143C29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6BCECE2D-15A4-4540-8BF8-A2374C60EF0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8593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CDD8523C-BCA5-D545-8B17-893E8473D94C}"/>
              </a:ext>
            </a:extLst>
          </p:cNvPr>
          <p:cNvSpPr/>
          <p:nvPr/>
        </p:nvSpPr>
        <p:spPr>
          <a:xfrm rot="10800000" flipH="1">
            <a:off x="0" y="0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BFC396F-D537-FD49-A36A-5BDD3120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7DB4B6F-E090-3A43-AB04-A1B376EB0C4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80801F61-AC90-0D4D-8F0C-68A4BB95EDFD}"/>
              </a:ext>
            </a:extLst>
          </p:cNvPr>
          <p:cNvSpPr txBox="1"/>
          <p:nvPr/>
        </p:nvSpPr>
        <p:spPr>
          <a:xfrm>
            <a:off x="1295400" y="3086989"/>
            <a:ext cx="96012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/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Problem To Solve</a:t>
            </a:r>
          </a:p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2" name="Google Shape;125;p4">
            <a:extLst>
              <a:ext uri="{FF2B5EF4-FFF2-40B4-BE49-F238E27FC236}">
                <a16:creationId xmlns:a16="http://schemas.microsoft.com/office/drawing/2014/main" id="{F44F9150-A479-3F47-8683-848531143C29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6BCECE2D-15A4-4540-8BF8-A2374C60EF0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94740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3"/>
            <a:ext cx="12192000" cy="685800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3E22CA92-3740-3493-80E5-5E69C2062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163"/>
            <a:ext cx="8873412" cy="6258033"/>
          </a:xfrm>
          <a:prstGeom prst="rect">
            <a:avLst/>
          </a:prstGeom>
        </p:spPr>
      </p:pic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8873413" y="2398535"/>
            <a:ext cx="315817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PCB Design</a:t>
            </a:r>
            <a:endParaRPr lang="en-US" sz="45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40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SUCCESSES...</a:t>
            </a:r>
          </a:p>
        </p:txBody>
      </p:sp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FA1270-BD02-D527-88F2-2A8F92C47D86}"/>
              </a:ext>
            </a:extLst>
          </p:cNvPr>
          <p:cNvSpPr/>
          <p:nvPr/>
        </p:nvSpPr>
        <p:spPr>
          <a:xfrm>
            <a:off x="2434207" y="1700242"/>
            <a:ext cx="630206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have a working ESP32 microcontroller on our PCB!</a:t>
            </a:r>
          </a:p>
        </p:txBody>
      </p:sp>
      <p:pic>
        <p:nvPicPr>
          <p:cNvPr id="1028" name="Picture 4" descr="ESP32-WROOM-32E-N8 Espressif Systems | C701342 - LCSC Electronics">
            <a:extLst>
              <a:ext uri="{FF2B5EF4-FFF2-40B4-BE49-F238E27FC236}">
                <a16:creationId xmlns:a16="http://schemas.microsoft.com/office/drawing/2014/main" id="{7F09814B-5E98-E25A-B7D8-A570835F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28" y="2323447"/>
            <a:ext cx="2442593" cy="24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pressif Systems ESP32-DevKitC-32E Enlarged Image">
            <a:extLst>
              <a:ext uri="{FF2B5EF4-FFF2-40B4-BE49-F238E27FC236}">
                <a16:creationId xmlns:a16="http://schemas.microsoft.com/office/drawing/2014/main" id="{E2DD92C8-ECDB-E975-7922-C5C685FD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24" y="1700242"/>
            <a:ext cx="2153715" cy="42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852C7541-AECB-3B95-8D19-C5D4435E4A08}"/>
              </a:ext>
            </a:extLst>
          </p:cNvPr>
          <p:cNvSpPr/>
          <p:nvPr/>
        </p:nvSpPr>
        <p:spPr>
          <a:xfrm>
            <a:off x="4599371" y="2323447"/>
            <a:ext cx="1869820" cy="3026834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458270-0A40-BFF1-38F2-EDD5A4B48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81" y="2323447"/>
            <a:ext cx="3256791" cy="24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0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32FB50C8-FADD-ED7B-12F2-761739CA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014" y="4250961"/>
            <a:ext cx="2335353" cy="23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SUCCESSES...</a:t>
            </a:r>
          </a:p>
        </p:txBody>
      </p:sp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A21D5B-DD68-3650-4B5B-4C4696B1D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08" y="527196"/>
            <a:ext cx="8647398" cy="509102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700"/>
          </a:p>
          <a:p>
            <a:r>
              <a:rPr lang="en-US" sz="2700"/>
              <a:t>AI and Camera: </a:t>
            </a:r>
          </a:p>
          <a:p>
            <a:pPr lvl="1"/>
            <a:r>
              <a:rPr lang="en-US" sz="2700"/>
              <a:t>high true positive rate, high true negative rate</a:t>
            </a:r>
          </a:p>
          <a:p>
            <a:pPr lvl="1"/>
            <a:r>
              <a:rPr lang="en-US" sz="2700"/>
              <a:t>Might detect a dog as a person, but it will eventually classify it as a dog</a:t>
            </a:r>
          </a:p>
          <a:p>
            <a:r>
              <a:rPr lang="en-US" sz="2700"/>
              <a:t>Power:</a:t>
            </a:r>
          </a:p>
          <a:p>
            <a:pPr lvl="1"/>
            <a:r>
              <a:rPr lang="en-US" sz="2700"/>
              <a:t>Successful 12V, 5V, and 3.3V conversion.</a:t>
            </a:r>
          </a:p>
          <a:p>
            <a:pPr lvl="1"/>
            <a:r>
              <a:rPr lang="en-US" sz="2700"/>
              <a:t>Using 3.3V microcontroller pin to control a 12V circuit with MOSFETs</a:t>
            </a:r>
          </a:p>
          <a:p>
            <a:r>
              <a:rPr lang="en-US" sz="2700"/>
              <a:t>Peripherals and Control:</a:t>
            </a:r>
          </a:p>
          <a:p>
            <a:pPr lvl="1"/>
            <a:r>
              <a:rPr lang="en-US" sz="2700"/>
              <a:t>Control program on ESP32: decode, display, and decide</a:t>
            </a:r>
          </a:p>
          <a:p>
            <a:pPr lvl="1"/>
            <a:r>
              <a:rPr lang="en-US" sz="2700"/>
              <a:t>Successfully reading from ultrasonic, outputting music from speakers, and unlocking latch. </a:t>
            </a:r>
          </a:p>
          <a:p>
            <a:pPr lvl="2"/>
            <a:endParaRPr lang="en-US" sz="2700"/>
          </a:p>
          <a:p>
            <a:pPr lvl="2"/>
            <a:endParaRPr lang="en-US" sz="2700"/>
          </a:p>
          <a:p>
            <a:pPr lvl="1"/>
            <a:endParaRPr lang="en-US" sz="2700"/>
          </a:p>
        </p:txBody>
      </p:sp>
      <p:pic>
        <p:nvPicPr>
          <p:cNvPr id="2054" name="Picture 6" descr="Addicore LM2596 Adjustable DC-DC Switching Buck Converter">
            <a:extLst>
              <a:ext uri="{FF2B5EF4-FFF2-40B4-BE49-F238E27FC236}">
                <a16:creationId xmlns:a16="http://schemas.microsoft.com/office/drawing/2014/main" id="{41F69681-4BE6-E6AF-1637-BDEB7EC5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083" y="2575766"/>
            <a:ext cx="2335353" cy="23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 Security Camera: Is It Worth Your Big Budget? - Reolink Blog">
            <a:extLst>
              <a:ext uri="{FF2B5EF4-FFF2-40B4-BE49-F238E27FC236}">
                <a16:creationId xmlns:a16="http://schemas.microsoft.com/office/drawing/2014/main" id="{A02F2180-9638-0147-DD21-8E59DB51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65" y="1096234"/>
            <a:ext cx="2544591" cy="168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7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…AND CHALLENGES</a:t>
            </a:r>
          </a:p>
        </p:txBody>
      </p:sp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53DD62-3668-88BA-5CB7-81B9EC0B4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07" y="1217410"/>
            <a:ext cx="6563680" cy="34506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CN">
                <a:ea typeface="等线"/>
              </a:rPr>
              <a:t>“No serial data connection” in Arduino</a:t>
            </a:r>
          </a:p>
          <a:p>
            <a:pPr lvl="1"/>
            <a:r>
              <a:rPr lang="en-US" sz="2800"/>
              <a:t>Rx/Tx connections for UART</a:t>
            </a:r>
          </a:p>
          <a:p>
            <a:pPr lvl="1"/>
            <a:r>
              <a:rPr lang="en-US" sz="2800"/>
              <a:t>Boot up the ESP32 with proper strapping pins: both GPIO 0 and EN to ground</a:t>
            </a:r>
          </a:p>
          <a:p>
            <a:pPr marL="457200" lvl="1" indent="0">
              <a:buNone/>
            </a:pPr>
            <a:endParaRPr lang="en-US" sz="2800"/>
          </a:p>
          <a:p>
            <a:r>
              <a:rPr lang="en-US"/>
              <a:t>ESP32 decided to burn itself and die</a:t>
            </a:r>
          </a:p>
          <a:p>
            <a:pPr lvl="1"/>
            <a:r>
              <a:rPr lang="en-US" sz="2800"/>
              <a:t>Bad soldering</a:t>
            </a:r>
          </a:p>
          <a:p>
            <a:pPr lvl="1"/>
            <a:r>
              <a:rPr lang="en-US" sz="2800"/>
              <a:t>Maybe due to the high current from the direct connection with Raspberry Pi</a:t>
            </a:r>
          </a:p>
          <a:p>
            <a:endParaRPr lang="en-US"/>
          </a:p>
          <a:p>
            <a:endParaRPr lang="en-US"/>
          </a:p>
          <a:p>
            <a:pPr lvl="1"/>
            <a:endParaRPr lang="en-US" sz="2800"/>
          </a:p>
        </p:txBody>
      </p:sp>
      <p:pic>
        <p:nvPicPr>
          <p:cNvPr id="6" name="Picture 2" descr="Common PCB Defects: What Causes a Circuit Board to Burn?">
            <a:extLst>
              <a:ext uri="{FF2B5EF4-FFF2-40B4-BE49-F238E27FC236}">
                <a16:creationId xmlns:a16="http://schemas.microsoft.com/office/drawing/2014/main" id="{2AD70B39-CA1A-7282-1F3B-CA4B283A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362" y="3969640"/>
            <a:ext cx="3632001" cy="18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EA62985E-12D4-6C09-823A-1BFC62D6B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281" y="1114582"/>
            <a:ext cx="2855316" cy="868220"/>
          </a:xfrm>
          <a:prstGeom prst="rect">
            <a:avLst/>
          </a:prstGeom>
        </p:spPr>
      </p:pic>
      <p:pic>
        <p:nvPicPr>
          <p:cNvPr id="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BDB9EB-AD76-DAA0-CBAA-3BDC68CC5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283" y="1033538"/>
            <a:ext cx="1910317" cy="24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19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elcome to PyTorch Tutorials — PyTorch Tutorials 2.0.0+cu117 documentation">
            <a:extLst>
              <a:ext uri="{FF2B5EF4-FFF2-40B4-BE49-F238E27FC236}">
                <a16:creationId xmlns:a16="http://schemas.microsoft.com/office/drawing/2014/main" id="{2C989647-75F7-CE3E-DED3-2EE5ED11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677" y="11159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…AND CHALLENGES</a:t>
            </a:r>
          </a:p>
        </p:txBody>
      </p:sp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86C284-44D7-C874-4FE3-71FA7E029FE3}"/>
              </a:ext>
            </a:extLst>
          </p:cNvPr>
          <p:cNvSpPr txBox="1">
            <a:spLocks/>
          </p:cNvSpPr>
          <p:nvPr/>
        </p:nvSpPr>
        <p:spPr>
          <a:xfrm>
            <a:off x="376807" y="1304778"/>
            <a:ext cx="5859870" cy="3450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/>
              <a:t>Cannot get video stream from the camera in Python</a:t>
            </a:r>
          </a:p>
          <a:p>
            <a:pPr lvl="1">
              <a:lnSpc>
                <a:spcPct val="100000"/>
              </a:lnSpc>
            </a:pPr>
            <a:r>
              <a:rPr lang="en-US" sz="2800"/>
              <a:t>OpenCV build issues</a:t>
            </a:r>
          </a:p>
          <a:p>
            <a:pPr lvl="1">
              <a:lnSpc>
                <a:spcPct val="100000"/>
              </a:lnSpc>
            </a:pPr>
            <a:r>
              <a:rPr lang="en-US" sz="2800"/>
              <a:t>Raspberry Pi camera driver compatibility issues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2800"/>
          </a:p>
          <a:p>
            <a:pPr>
              <a:lnSpc>
                <a:spcPct val="100000"/>
              </a:lnSpc>
            </a:pPr>
            <a:r>
              <a:rPr lang="en-US"/>
              <a:t>Overheating voltage converter? Program not running? Floating signal voltages? ...</a:t>
            </a:r>
          </a:p>
          <a:p>
            <a:pPr lvl="1">
              <a:lnSpc>
                <a:spcPct val="100000"/>
              </a:lnSpc>
            </a:pPr>
            <a:r>
              <a:rPr lang="en-US" sz="2800"/>
              <a:t>ALL SOLVED</a:t>
            </a:r>
          </a:p>
        </p:txBody>
      </p:sp>
      <p:pic>
        <p:nvPicPr>
          <p:cNvPr id="4098" name="Picture 2" descr="OpenCV Haar Cascades - PyImageSearch">
            <a:extLst>
              <a:ext uri="{FF2B5EF4-FFF2-40B4-BE49-F238E27FC236}">
                <a16:creationId xmlns:a16="http://schemas.microsoft.com/office/drawing/2014/main" id="{D5A8A675-5BDE-6E07-9073-9F50EFF7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14" y="1304778"/>
            <a:ext cx="3861513" cy="248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YOLO Architecture from the original paper">
            <a:extLst>
              <a:ext uri="{FF2B5EF4-FFF2-40B4-BE49-F238E27FC236}">
                <a16:creationId xmlns:a16="http://schemas.microsoft.com/office/drawing/2014/main" id="{3D37BB45-32D8-18F3-271E-C83A86C6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23" y="3946973"/>
            <a:ext cx="3991854" cy="23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CO - Common Objects in Context">
            <a:extLst>
              <a:ext uri="{FF2B5EF4-FFF2-40B4-BE49-F238E27FC236}">
                <a16:creationId xmlns:a16="http://schemas.microsoft.com/office/drawing/2014/main" id="{93768142-BE45-B546-7B30-A5CCCCEA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528" y="3369312"/>
            <a:ext cx="1806588" cy="5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YOLO: Real-Time Object Detection">
            <a:extLst>
              <a:ext uri="{FF2B5EF4-FFF2-40B4-BE49-F238E27FC236}">
                <a16:creationId xmlns:a16="http://schemas.microsoft.com/office/drawing/2014/main" id="{B7E77BCD-ADBD-D559-2A08-4495AC0C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805" y="4752917"/>
            <a:ext cx="1352867" cy="7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6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Project Conclusion</a:t>
            </a:r>
          </a:p>
        </p:txBody>
      </p:sp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6AC8-7DE1-EB7C-C074-814A999C5238}"/>
              </a:ext>
            </a:extLst>
          </p:cNvPr>
          <p:cNvSpPr txBox="1">
            <a:spLocks/>
          </p:cNvSpPr>
          <p:nvPr/>
        </p:nvSpPr>
        <p:spPr>
          <a:xfrm>
            <a:off x="753419" y="1270069"/>
            <a:ext cx="8938975" cy="910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Sacrifices: 5 ESP32 chips, 6 Ultrasonic Sensors, 7 PCB boards, 10 AMS117-5V, trillions of capacitors and resistors.</a:t>
            </a:r>
          </a:p>
          <a:p>
            <a:pPr lvl="2"/>
            <a:endParaRPr lang="en-US"/>
          </a:p>
          <a:p>
            <a:endParaRPr lang="en-US"/>
          </a:p>
        </p:txBody>
      </p:sp>
      <p:pic>
        <p:nvPicPr>
          <p:cNvPr id="34" name="Picture 2" descr="RESISTORS by Amy Miller • Cleaver Magazine">
            <a:extLst>
              <a:ext uri="{FF2B5EF4-FFF2-40B4-BE49-F238E27FC236}">
                <a16:creationId xmlns:a16="http://schemas.microsoft.com/office/drawing/2014/main" id="{05528E8F-C954-86C9-09FB-F0E4D3F32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67" y="3051940"/>
            <a:ext cx="4262033" cy="33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Introduction to the ESP32 WiFi / Bluetooth Wireless Microcontroller">
            <a:extLst>
              <a:ext uri="{FF2B5EF4-FFF2-40B4-BE49-F238E27FC236}">
                <a16:creationId xmlns:a16="http://schemas.microsoft.com/office/drawing/2014/main" id="{7C248F2C-6860-8B63-4459-D6DF29C7F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5" y="3032334"/>
            <a:ext cx="1162814" cy="79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Introduction to the ESP32 WiFi / Bluetooth Wireless Microcontroller">
            <a:extLst>
              <a:ext uri="{FF2B5EF4-FFF2-40B4-BE49-F238E27FC236}">
                <a16:creationId xmlns:a16="http://schemas.microsoft.com/office/drawing/2014/main" id="{F864A36D-9331-EDC4-07FB-95C5D08B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" y="3820736"/>
            <a:ext cx="1141938" cy="7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Introduction to the ESP32 WiFi / Bluetooth Wireless Microcontroller">
            <a:extLst>
              <a:ext uri="{FF2B5EF4-FFF2-40B4-BE49-F238E27FC236}">
                <a16:creationId xmlns:a16="http://schemas.microsoft.com/office/drawing/2014/main" id="{E340C165-76C8-5A01-94AE-7570EFA2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1" y="3035946"/>
            <a:ext cx="1141938" cy="7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Introduction to the ESP32 WiFi / Bluetooth Wireless Microcontroller">
            <a:extLst>
              <a:ext uri="{FF2B5EF4-FFF2-40B4-BE49-F238E27FC236}">
                <a16:creationId xmlns:a16="http://schemas.microsoft.com/office/drawing/2014/main" id="{C7CFDD03-9DF6-6411-3794-D06B8594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3" y="5388576"/>
            <a:ext cx="1141938" cy="9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Introduction to the ESP32 WiFi / Bluetooth Wireless Microcontroller">
            <a:extLst>
              <a:ext uri="{FF2B5EF4-FFF2-40B4-BE49-F238E27FC236}">
                <a16:creationId xmlns:a16="http://schemas.microsoft.com/office/drawing/2014/main" id="{5D0830B5-D088-BD36-A1C1-0F45D951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" y="4605526"/>
            <a:ext cx="1141938" cy="7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Diagram, engineering drawing&#10;&#10;Description automatically generated">
            <a:extLst>
              <a:ext uri="{FF2B5EF4-FFF2-40B4-BE49-F238E27FC236}">
                <a16:creationId xmlns:a16="http://schemas.microsoft.com/office/drawing/2014/main" id="{BE6C6D95-AE34-E7C1-70D2-34F707FB9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465" y="3824348"/>
            <a:ext cx="1139254" cy="1136877"/>
          </a:xfrm>
          <a:prstGeom prst="rect">
            <a:avLst/>
          </a:prstGeom>
        </p:spPr>
      </p:pic>
      <p:pic>
        <p:nvPicPr>
          <p:cNvPr id="41" name="Picture 40" descr="Diagram, engineering drawing&#10;&#10;Description automatically generated">
            <a:extLst>
              <a:ext uri="{FF2B5EF4-FFF2-40B4-BE49-F238E27FC236}">
                <a16:creationId xmlns:a16="http://schemas.microsoft.com/office/drawing/2014/main" id="{F8F87D29-4953-276A-FDEF-6081F934B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252" y="4961677"/>
            <a:ext cx="1139254" cy="1345644"/>
          </a:xfrm>
          <a:prstGeom prst="rect">
            <a:avLst/>
          </a:prstGeom>
        </p:spPr>
      </p:pic>
      <p:pic>
        <p:nvPicPr>
          <p:cNvPr id="42" name="Picture 41" descr="Diagram, engineering drawing&#10;&#10;Description automatically generated">
            <a:extLst>
              <a:ext uri="{FF2B5EF4-FFF2-40B4-BE49-F238E27FC236}">
                <a16:creationId xmlns:a16="http://schemas.microsoft.com/office/drawing/2014/main" id="{69BAEDEB-7477-43B1-AB4D-504773EE7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821" y="4127815"/>
            <a:ext cx="1139254" cy="1136877"/>
          </a:xfrm>
          <a:prstGeom prst="rect">
            <a:avLst/>
          </a:prstGeom>
        </p:spPr>
      </p:pic>
      <p:pic>
        <p:nvPicPr>
          <p:cNvPr id="43" name="Picture 42" descr="Diagram, engineering drawing&#10;&#10;Description automatically generated">
            <a:extLst>
              <a:ext uri="{FF2B5EF4-FFF2-40B4-BE49-F238E27FC236}">
                <a16:creationId xmlns:a16="http://schemas.microsoft.com/office/drawing/2014/main" id="{FF955E68-0605-8C41-3B2A-E8B9D8B1C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998" y="4176435"/>
            <a:ext cx="1139254" cy="1136877"/>
          </a:xfrm>
          <a:prstGeom prst="rect">
            <a:avLst/>
          </a:prstGeom>
        </p:spPr>
      </p:pic>
      <p:pic>
        <p:nvPicPr>
          <p:cNvPr id="44" name="Picture 43" descr="Diagram, engineering drawing&#10;&#10;Description automatically generated">
            <a:extLst>
              <a:ext uri="{FF2B5EF4-FFF2-40B4-BE49-F238E27FC236}">
                <a16:creationId xmlns:a16="http://schemas.microsoft.com/office/drawing/2014/main" id="{C06C221F-3E8A-17E9-FDD2-84FC0A6AA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397" y="5209018"/>
            <a:ext cx="1139254" cy="1136877"/>
          </a:xfrm>
          <a:prstGeom prst="rect">
            <a:avLst/>
          </a:prstGeom>
        </p:spPr>
      </p:pic>
      <p:pic>
        <p:nvPicPr>
          <p:cNvPr id="45" name="Picture 4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627213C-C43F-E6C6-C06E-F76806E30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474" y="3035946"/>
            <a:ext cx="1139254" cy="1136877"/>
          </a:xfrm>
          <a:prstGeom prst="rect">
            <a:avLst/>
          </a:prstGeom>
        </p:spPr>
      </p:pic>
      <p:pic>
        <p:nvPicPr>
          <p:cNvPr id="46" name="Picture 45" descr="Diagram, engineering drawing&#10;&#10;Description automatically generated">
            <a:extLst>
              <a:ext uri="{FF2B5EF4-FFF2-40B4-BE49-F238E27FC236}">
                <a16:creationId xmlns:a16="http://schemas.microsoft.com/office/drawing/2014/main" id="{763F6334-2EA8-EABC-3158-196D6417A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821" y="3032334"/>
            <a:ext cx="1139254" cy="1136877"/>
          </a:xfrm>
          <a:prstGeom prst="rect">
            <a:avLst/>
          </a:prstGeom>
        </p:spPr>
      </p:pic>
      <p:pic>
        <p:nvPicPr>
          <p:cNvPr id="47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BA774564-990D-6CD7-15D6-79A33EE52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35" y="3051440"/>
            <a:ext cx="113381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96890DC7-A2D7-5FC5-B78B-783E81F1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45" y="5289635"/>
            <a:ext cx="119644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9C0D1BF2-C189-5DE3-6417-85996E4A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61" y="5289635"/>
            <a:ext cx="113381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1B199F3E-34AE-C07D-4470-D3C24C7E7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16" y="4210225"/>
            <a:ext cx="113381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0F655B1A-486C-443F-2BFD-8976C0DE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81" y="3051119"/>
            <a:ext cx="113381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EA7D0428-FE94-1E29-4B52-86593E80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10" y="4164527"/>
            <a:ext cx="1123372" cy="121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4A91DBE8-3E72-F57F-4D7A-F993A912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59" y="5289635"/>
            <a:ext cx="113381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4A27A1D0-FDBE-70BF-2E8E-89AA7EF4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40" y="5284620"/>
            <a:ext cx="113381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C45F989A-3666-DDA3-9C47-1413EBFF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61" y="4206279"/>
            <a:ext cx="1196440" cy="1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100 PCS AMS1117 AMS117-5.0 5.0V 1A Voltage Regulator SOT-223 NEW - Picture 1 of 1">
            <a:extLst>
              <a:ext uri="{FF2B5EF4-FFF2-40B4-BE49-F238E27FC236}">
                <a16:creationId xmlns:a16="http://schemas.microsoft.com/office/drawing/2014/main" id="{CB007078-21E6-ABBE-7269-8AA3D56C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51" y="3051939"/>
            <a:ext cx="1206878" cy="124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U.S. Dollar Hits 20-Year High: Here's What That Means">
            <a:extLst>
              <a:ext uri="{FF2B5EF4-FFF2-40B4-BE49-F238E27FC236}">
                <a16:creationId xmlns:a16="http://schemas.microsoft.com/office/drawing/2014/main" id="{80021D2B-891D-24D7-B733-91D40953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8" y="204051"/>
            <a:ext cx="11877863" cy="64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9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9FF62C-DB99-6B05-C6A8-86AE70B00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837" y="692177"/>
            <a:ext cx="6476062" cy="5913184"/>
          </a:xfrm>
          <a:prstGeom prst="rect">
            <a:avLst/>
          </a:prstGeom>
        </p:spPr>
      </p:pic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PROJECT CONCLUSION</a:t>
            </a:r>
          </a:p>
        </p:txBody>
      </p:sp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84758-AC2B-3F38-02F8-188AD42CA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69" y="971855"/>
            <a:ext cx="6109961" cy="2371453"/>
          </a:xfrm>
        </p:spPr>
        <p:txBody>
          <a:bodyPr>
            <a:noAutofit/>
          </a:bodyPr>
          <a:lstStyle/>
          <a:p>
            <a:r>
              <a:rPr lang="en-US"/>
              <a:t>Lessons: </a:t>
            </a:r>
          </a:p>
          <a:p>
            <a:pPr lvl="1"/>
            <a:r>
              <a:rPr lang="en-US" sz="2800"/>
              <a:t>PCB design process</a:t>
            </a:r>
          </a:p>
          <a:p>
            <a:pPr lvl="2"/>
            <a:r>
              <a:rPr lang="en-US" sz="2800"/>
              <a:t>Pay attention to packaging and dimension</a:t>
            </a:r>
          </a:p>
          <a:p>
            <a:pPr lvl="2"/>
            <a:r>
              <a:rPr lang="en-US" sz="2800"/>
              <a:t>Always consider the current and voltage limits in every connection</a:t>
            </a:r>
          </a:p>
          <a:p>
            <a:pPr lvl="1"/>
            <a:r>
              <a:rPr lang="en-US" sz="2800"/>
              <a:t>Always do more</a:t>
            </a:r>
          </a:p>
          <a:p>
            <a:pPr lvl="2"/>
            <a:r>
              <a:rPr lang="en-US" sz="2800"/>
              <a:t>Ordered excessive parts (Yes, we had thousands of capacitors)</a:t>
            </a:r>
          </a:p>
          <a:p>
            <a:pPr lvl="2"/>
            <a:r>
              <a:rPr lang="en-US" sz="2800"/>
              <a:t>Designed extra pin connections</a:t>
            </a:r>
          </a:p>
          <a:p>
            <a:pPr lvl="2"/>
            <a:r>
              <a:rPr lang="en-US" sz="2800"/>
              <a:t>Made multiple spare boards</a:t>
            </a:r>
          </a:p>
          <a:p>
            <a:pPr marL="914400" lvl="2" indent="0">
              <a:buNone/>
            </a:pPr>
            <a:endParaRPr lang="en-US" sz="2800"/>
          </a:p>
          <a:p>
            <a:pPr lvl="2"/>
            <a:endParaRPr lang="en-US" sz="2800"/>
          </a:p>
          <a:p>
            <a:pPr lvl="2"/>
            <a:endParaRPr lang="en-US" sz="2800"/>
          </a:p>
          <a:p>
            <a:endParaRPr lang="en-US"/>
          </a:p>
        </p:txBody>
      </p:sp>
      <p:pic>
        <p:nvPicPr>
          <p:cNvPr id="5122" name="Picture 2" descr="0805B104K500NT">
            <a:extLst>
              <a:ext uri="{FF2B5EF4-FFF2-40B4-BE49-F238E27FC236}">
                <a16:creationId xmlns:a16="http://schemas.microsoft.com/office/drawing/2014/main" id="{62874F4E-DBB0-A70F-4DC9-2A460412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61518" y="3998437"/>
            <a:ext cx="2394892" cy="23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L31A106KBHNNNE">
            <a:extLst>
              <a:ext uri="{FF2B5EF4-FFF2-40B4-BE49-F238E27FC236}">
                <a16:creationId xmlns:a16="http://schemas.microsoft.com/office/drawing/2014/main" id="{D064F962-C8CC-CF70-7E9A-E0F9335A9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0" y="3998437"/>
            <a:ext cx="2394893" cy="23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00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23883" y="6520721"/>
            <a:ext cx="2485130" cy="23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-1837411" y="323094"/>
            <a:ext cx="12409715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RECOMMENDED FURTHER WORK​</a:t>
            </a:r>
            <a:endParaRPr lang="en-US" sz="44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C8134-EB31-4A11-C591-AF727B6C7A84}"/>
              </a:ext>
            </a:extLst>
          </p:cNvPr>
          <p:cNvSpPr txBox="1"/>
          <p:nvPr/>
        </p:nvSpPr>
        <p:spPr>
          <a:xfrm>
            <a:off x="2" y="1076176"/>
            <a:ext cx="692545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2000" b="1">
              <a:solidFill>
                <a:schemeClr val="bg1"/>
              </a:solidFill>
              <a:latin typeface="+mn-lt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+mn-lt"/>
              </a:rPr>
              <a:t> Multithreading in Python to speed up the AI model​</a:t>
            </a:r>
          </a:p>
          <a:p>
            <a:pPr lvl="1" fontAlgn="base"/>
            <a:endParaRPr lang="en-US" sz="2800" b="1">
              <a:solidFill>
                <a:schemeClr val="bg1"/>
              </a:solidFill>
              <a:latin typeface="+mn-lt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+mn-lt"/>
              </a:rPr>
              <a:t> More integrated PCB: buck converter, auto reset, auto boot, USB connection​ 	</a:t>
            </a:r>
          </a:p>
          <a:p>
            <a:pPr lvl="1" fontAlgn="base"/>
            <a:r>
              <a:rPr lang="en-US" sz="2800" b="1">
                <a:solidFill>
                  <a:schemeClr val="bg1"/>
                </a:solidFill>
                <a:latin typeface="+mn-lt"/>
              </a:rPr>
              <a:t>	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+mn-lt"/>
              </a:rPr>
              <a:t>Customized trained AI model for specific pet</a:t>
            </a:r>
          </a:p>
          <a:p>
            <a:pPr lvl="1" fontAlgn="base"/>
            <a:endParaRPr lang="en-US" sz="2800" b="1">
              <a:solidFill>
                <a:schemeClr val="bg1"/>
              </a:solidFill>
              <a:latin typeface="+mn-lt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800" b="1" i="0" u="none" strike="noStrike">
                <a:solidFill>
                  <a:schemeClr val="bg1"/>
                </a:solidFill>
                <a:effectLst/>
              </a:rPr>
              <a:t>Wireless C</a:t>
            </a:r>
            <a:r>
              <a:rPr lang="en-US" sz="2800" b="1">
                <a:solidFill>
                  <a:schemeClr val="bg1"/>
                </a:solidFill>
              </a:rPr>
              <a:t>ommunication and Application</a:t>
            </a:r>
            <a:endParaRPr lang="en-US" sz="2800" i="0" u="none" strike="noStrike">
              <a:solidFill>
                <a:schemeClr val="bg1"/>
              </a:solidFill>
              <a:effectLst/>
              <a:latin typeface="+mn-lt"/>
            </a:endParaRPr>
          </a:p>
          <a:p>
            <a:pPr algn="l" rtl="0" fontAlgn="base"/>
            <a:endParaRPr lang="en-US" sz="2800" b="0" i="0" u="none" strike="noStrike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091" y="472946"/>
            <a:ext cx="512734" cy="740616"/>
          </a:xfrm>
          <a:prstGeom prst="rect">
            <a:avLst/>
          </a:prstGeom>
        </p:spPr>
      </p:pic>
      <p:pic>
        <p:nvPicPr>
          <p:cNvPr id="6146" name="Picture 2" descr="Lightbox">
            <a:extLst>
              <a:ext uri="{FF2B5EF4-FFF2-40B4-BE49-F238E27FC236}">
                <a16:creationId xmlns:a16="http://schemas.microsoft.com/office/drawing/2014/main" id="{00713778-3517-393D-1CAE-F956361A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21" y="1933609"/>
            <a:ext cx="2620965" cy="39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w to Share Internet from Laptop to Phone via WiFi - Connectify">
            <a:extLst>
              <a:ext uri="{FF2B5EF4-FFF2-40B4-BE49-F238E27FC236}">
                <a16:creationId xmlns:a16="http://schemas.microsoft.com/office/drawing/2014/main" id="{2FC9CFD2-A960-2C1B-5B79-ADA61BE9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83" y="1686507"/>
            <a:ext cx="3013648" cy="211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5+] Opening Star Wars Space Background - WallpaperSafari">
            <a:extLst>
              <a:ext uri="{FF2B5EF4-FFF2-40B4-BE49-F238E27FC236}">
                <a16:creationId xmlns:a16="http://schemas.microsoft.com/office/drawing/2014/main" id="{9F122609-6DC1-52F2-DEFE-9B0DDCEB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accent4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7" name="Google Shape;100;p1">
            <a:extLst>
              <a:ext uri="{FF2B5EF4-FFF2-40B4-BE49-F238E27FC236}">
                <a16:creationId xmlns:a16="http://schemas.microsoft.com/office/drawing/2014/main" id="{AC844609-CFC1-CC48-88D3-321A0E2CF25F}"/>
              </a:ext>
            </a:extLst>
          </p:cNvPr>
          <p:cNvSpPr txBox="1"/>
          <p:nvPr/>
        </p:nvSpPr>
        <p:spPr>
          <a:xfrm>
            <a:off x="382988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accent4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BB833-8A55-1FE0-5849-6E68CD102754}"/>
              </a:ext>
            </a:extLst>
          </p:cNvPr>
          <p:cNvSpPr/>
          <p:nvPr/>
        </p:nvSpPr>
        <p:spPr>
          <a:xfrm>
            <a:off x="982090" y="1957076"/>
            <a:ext cx="1022781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In conclusion, we successfully designed the hardware and software that meet our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377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53838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people living near the natural ecosystem, human-wildlife conflicts can frequently happen, and one type of such conflict is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intruding wild animals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/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PROBLEM TO SOLVE​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D21A7C-5F7A-B410-5C7B-CFDF78B6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41" y="2957804"/>
            <a:ext cx="5924939" cy="30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128AA-99D8-A296-7EA4-09D8C7FC1EE9}"/>
              </a:ext>
            </a:extLst>
          </p:cNvPr>
          <p:cNvSpPr txBox="1"/>
          <p:nvPr/>
        </p:nvSpPr>
        <p:spPr>
          <a:xfrm>
            <a:off x="6465567" y="3878190"/>
            <a:ext cx="2970793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C000"/>
                </a:solidFill>
              </a:rPr>
              <a:t>Hello there~</a:t>
            </a:r>
          </a:p>
        </p:txBody>
      </p:sp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C1E9E323-7FE6-774D-999D-DB456F9813F1}"/>
              </a:ext>
            </a:extLst>
          </p:cNvPr>
          <p:cNvSpPr/>
          <p:nvPr/>
        </p:nvSpPr>
        <p:spPr>
          <a:xfrm rot="10800000" flipH="1">
            <a:off x="0" y="-7696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AA3AB03C-0390-9F46-9B7C-4C2DAFAF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CF7FA76-E2DB-F44D-943F-42CB96E2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E0413B06-A2E6-C746-8C3D-87E15D354737}"/>
              </a:ext>
            </a:extLst>
          </p:cNvPr>
          <p:cNvSpPr txBox="1">
            <a:spLocks/>
          </p:cNvSpPr>
          <p:nvPr/>
        </p:nvSpPr>
        <p:spPr>
          <a:xfrm>
            <a:off x="283501" y="1334279"/>
            <a:ext cx="1117740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endParaRPr lang="en-US" sz="4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4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4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4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4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Thank You!</a:t>
            </a:r>
          </a:p>
          <a:p>
            <a:pPr>
              <a:buSzPts val="3000"/>
            </a:pPr>
            <a:endParaRPr lang="en-US" sz="4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4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60F7FEC7-95F3-474E-B097-FC209879264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EA2E381D-85E1-5244-A1AF-09EE86EDAF3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4" name="圖片 4" descr="一張含有 文字, 室內, 天花板, 地板 的圖片&#10;&#10;自動產生的描述">
            <a:extLst>
              <a:ext uri="{FF2B5EF4-FFF2-40B4-BE49-F238E27FC236}">
                <a16:creationId xmlns:a16="http://schemas.microsoft.com/office/drawing/2014/main" id="{3EC53249-3A01-1204-538C-363CA5B36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908" y="698849"/>
            <a:ext cx="6469692" cy="48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8FE8EAD3-2D7F-0846-8465-1E5EC531CB76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40BBED40-2928-B047-86D9-C914F64E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8164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3AF0C5-85E3-5442-BD93-F22B807C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21" y="2252985"/>
            <a:ext cx="7131957" cy="23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32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 “</a:t>
            </a:r>
            <a:r>
              <a:rPr lang="en-US" altLang="zh-CN" sz="32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welcome-all” pet door can cause some problem…</a:t>
            </a:r>
            <a:endParaRPr lang="en-US" sz="32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For small to medium-sized wild animals like raccoons and coyotes, the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unlocked pet door can be an entrance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to people's houses.</a:t>
            </a: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sng" strike="noStrike">
                <a:solidFill>
                  <a:srgbClr val="FA2B5C"/>
                </a:solidFill>
                <a:effectLst/>
                <a:latin typeface="Gill Sans MT" panose="020B0502020104020203" pitchFamily="34" charset="0"/>
                <a:hlinkClick r:id="rId3"/>
              </a:rPr>
              <a:t>https://www.youtube.com/watch?v=yr1OcFafctI</a:t>
            </a:r>
            <a:r>
              <a:rPr lang="en-US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</a:p>
          <a:p>
            <a:pPr marL="114300" indent="0" fontAlgn="base">
              <a:buNone/>
            </a:pP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sym typeface="Helvetica Neue Light"/>
              </a:rPr>
              <a:t>PROBLEM TO SOLVE</a:t>
            </a:r>
            <a:endParaRPr lang="en-US" sz="36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3074" name="Picture 2" descr="A raccoon caught on surveillance camera sneaking through a pet door.">
            <a:extLst>
              <a:ext uri="{FF2B5EF4-FFF2-40B4-BE49-F238E27FC236}">
                <a16:creationId xmlns:a16="http://schemas.microsoft.com/office/drawing/2014/main" id="{E89F7EBC-2367-25E7-6CAE-06F0965DB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44" y="3245944"/>
            <a:ext cx="5669318" cy="31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C64B1-7570-6D94-A67B-7CA7B9BC59B2}"/>
              </a:ext>
            </a:extLst>
          </p:cNvPr>
          <p:cNvSpPr txBox="1"/>
          <p:nvPr/>
        </p:nvSpPr>
        <p:spPr>
          <a:xfrm>
            <a:off x="3102983" y="3264048"/>
            <a:ext cx="4647602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FFC000"/>
                </a:solidFill>
              </a:rPr>
              <a:t>I am coming…</a:t>
            </a:r>
          </a:p>
        </p:txBody>
      </p:sp>
    </p:spTree>
    <p:extLst>
      <p:ext uri="{BB962C8B-B14F-4D97-AF65-F5344CB8AC3E}">
        <p14:creationId xmlns:p14="http://schemas.microsoft.com/office/powerpoint/2010/main" val="41879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32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 “block</a:t>
            </a:r>
            <a:r>
              <a:rPr lang="en-US" altLang="zh-CN" sz="32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-all” pet door also cause problems…</a:t>
            </a:r>
            <a:endParaRPr lang="en-US" sz="32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+mn-lt"/>
              </a:rPr>
              <a:t>Locking the pet can prevent wildlife from intruding, but it will also keep the house owner's pets out of the door at the same time. 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sym typeface="Helvetica Neue Light"/>
              </a:rPr>
              <a:t>PROBLEM TO SOLVE</a:t>
            </a:r>
            <a:endParaRPr lang="en-US" sz="36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052" name="Picture 4" descr="Sad golder retriever stock photo. Image of playful, pedigree - 39282126">
            <a:extLst>
              <a:ext uri="{FF2B5EF4-FFF2-40B4-BE49-F238E27FC236}">
                <a16:creationId xmlns:a16="http://schemas.microsoft.com/office/drawing/2014/main" id="{941B5CD5-E595-F24C-BDB2-A25FC085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40" y="3032449"/>
            <a:ext cx="5840963" cy="340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96253A-C736-303F-635A-770A6C44D513}"/>
              </a:ext>
            </a:extLst>
          </p:cNvPr>
          <p:cNvSpPr txBox="1"/>
          <p:nvPr/>
        </p:nvSpPr>
        <p:spPr>
          <a:xfrm>
            <a:off x="5183710" y="3926522"/>
            <a:ext cx="464760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C000"/>
                </a:solidFill>
              </a:rPr>
              <a:t>May I come in?</a:t>
            </a:r>
          </a:p>
        </p:txBody>
      </p:sp>
    </p:spTree>
    <p:extLst>
      <p:ext uri="{BB962C8B-B14F-4D97-AF65-F5344CB8AC3E}">
        <p14:creationId xmlns:p14="http://schemas.microsoft.com/office/powerpoint/2010/main" val="90518451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CDD8523C-BCA5-D545-8B17-893E8473D94C}"/>
              </a:ext>
            </a:extLst>
          </p:cNvPr>
          <p:cNvSpPr/>
          <p:nvPr/>
        </p:nvSpPr>
        <p:spPr>
          <a:xfrm rot="10800000" flipH="1">
            <a:off x="0" y="0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BFC396F-D537-FD49-A36A-5BDD3120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7DB4B6F-E090-3A43-AB04-A1B376EB0C4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80801F61-AC90-0D4D-8F0C-68A4BB95EDFD}"/>
              </a:ext>
            </a:extLst>
          </p:cNvPr>
          <p:cNvSpPr txBox="1"/>
          <p:nvPr/>
        </p:nvSpPr>
        <p:spPr>
          <a:xfrm>
            <a:off x="1295400" y="3086989"/>
            <a:ext cx="96012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/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Project Overview</a:t>
            </a:r>
          </a:p>
          <a:p>
            <a:pPr lvl="0"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2" name="Google Shape;125;p4">
            <a:extLst>
              <a:ext uri="{FF2B5EF4-FFF2-40B4-BE49-F238E27FC236}">
                <a16:creationId xmlns:a16="http://schemas.microsoft.com/office/drawing/2014/main" id="{F44F9150-A479-3F47-8683-848531143C29}"/>
              </a:ext>
            </a:extLst>
          </p:cNvPr>
          <p:cNvSpPr/>
          <p:nvPr/>
        </p:nvSpPr>
        <p:spPr>
          <a:xfrm>
            <a:off x="5520230" y="1704276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6BCECE2D-15A4-4540-8BF8-A2374C60EF0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15474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78B6311E-BC39-234F-80E9-551F2FB4C69F}"/>
              </a:ext>
            </a:extLst>
          </p:cNvPr>
          <p:cNvSpPr txBox="1">
            <a:spLocks/>
          </p:cNvSpPr>
          <p:nvPr/>
        </p:nvSpPr>
        <p:spPr>
          <a:xfrm>
            <a:off x="376810" y="1334279"/>
            <a:ext cx="10689296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3200" b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We built a door to welcome pets and prevent wildlife</a:t>
            </a:r>
            <a:endParaRPr lang="en-US" sz="32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u="none" strike="noStrike">
                <a:solidFill>
                  <a:srgbClr val="000000"/>
                </a:solidFill>
                <a:effectLst/>
                <a:latin typeface="+mn-lt"/>
              </a:rPr>
              <a:t>When an object approaches our pet door, it should be able to execute the following sequential steps without any manual operation: </a:t>
            </a:r>
          </a:p>
          <a:p>
            <a:pPr marL="4572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+mn-lt"/>
              </a:rPr>
              <a:t>D</a:t>
            </a:r>
            <a:r>
              <a:rPr lang="en-US" sz="2800" b="1" i="0" u="none" strike="noStrike">
                <a:solidFill>
                  <a:srgbClr val="FF0000"/>
                </a:solidFill>
                <a:effectLst/>
                <a:latin typeface="+mn-lt"/>
              </a:rPr>
              <a:t>etecting 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+mn-lt"/>
              </a:rPr>
              <a:t>the approaching object </a:t>
            </a:r>
          </a:p>
          <a:p>
            <a:pPr marL="4572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+mn-lt"/>
              </a:rPr>
              <a:t>I</a:t>
            </a:r>
            <a:r>
              <a:rPr lang="en-US" sz="2800" b="1" i="0" u="none" strike="noStrike">
                <a:solidFill>
                  <a:srgbClr val="FF0000"/>
                </a:solidFill>
                <a:effectLst/>
                <a:latin typeface="+mn-lt"/>
              </a:rPr>
              <a:t>dentifying 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+mn-lt"/>
              </a:rPr>
              <a:t>the species of the detected object</a:t>
            </a:r>
            <a:endParaRPr lang="en-US" sz="2800" b="1">
              <a:latin typeface="+mn-lt"/>
            </a:endParaRPr>
          </a:p>
          <a:p>
            <a:pPr marL="4572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+mn-lt"/>
              </a:rPr>
              <a:t>L</a:t>
            </a:r>
            <a:r>
              <a:rPr lang="en-US" sz="2800" b="1" i="0" u="none" strike="noStrike">
                <a:solidFill>
                  <a:srgbClr val="FF0000"/>
                </a:solidFill>
                <a:effectLst/>
                <a:latin typeface="+mn-lt"/>
              </a:rPr>
              <a:t>ocking/unlocking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+mn-lt"/>
              </a:rPr>
              <a:t> according to the determined species</a:t>
            </a:r>
            <a:r>
              <a:rPr lang="en-US" sz="2800" b="0" i="0" u="none" strike="noStrike">
                <a:solidFill>
                  <a:srgbClr val="000000"/>
                </a:solidFill>
                <a:effectLst/>
                <a:latin typeface="+mn-lt"/>
              </a:rPr>
              <a:t> </a:t>
            </a:r>
            <a:endParaRPr lang="en-US" sz="2800" b="1">
              <a:solidFill>
                <a:schemeClr val="tx1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0" name="Google Shape;147;p7">
            <a:extLst>
              <a:ext uri="{FF2B5EF4-FFF2-40B4-BE49-F238E27FC236}">
                <a16:creationId xmlns:a16="http://schemas.microsoft.com/office/drawing/2014/main" id="{97D82DD8-D8FD-C34A-ADC4-A5ECF2A87CB4}"/>
              </a:ext>
            </a:extLst>
          </p:cNvPr>
          <p:cNvSpPr txBox="1">
            <a:spLocks/>
          </p:cNvSpPr>
          <p:nvPr/>
        </p:nvSpPr>
        <p:spPr>
          <a:xfrm>
            <a:off x="569167" y="5430416"/>
            <a:ext cx="11031707" cy="72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E2E93E6-D00B-F14D-A0D6-31322EC9D31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4" name="Google Shape;145;p7">
            <a:extLst>
              <a:ext uri="{FF2B5EF4-FFF2-40B4-BE49-F238E27FC236}">
                <a16:creationId xmlns:a16="http://schemas.microsoft.com/office/drawing/2014/main" id="{7E001436-5A3C-5746-9498-E58534FAD758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sym typeface="Helvetica Neue Light"/>
              </a:rPr>
              <a:t>PROJECT OVERVIEW</a:t>
            </a:r>
          </a:p>
        </p:txBody>
      </p:sp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C865358C-63D1-1740-B1DF-3B934ADD671F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41845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CDD8523C-BCA5-D545-8B17-893E8473D94C}"/>
              </a:ext>
            </a:extLst>
          </p:cNvPr>
          <p:cNvSpPr/>
          <p:nvPr/>
        </p:nvSpPr>
        <p:spPr>
          <a:xfrm rot="10800000" flipH="1">
            <a:off x="-1592" y="-7695"/>
            <a:ext cx="12244191" cy="6855257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C84029-B689-1345-58BF-8DB48CD3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88" y="70463"/>
            <a:ext cx="7991337" cy="64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BFC396F-D537-FD49-A36A-5BDD31207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7DB4B6F-E090-3A43-AB04-A1B376EB0C4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80801F61-AC90-0D4D-8F0C-68A4BB95EDFD}"/>
              </a:ext>
            </a:extLst>
          </p:cNvPr>
          <p:cNvSpPr txBox="1"/>
          <p:nvPr/>
        </p:nvSpPr>
        <p:spPr>
          <a:xfrm>
            <a:off x="971104" y="5693384"/>
            <a:ext cx="96012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Concept Picture</a:t>
            </a:r>
            <a:endParaRPr lang="en-US" sz="45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6BCECE2D-15A4-4540-8BF8-A2374C60EF0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35834495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FB597F24-5AC0-9E4E-8B36-8FB9DE99BE0F}"/>
              </a:ext>
            </a:extLst>
          </p:cNvPr>
          <p:cNvSpPr/>
          <p:nvPr/>
        </p:nvSpPr>
        <p:spPr>
          <a:xfrm rot="10800000" flipH="1">
            <a:off x="0" y="816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717B7D2E-6B93-DB49-81CB-CD48A115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8162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A95B940-6B3C-0C47-A381-DCF406EB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306BA419-8D50-5D4C-94E5-1DF4AAA8F39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B8CBF35-2BAE-3C20-2828-4921F0F0A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62"/>
            <a:ext cx="12192000" cy="6849838"/>
          </a:xfrm>
          <a:prstGeom prst="rect">
            <a:avLst/>
          </a:prstGeom>
        </p:spPr>
      </p:pic>
      <p:sp>
        <p:nvSpPr>
          <p:cNvPr id="12" name="Google Shape;123;p4">
            <a:extLst>
              <a:ext uri="{FF2B5EF4-FFF2-40B4-BE49-F238E27FC236}">
                <a16:creationId xmlns:a16="http://schemas.microsoft.com/office/drawing/2014/main" id="{00DF8F85-9B48-104E-9E43-C984BC40DD4F}"/>
              </a:ext>
            </a:extLst>
          </p:cNvPr>
          <p:cNvSpPr txBox="1"/>
          <p:nvPr/>
        </p:nvSpPr>
        <p:spPr>
          <a:xfrm>
            <a:off x="7027736" y="4818553"/>
            <a:ext cx="540997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C000"/>
                </a:solidFill>
                <a:latin typeface="+mn-lt"/>
                <a:ea typeface="Helvetica Neue"/>
                <a:cs typeface="Helvetica Neue"/>
                <a:sym typeface="Helvetica Neue"/>
              </a:rPr>
              <a:t>Block Diagram Overview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rgbClr val="FFC000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/>
            <a:endParaRPr lang="en-US" sz="1800">
              <a:solidFill>
                <a:srgbClr val="FFC000"/>
              </a:solidFill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0BDB2703-7E62-DD44-A99B-A4D6C2F06C1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4805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</Words>
  <Application>Microsoft Office PowerPoint</Application>
  <PresentationFormat>Widescreen</PresentationFormat>
  <Paragraphs>183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Haijian</dc:creator>
  <cp:lastModifiedBy>郑 浩然</cp:lastModifiedBy>
  <cp:revision>6</cp:revision>
  <dcterms:created xsi:type="dcterms:W3CDTF">2023-05-01T05:05:37Z</dcterms:created>
  <dcterms:modified xsi:type="dcterms:W3CDTF">2023-05-04T21:31:57Z</dcterms:modified>
</cp:coreProperties>
</file>