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7772400" cx="13817600"/>
  <p:notesSz cx="6858000" cy="9144000"/>
  <p:embeddedFontLst>
    <p:embeddedFont>
      <p:font typeface="Arial Narrow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regular.fntdata"/><Relationship Id="rId20" Type="http://schemas.openxmlformats.org/officeDocument/2006/relationships/slide" Target="slides/slide14.xml"/><Relationship Id="rId42" Type="http://schemas.openxmlformats.org/officeDocument/2006/relationships/font" Target="fonts/ArialNarrow-italic.fntdata"/><Relationship Id="rId41" Type="http://schemas.openxmlformats.org/officeDocument/2006/relationships/font" Target="fonts/ArialNarrow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ArialNarrow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aa76de30a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aa76de30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aa76de30a_2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c1b376aef_2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c1b376aef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c1b376aef_2_3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a76de30a_1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aa76de30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7aa76de30a_1_3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c1b376aef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c1b376aef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c1b376aef_2_2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c1b376aef_2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c1b376aef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c1b376aef_2_2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aab089a62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aab089a6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aab089a62_0_6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aab089a62_2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aab089a62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7aab089a62_2_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ab089a62_2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aab089a62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aab089a62_2_3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aa76de30a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aa76de30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7aa76de30a_0_10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aa76de30a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aa76de30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7aa76de30a_0_4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aa76de30a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aa76de30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7aa76de30a_0_8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ab43caf28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ab43caf2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7ab43caf28_0_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aa76de30a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aa76de30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1400"/>
              </a:spcAft>
              <a:buNone/>
            </a:pPr>
            <a:r>
              <a:t/>
            </a:r>
            <a:endParaRPr sz="1200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7aa76de30a_0_5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c1b376aef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c1b376aef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6c1b376aef_2_7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aa76de30a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aa76de30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7aa76de30a_0_11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c1b376aef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c1b376ae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6c1b376aef_2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aab089a62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aab089a6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9" name="Google Shape;269;g7aab089a62_0_2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aab089a62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aab089a6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7aab089a62_0_4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aab089a62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aab089a6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5" name="Google Shape;285;g7aab089a62_0_3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aab089a6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aab089a6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7aab089a62_1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aab089a62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aab089a6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7aab089a62_0_1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aa76de30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aa76de3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7aa76de30a_0_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aab089a62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aab089a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8" name="Google Shape;308;g7aab089a62_0_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aa76de30a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aa76de30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7aa76de30a_0_7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aab089a62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aab089a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7aab089a62_0_1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aab089a62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aab089a6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7aab089a62_1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c2e55b6c8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c2e55b6c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14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3" name="Google Shape;83;g6c2e55b6c8_2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c1b376aef_2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c1b376aef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1" name="Google Shape;91;g6c1b376aef_2_8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a76de30a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aa76de30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7aa76de30a_0_9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aa76de30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aa76de3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7aa76de30a_0_1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a76de30a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aa76de3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7aa76de30a_0_3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aa76de30a_2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aa76de30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7aa76de30a_2_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3"/>
            <a:ext cx="13817597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13099" y="5528603"/>
            <a:ext cx="13804502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710" y="5698404"/>
            <a:ext cx="4446031" cy="14996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7172772"/>
            <a:ext cx="13817599" cy="599627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1509" y="7353309"/>
            <a:ext cx="1940310" cy="1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Desk Reservation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/>
              <a:t>Project 20</a:t>
            </a:r>
            <a:endParaRPr/>
          </a:p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None/>
            </a:pPr>
            <a:r>
              <a:rPr lang="en-US"/>
              <a:t>Mark Syrek, Akeem Kennedy, &amp; Siddhant Jain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4025" lvl="0" marL="457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550"/>
              <a:buChar char="▪"/>
            </a:pPr>
            <a:r>
              <a:rPr lang="en-US" sz="3550"/>
              <a:t>A</a:t>
            </a:r>
            <a:r>
              <a:rPr lang="en-US" sz="3550"/>
              <a:t>TMEGA328-PU</a:t>
            </a:r>
            <a:endParaRPr sz="3550"/>
          </a:p>
          <a:p>
            <a:pPr indent="-42538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Compatible with Arduino IDE</a:t>
            </a:r>
            <a:endParaRPr/>
          </a:p>
          <a:p>
            <a:pPr indent="-42538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000"/>
              <a:t>UART, I2C</a:t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Microcontroller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15152" l="7297" r="3710" t="9313"/>
          <a:stretch/>
        </p:blipFill>
        <p:spPr>
          <a:xfrm>
            <a:off x="7396178" y="1633225"/>
            <a:ext cx="5915549" cy="3959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0"/>
          <p:cNvCxnSpPr/>
          <p:nvPr/>
        </p:nvCxnSpPr>
        <p:spPr>
          <a:xfrm>
            <a:off x="6334825" y="1800925"/>
            <a:ext cx="2344800" cy="140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/>
          <p:nvPr/>
        </p:nvSpPr>
        <p:spPr>
          <a:xfrm>
            <a:off x="8688650" y="3112125"/>
            <a:ext cx="600300" cy="1279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4025" lvl="0" marL="4572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550"/>
              <a:buChar char="▪"/>
            </a:pPr>
            <a:r>
              <a:rPr lang="en-US" sz="3550"/>
              <a:t>ESP8266-01</a:t>
            </a:r>
            <a:endParaRPr sz="3550"/>
          </a:p>
          <a:p>
            <a:pPr indent="-4540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0"/>
              <a:buChar char="–"/>
            </a:pPr>
            <a:r>
              <a:rPr lang="en-US" sz="3550"/>
              <a:t>Firebase library</a:t>
            </a:r>
            <a:endParaRPr sz="3550"/>
          </a:p>
          <a:p>
            <a:pPr indent="-4540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0"/>
              <a:buChar char="–"/>
            </a:pPr>
            <a:r>
              <a:rPr lang="en-US" sz="3550"/>
              <a:t>Built-in antenna</a:t>
            </a:r>
            <a:endParaRPr sz="3550"/>
          </a:p>
          <a:p>
            <a:pPr indent="-4540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0"/>
              <a:buChar char="–"/>
            </a:pPr>
            <a:r>
              <a:rPr lang="en-US" sz="3550"/>
              <a:t>UART Communication </a:t>
            </a:r>
            <a:endParaRPr sz="3550"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Wi-Fi Chip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15152" l="7297" r="3710" t="9313"/>
          <a:stretch/>
        </p:blipFill>
        <p:spPr>
          <a:xfrm>
            <a:off x="7326278" y="1633225"/>
            <a:ext cx="5915549" cy="395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 rot="-5400000">
            <a:off x="8811150" y="2405200"/>
            <a:ext cx="600300" cy="105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21"/>
          <p:cNvCxnSpPr>
            <a:endCxn id="151" idx="0"/>
          </p:cNvCxnSpPr>
          <p:nvPr/>
        </p:nvCxnSpPr>
        <p:spPr>
          <a:xfrm>
            <a:off x="5450100" y="2259100"/>
            <a:ext cx="3135900" cy="671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610625" y="1633225"/>
            <a:ext cx="77664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HC-SR04 Ultrasonic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Outputs a eight 40 kHz signals </a:t>
            </a:r>
            <a:br>
              <a:rPr lang="en-US"/>
            </a:br>
            <a:r>
              <a:rPr lang="en-US"/>
              <a:t>and waits for an echo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Ultrasonic sensor outputs a </a:t>
            </a:r>
            <a:br>
              <a:rPr lang="en-US"/>
            </a:br>
            <a:r>
              <a:rPr lang="en-US"/>
              <a:t>new read every 1.3ms</a:t>
            </a:r>
            <a:endParaRPr/>
          </a:p>
        </p:txBody>
      </p:sp>
      <p:sp>
        <p:nvSpPr>
          <p:cNvPr id="159" name="Google Shape;159;p2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Proximity Sensor 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12817" l="11373" r="2329" t="15815"/>
          <a:stretch/>
        </p:blipFill>
        <p:spPr>
          <a:xfrm>
            <a:off x="7492775" y="999550"/>
            <a:ext cx="6182649" cy="38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 rot="-5400000">
            <a:off x="10308150" y="1739200"/>
            <a:ext cx="678300" cy="1640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2"/>
          <p:cNvCxnSpPr/>
          <p:nvPr/>
        </p:nvCxnSpPr>
        <p:spPr>
          <a:xfrm>
            <a:off x="6287450" y="1848325"/>
            <a:ext cx="3333300" cy="663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ID-12LA RFID Reader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Built-in Antenna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UART Protocol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Range: 4 cm </a:t>
            </a:r>
            <a:endParaRPr/>
          </a:p>
        </p:txBody>
      </p:sp>
      <p:sp>
        <p:nvSpPr>
          <p:cNvPr id="169" name="Google Shape;169;p2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RFID Module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15152" l="7297" r="3710" t="9313"/>
          <a:stretch/>
        </p:blipFill>
        <p:spPr>
          <a:xfrm>
            <a:off x="7326278" y="1362175"/>
            <a:ext cx="5915549" cy="395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 rot="-5400000">
            <a:off x="9514150" y="3542700"/>
            <a:ext cx="995100" cy="1082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3"/>
          <p:cNvCxnSpPr/>
          <p:nvPr/>
        </p:nvCxnSpPr>
        <p:spPr>
          <a:xfrm>
            <a:off x="6224250" y="1990500"/>
            <a:ext cx="3112200" cy="1753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610625" y="1845575"/>
            <a:ext cx="5788800" cy="295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NHD-0216K3Z LCD 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599"/>
              <a:t>16x2 character LCD</a:t>
            </a:r>
            <a:endParaRPr sz="3599"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550"/>
              <a:t>I2C communication</a:t>
            </a:r>
            <a:endParaRPr sz="3550"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550"/>
              <a:t>RGB backlight</a:t>
            </a:r>
            <a:endParaRPr/>
          </a:p>
        </p:txBody>
      </p:sp>
      <p:sp>
        <p:nvSpPr>
          <p:cNvPr id="179" name="Google Shape;179;p2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LCD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900" y="4211675"/>
            <a:ext cx="6330499" cy="28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12817" l="11373" r="2329" t="15815"/>
          <a:stretch/>
        </p:blipFill>
        <p:spPr>
          <a:xfrm>
            <a:off x="6623900" y="303625"/>
            <a:ext cx="6182649" cy="38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 rot="-5400000">
            <a:off x="7736050" y="1480225"/>
            <a:ext cx="1041600" cy="2696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4"/>
          <p:cNvCxnSpPr/>
          <p:nvPr/>
        </p:nvCxnSpPr>
        <p:spPr>
          <a:xfrm>
            <a:off x="5039425" y="1358600"/>
            <a:ext cx="1753500" cy="93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Front Printed Circuit Board (</a:t>
            </a:r>
            <a:r>
              <a:rPr lang="en-US"/>
              <a:t>PCB</a:t>
            </a:r>
            <a:r>
              <a:rPr lang="en-US"/>
              <a:t>)</a:t>
            </a:r>
            <a:endParaRPr/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b="0" l="2774" r="16345" t="0"/>
          <a:stretch/>
        </p:blipFill>
        <p:spPr>
          <a:xfrm>
            <a:off x="161525" y="2066197"/>
            <a:ext cx="6514501" cy="387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 b="19873" l="9295" r="16344" t="19442"/>
          <a:stretch/>
        </p:blipFill>
        <p:spPr>
          <a:xfrm>
            <a:off x="7034375" y="2029775"/>
            <a:ext cx="6326472" cy="38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Main Board </a:t>
            </a:r>
            <a:r>
              <a:rPr lang="en-US"/>
              <a:t>Printed Circuit Board (PCB)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237450" y="1267225"/>
            <a:ext cx="5212200" cy="5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31248" l="20350" r="10897" t="11539"/>
          <a:stretch/>
        </p:blipFill>
        <p:spPr>
          <a:xfrm>
            <a:off x="8345000" y="1488500"/>
            <a:ext cx="4752975" cy="527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Top View of Desk Module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15152" l="7297" r="3710" t="9313"/>
          <a:stretch/>
        </p:blipFill>
        <p:spPr>
          <a:xfrm>
            <a:off x="3128238" y="1688325"/>
            <a:ext cx="7561129" cy="506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Software</a:t>
            </a:r>
            <a:endParaRPr/>
          </a:p>
        </p:txBody>
      </p:sp>
      <p:sp>
        <p:nvSpPr>
          <p:cNvPr id="213" name="Google Shape;213;p28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Siddhant Jain</a:t>
            </a:r>
            <a:endParaRPr/>
          </a:p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Software Architecture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025" y="1930363"/>
            <a:ext cx="10279549" cy="39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Introduction &amp; Objective</a:t>
            </a:r>
            <a:endParaRPr/>
          </a:p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Siddhant Jain</a:t>
            </a:r>
            <a:endParaRPr/>
          </a:p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610626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Font typeface="Noto Sans Symbols"/>
              <a:buChar char="▪"/>
            </a:pPr>
            <a:r>
              <a:rPr lang="en-US"/>
              <a:t>Microprocessor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99"/>
              <a:buChar char="–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Handshake between the Sensors and Wi-Fi chip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99"/>
              <a:buChar char="–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Looping two Functions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700"/>
              <a:buChar char="•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dataToESP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700"/>
              <a:buChar char="•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dataFromESP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/>
          <p:nvPr>
            <p:ph idx="2" type="body"/>
          </p:nvPr>
        </p:nvSpPr>
        <p:spPr>
          <a:xfrm>
            <a:off x="6964630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Font typeface="Noto Sans Symbols"/>
              <a:buChar char="▪"/>
            </a:pPr>
            <a:r>
              <a:rPr lang="en-US"/>
              <a:t>Wi-Fi Chip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99"/>
              <a:buChar char="–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Handshake between the Database and Microprocessor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99"/>
              <a:buChar char="–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Looping two Functions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700"/>
              <a:buChar char="•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dataToFirebase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700"/>
              <a:buChar char="•"/>
            </a:pPr>
            <a:r>
              <a:rPr lang="en-US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dataFromFirebase</a:t>
            </a:r>
            <a:endParaRPr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0"/>
          <p:cNvSpPr txBox="1"/>
          <p:nvPr>
            <p:ph idx="3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Software Running on Desk Module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" type="body"/>
          </p:nvPr>
        </p:nvSpPr>
        <p:spPr>
          <a:xfrm>
            <a:off x="610626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 txBox="1"/>
          <p:nvPr>
            <p:ph idx="2" type="body"/>
          </p:nvPr>
        </p:nvSpPr>
        <p:spPr>
          <a:xfrm>
            <a:off x="6964630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Char char="●"/>
            </a:pPr>
            <a:r>
              <a:rPr lang="en-US" sz="3600">
                <a:solidFill>
                  <a:srgbClr val="13294B"/>
                </a:solidFill>
              </a:rPr>
              <a:t>Cloud Functions</a:t>
            </a:r>
            <a:endParaRPr sz="3600">
              <a:solidFill>
                <a:srgbClr val="13294B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Reservation</a:t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Desk Status Handler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Desk Status Updater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25" y="1628425"/>
            <a:ext cx="5852386" cy="50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idx="3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Firebase &amp; Google Cloud Platform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User Verification &amp; Enforcement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825" y="1503350"/>
            <a:ext cx="6376501" cy="54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Mobile Application</a:t>
            </a:r>
            <a:endParaRPr/>
          </a:p>
        </p:txBody>
      </p:sp>
      <p:sp>
        <p:nvSpPr>
          <p:cNvPr id="256" name="Google Shape;256;p33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Mark Syrek</a:t>
            </a:r>
            <a:endParaRPr/>
          </a:p>
        </p:txBody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Login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025" y="891538"/>
            <a:ext cx="3276175" cy="582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8775" y="891500"/>
            <a:ext cx="3276175" cy="58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Account Balance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Stripe Integration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Online Payment Processor</a:t>
            </a:r>
            <a:endParaRPr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/>
              <a:t>Does Not Store Credit Card Data Locally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Profile</a:t>
            </a:r>
            <a:endParaRPr/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650" y="635275"/>
            <a:ext cx="3420328" cy="60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View the Available Desks</a:t>
            </a:r>
            <a:br>
              <a:rPr lang="en-US"/>
            </a:br>
            <a:r>
              <a:rPr lang="en-US"/>
              <a:t>based on Ultrasonic Data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Available Desks</a:t>
            </a:r>
            <a:endParaRPr/>
          </a:p>
        </p:txBody>
      </p:sp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323" y="252900"/>
            <a:ext cx="3721024" cy="66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Make Reservation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099"/>
              <a:t>start time</a:t>
            </a:r>
            <a:endParaRPr sz="3099"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099"/>
              <a:t>end time</a:t>
            </a:r>
            <a:endParaRPr sz="3099"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099"/>
              <a:t>location</a:t>
            </a:r>
            <a:endParaRPr sz="3099"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 sz="3099"/>
              <a:t>desk</a:t>
            </a:r>
            <a:endParaRPr/>
          </a:p>
        </p:txBody>
      </p:sp>
      <p:sp>
        <p:nvSpPr>
          <p:cNvPr id="288" name="Google Shape;288;p3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Desk Reservations</a:t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3123" y="199675"/>
            <a:ext cx="3803374" cy="67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96" name="Google Shape;296;p38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Akeem Kennedy</a:t>
            </a:r>
            <a:endParaRPr/>
          </a:p>
        </p:txBody>
      </p:sp>
      <p:sp>
        <p:nvSpPr>
          <p:cNvPr id="297" name="Google Shape;297;p3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Desk module can enforce reservations through ultrasonic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Desk module can process reservations through RFID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U</a:t>
            </a:r>
            <a:r>
              <a:rPr lang="en-US"/>
              <a:t>sers can make reservations t</a:t>
            </a:r>
            <a:r>
              <a:rPr lang="en-US"/>
              <a:t>hrough the mobile app 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U</a:t>
            </a:r>
            <a:r>
              <a:rPr lang="en-US"/>
              <a:t>sers</a:t>
            </a:r>
            <a:r>
              <a:rPr lang="en-US"/>
              <a:t> can view desk module’s status t</a:t>
            </a:r>
            <a:r>
              <a:rPr lang="en-US"/>
              <a:t>hrough the mobile app 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System is scalable since we created three desk modules</a:t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Success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575675" y="1934824"/>
            <a:ext cx="12701100" cy="369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Char char="▪"/>
            </a:pPr>
            <a:r>
              <a:rPr b="1" lang="en-US" sz="3600">
                <a:solidFill>
                  <a:srgbClr val="13294B"/>
                </a:solidFill>
              </a:rPr>
              <a:t>Problem:</a:t>
            </a:r>
            <a:r>
              <a:rPr lang="en-US" sz="3600">
                <a:solidFill>
                  <a:srgbClr val="13294B"/>
                </a:solidFill>
              </a:rPr>
              <a:t> Finding open space in a public area such as a library is difficult. </a:t>
            </a:r>
            <a:endParaRPr sz="3600">
              <a:solidFill>
                <a:srgbClr val="13294B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Char char="▪"/>
            </a:pPr>
            <a:r>
              <a:rPr b="1" lang="en-US" sz="3600">
                <a:solidFill>
                  <a:srgbClr val="13294B"/>
                </a:solidFill>
              </a:rPr>
              <a:t>Solution:</a:t>
            </a:r>
            <a:r>
              <a:rPr lang="en-US" sz="3600">
                <a:solidFill>
                  <a:srgbClr val="13294B"/>
                </a:solidFill>
              </a:rPr>
              <a:t> Desk Reservation System </a:t>
            </a:r>
            <a:r>
              <a:rPr lang="en-US" sz="3600"/>
              <a:t>allows users to </a:t>
            </a:r>
            <a:r>
              <a:rPr lang="en-US" sz="3600">
                <a:solidFill>
                  <a:srgbClr val="13294B"/>
                </a:solidFill>
              </a:rPr>
              <a:t>reserve a </a:t>
            </a:r>
            <a:r>
              <a:rPr lang="en-US" sz="3600"/>
              <a:t>desk</a:t>
            </a:r>
            <a:r>
              <a:rPr lang="en-US" sz="3600">
                <a:solidFill>
                  <a:srgbClr val="13294B"/>
                </a:solidFill>
              </a:rPr>
              <a:t> for a predefined amount </a:t>
            </a:r>
            <a:r>
              <a:rPr lang="en-US" sz="3600"/>
              <a:t>of</a:t>
            </a:r>
            <a:r>
              <a:rPr lang="en-US" sz="3600">
                <a:solidFill>
                  <a:srgbClr val="13294B"/>
                </a:solidFill>
              </a:rPr>
              <a:t> time.</a:t>
            </a:r>
            <a:endParaRPr sz="3600">
              <a:solidFill>
                <a:srgbClr val="13294B"/>
              </a:solidFill>
            </a:endParaRPr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Serial communication between Microprocessor and Wi-Fi Chip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Firebase-Arduino Library was not easy to setup and use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Documentation on the Wi-Fi chip was not clear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The reliability of the Ultrasonic sensor</a:t>
            </a:r>
            <a:endParaRPr/>
          </a:p>
        </p:txBody>
      </p:sp>
      <p:sp>
        <p:nvSpPr>
          <p:cNvPr id="311" name="Google Shape;311;p4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Desk Module is IP20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Reservation data is deleted after reservations are made. 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User data is hashed by a unique string (key)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so no direct user lookups are possible</a:t>
            </a:r>
            <a:endParaRPr/>
          </a:p>
        </p:txBody>
      </p:sp>
      <p:sp>
        <p:nvSpPr>
          <p:cNvPr id="318" name="Google Shape;318;p41"/>
          <p:cNvSpPr txBox="1"/>
          <p:nvPr>
            <p:ph idx="2" type="body"/>
          </p:nvPr>
        </p:nvSpPr>
        <p:spPr>
          <a:xfrm>
            <a:off x="517826" y="693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Safety</a:t>
            </a:r>
            <a:r>
              <a:rPr lang="en-US"/>
              <a:t> &amp; Ethics</a:t>
            </a:r>
            <a:endParaRPr/>
          </a:p>
        </p:txBody>
      </p:sp>
      <p:sp>
        <p:nvSpPr>
          <p:cNvPr id="319" name="Google Shape;319;p4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Find a more reliable solution to the Ultrasonic Sensor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Implement NFC verification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Redesign box for better protection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Plastic Box (IP40)</a:t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idx="1" type="body"/>
          </p:nvPr>
        </p:nvSpPr>
        <p:spPr>
          <a:xfrm>
            <a:off x="610625" y="1633225"/>
            <a:ext cx="69648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Mengze Sha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Professor Arne Fliflet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u="sng"/>
              <a:t>Machine Shop</a:t>
            </a:r>
            <a:endParaRPr b="1" u="sng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Greggory Bennett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David L. Switzer</a:t>
            </a:r>
            <a:endParaRPr/>
          </a:p>
        </p:txBody>
      </p:sp>
      <p:sp>
        <p:nvSpPr>
          <p:cNvPr id="333" name="Google Shape;333;p4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Acknowledgement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575675" y="1934824"/>
            <a:ext cx="12701100" cy="369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US" sz="3600"/>
              <a:t>The desk module knows the status of each desk and if a reservation is made. 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US" sz="3600"/>
              <a:t>The desk module will verify if a user is present and alert the user on the LCD if they exceed their reservation time. 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US" sz="3600"/>
              <a:t>We intend to build three desk modules; however, the system is modular and can support multiple units.</a:t>
            </a:r>
            <a:endParaRPr sz="3600"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High Level Requirements</a:t>
            </a:r>
            <a:endParaRPr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System Overview</a:t>
            </a:r>
            <a:endParaRPr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12817" l="11373" r="2329" t="15815"/>
          <a:stretch/>
        </p:blipFill>
        <p:spPr>
          <a:xfrm>
            <a:off x="283125" y="1677613"/>
            <a:ext cx="4003650" cy="2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4725" l="15803" r="0" t="14765"/>
          <a:stretch/>
        </p:blipFill>
        <p:spPr>
          <a:xfrm>
            <a:off x="283125" y="4268063"/>
            <a:ext cx="4003650" cy="26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74600" y="1677625"/>
            <a:ext cx="2867376" cy="509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7037" y="1677638"/>
            <a:ext cx="2867376" cy="509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8200" y="3158588"/>
            <a:ext cx="2867400" cy="145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1633" y="3698775"/>
            <a:ext cx="1980528" cy="6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Mark Syrek</a:t>
            </a:r>
            <a:endParaRPr/>
          </a:p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050" y="635275"/>
            <a:ext cx="6751525" cy="62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10626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AC/DC Converter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120 V AC/DC Converter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Outputs a 5 V DC voltage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Required for the majority of electronics on the PCB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Uses barrel jack to connect to the PCB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6908805" y="1628416"/>
            <a:ext cx="6144600" cy="50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DC/DC </a:t>
            </a:r>
            <a:r>
              <a:rPr lang="en-US"/>
              <a:t>Converter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3.3V Linear Regulator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Steps down voltage for Wi-Fi module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Simple to use, cheap,  fast transient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Connects via through hole connection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8"/>
          <p:cNvSpPr txBox="1"/>
          <p:nvPr>
            <p:ph idx="3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Power Subsystem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Desk Modules Subsystem</a:t>
            </a:r>
            <a:endParaRPr/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610626" y="3833136"/>
            <a:ext cx="12631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Akeem Kennedy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