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5" r:id="rId2"/>
    <p:sldMasterId id="2147483685" r:id="rId3"/>
  </p:sldMasterIdLst>
  <p:notesMasterIdLst>
    <p:notesMasterId r:id="rId36"/>
  </p:notesMasterIdLst>
  <p:handoutMasterIdLst>
    <p:handoutMasterId r:id="rId37"/>
  </p:handoutMasterIdLst>
  <p:sldIdLst>
    <p:sldId id="261" r:id="rId4"/>
    <p:sldId id="263" r:id="rId5"/>
    <p:sldId id="286" r:id="rId6"/>
    <p:sldId id="265" r:id="rId7"/>
    <p:sldId id="266" r:id="rId8"/>
    <p:sldId id="268" r:id="rId9"/>
    <p:sldId id="269" r:id="rId10"/>
    <p:sldId id="287" r:id="rId11"/>
    <p:sldId id="267" r:id="rId12"/>
    <p:sldId id="270" r:id="rId13"/>
    <p:sldId id="288" r:id="rId14"/>
    <p:sldId id="271" r:id="rId15"/>
    <p:sldId id="289" r:id="rId16"/>
    <p:sldId id="272" r:id="rId17"/>
    <p:sldId id="290" r:id="rId18"/>
    <p:sldId id="273" r:id="rId19"/>
    <p:sldId id="291" r:id="rId20"/>
    <p:sldId id="274" r:id="rId21"/>
    <p:sldId id="275" r:id="rId22"/>
    <p:sldId id="276" r:id="rId23"/>
    <p:sldId id="293" r:id="rId24"/>
    <p:sldId id="277" r:id="rId25"/>
    <p:sldId id="283" r:id="rId26"/>
    <p:sldId id="278" r:id="rId27"/>
    <p:sldId id="292" r:id="rId28"/>
    <p:sldId id="279" r:id="rId29"/>
    <p:sldId id="280" r:id="rId30"/>
    <p:sldId id="285" r:id="rId31"/>
    <p:sldId id="281" r:id="rId32"/>
    <p:sldId id="282" r:id="rId33"/>
    <p:sldId id="284" r:id="rId34"/>
    <p:sldId id="294" r:id="rId35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  <a:srgbClr val="F16322"/>
    <a:srgbClr val="142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06" y="78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12/10/2017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486216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25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18210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1001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Bryce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73148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Soumtri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9426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Bryce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70532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Soumitri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4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3754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Bryce – mount and motors</a:t>
            </a:r>
          </a:p>
          <a:p>
            <a:r>
              <a:rPr lang="en-US" dirty="0"/>
              <a:t>Soumitri – sensor placement and hole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5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39832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colors back the original</a:t>
            </a:r>
          </a:p>
          <a:p>
            <a:r>
              <a:rPr lang="en-US" dirty="0"/>
              <a:t>Add the axis label – 0V,15V and what the color represents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47871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67068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Soumtri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3911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71700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Bryce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24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12069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19125"/>
            <a:ext cx="12736406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6" y="1570071"/>
            <a:ext cx="12736406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35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860825"/>
            <a:ext cx="12736406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48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8376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479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99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82498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>
              <a:solidFill>
                <a:srgbClr val="E84A27"/>
              </a:solidFill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7402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851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1358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868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2938" y="2695073"/>
            <a:ext cx="13807440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1"/>
            <a:ext cx="13807436" cy="2673879"/>
          </a:xfrm>
          <a:prstGeom prst="rect">
            <a:avLst/>
          </a:prstGeom>
        </p:spPr>
      </p:pic>
      <p:pic>
        <p:nvPicPr>
          <p:cNvPr id="24" name="Picture 23" descr="master_bluesideba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4"/>
            <a:ext cx="13807440" cy="102818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68" r:id="rId7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4"/>
            <a:ext cx="13807440" cy="102818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Sun Tracking Solar Panel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0626" y="1570071"/>
            <a:ext cx="12736406" cy="327310"/>
          </a:xfrm>
        </p:spPr>
        <p:txBody>
          <a:bodyPr/>
          <a:lstStyle/>
          <a:p>
            <a:r>
              <a:rPr lang="en-US" dirty="0"/>
              <a:t>Leonardo Larios, Bryce Smith, Soumitri Vadali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0626" y="1860825"/>
            <a:ext cx="12736406" cy="301701"/>
          </a:xfrm>
        </p:spPr>
        <p:txBody>
          <a:bodyPr/>
          <a:lstStyle/>
          <a:p>
            <a:r>
              <a:rPr lang="en-US" dirty="0"/>
              <a:t>ECE 445: Senior Design Laboratory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349C6-7D3F-484A-AB31-81F75E11EA37}"/>
              </a:ext>
            </a:extLst>
          </p:cNvPr>
          <p:cNvSpPr/>
          <p:nvPr/>
        </p:nvSpPr>
        <p:spPr>
          <a:xfrm>
            <a:off x="610626" y="5649742"/>
            <a:ext cx="30911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Project Team Number 35</a:t>
            </a:r>
          </a:p>
          <a:p>
            <a:r>
              <a:rPr lang="en-US" dirty="0"/>
              <a:t>Sponsor: Prof. Karl Reinhard</a:t>
            </a:r>
          </a:p>
          <a:p>
            <a:r>
              <a:rPr lang="en-US" dirty="0"/>
              <a:t>TA: </a:t>
            </a:r>
            <a:r>
              <a:rPr lang="en-US" dirty="0" err="1"/>
              <a:t>Yuchen</a:t>
            </a:r>
            <a:r>
              <a:rPr lang="en-US" dirty="0"/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val="115441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97974" y="1772669"/>
            <a:ext cx="8611742" cy="2176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Voltage Regulator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12V -15V from battery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5V to microcontroller</a:t>
            </a:r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12V to Over-Current Circuit (OCC)</a:t>
            </a:r>
          </a:p>
          <a:p>
            <a:pPr marL="966612" lvl="1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Carry 2A of current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endParaRPr lang="en-US" sz="3200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06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118994" y="1772669"/>
            <a:ext cx="8611742" cy="276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Voltage Regulator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endParaRPr lang="en-US" sz="3200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2" name="Shape 185">
            <a:extLst>
              <a:ext uri="{FF2B5EF4-FFF2-40B4-BE49-F238E27FC236}">
                <a16:creationId xmlns:a16="http://schemas.microsoft.com/office/drawing/2014/main" id="{5D17FD62-88A3-4CD3-8BD6-6B93A0DEF3F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614" y="2049516"/>
            <a:ext cx="6013696" cy="445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oltageRegulator1.png">
            <a:extLst>
              <a:ext uri="{FF2B5EF4-FFF2-40B4-BE49-F238E27FC236}">
                <a16:creationId xmlns:a16="http://schemas.microsoft.com/office/drawing/2014/main" id="{C2B8715D-EABC-482D-94DC-524BA041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30" y="2049516"/>
            <a:ext cx="6648559" cy="26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EB429F-1599-44C3-A654-74078300ECD7}"/>
                  </a:ext>
                </a:extLst>
              </p:cNvPr>
              <p:cNvSpPr/>
              <p:nvPr/>
            </p:nvSpPr>
            <p:spPr>
              <a:xfrm>
                <a:off x="8842959" y="4739983"/>
                <a:ext cx="234250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EB429F-1599-44C3-A654-74078300E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59" y="4739983"/>
                <a:ext cx="234250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7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L2XdLLEUkHKvbXANQCxT5Yf9ubj3auGTId6WV5amiyIAu1dVfu4gbFSQzuBMHVpd6iRXkVylM1VOehmBXbkkUGTcA-94MqE0RrCDSoPFxv-DGdAlVqozANqmMoqkcPYBxuBEij3Y">
            <a:extLst>
              <a:ext uri="{FF2B5EF4-FFF2-40B4-BE49-F238E27FC236}">
                <a16:creationId xmlns:a16="http://schemas.microsoft.com/office/drawing/2014/main" id="{77AFB895-027E-4A57-B5DD-07EB0675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422" y="1918252"/>
            <a:ext cx="5244705" cy="47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71860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55930" y="1365502"/>
            <a:ext cx="13403197" cy="2176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Over-Current Circuit</a:t>
            </a:r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Turns motor power off when current draw is above 2 amps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12V from the voltage regulator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Input voltage to the motor drivers</a:t>
            </a:r>
          </a:p>
        </p:txBody>
      </p:sp>
    </p:spTree>
    <p:extLst>
      <p:ext uri="{BB962C8B-B14F-4D97-AF65-F5344CB8AC3E}">
        <p14:creationId xmlns:p14="http://schemas.microsoft.com/office/powerpoint/2010/main" val="3658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71860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76954" y="1302437"/>
            <a:ext cx="13403197" cy="873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Over-Current Circuit</a:t>
            </a:r>
          </a:p>
        </p:txBody>
      </p:sp>
      <p:pic>
        <p:nvPicPr>
          <p:cNvPr id="15" name="Shape 199">
            <a:extLst>
              <a:ext uri="{FF2B5EF4-FFF2-40B4-BE49-F238E27FC236}">
                <a16:creationId xmlns:a16="http://schemas.microsoft.com/office/drawing/2014/main" id="{8035895D-8714-4203-B1BA-E76CED4FCC7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22493" r="32610" b="38710"/>
          <a:stretch/>
        </p:blipFill>
        <p:spPr>
          <a:xfrm>
            <a:off x="980841" y="3173484"/>
            <a:ext cx="4768318" cy="164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00" title="Points scored">
            <a:extLst>
              <a:ext uri="{FF2B5EF4-FFF2-40B4-BE49-F238E27FC236}">
                <a16:creationId xmlns:a16="http://schemas.microsoft.com/office/drawing/2014/main" id="{5D8EA304-9A8E-486E-9D06-1641B553184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475" y="1607912"/>
            <a:ext cx="7538522" cy="43692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F3A891-AA59-4E2E-8CB0-ED863253BC33}"/>
              </a:ext>
            </a:extLst>
          </p:cNvPr>
          <p:cNvSpPr txBox="1"/>
          <p:nvPr/>
        </p:nvSpPr>
        <p:spPr>
          <a:xfrm>
            <a:off x="500525" y="4214648"/>
            <a:ext cx="48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C3162-1566-4657-B79A-868692A2C633}"/>
              </a:ext>
            </a:extLst>
          </p:cNvPr>
          <p:cNvSpPr txBox="1"/>
          <p:nvPr/>
        </p:nvSpPr>
        <p:spPr>
          <a:xfrm>
            <a:off x="5866056" y="4214648"/>
            <a:ext cx="48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4EBC4-954C-4FFF-A028-6935978DA371}"/>
              </a:ext>
            </a:extLst>
          </p:cNvPr>
          <p:cNvSpPr txBox="1"/>
          <p:nvPr/>
        </p:nvSpPr>
        <p:spPr>
          <a:xfrm>
            <a:off x="980841" y="4834757"/>
            <a:ext cx="416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Green: Timing capacitor voltage</a:t>
            </a:r>
          </a:p>
          <a:p>
            <a:r>
              <a:rPr lang="en-US" dirty="0"/>
              <a:t>Blue: Output voltage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12110-7B05-47DF-B75A-3B0A4C93BAC8}"/>
              </a:ext>
            </a:extLst>
          </p:cNvPr>
          <p:cNvSpPr txBox="1"/>
          <p:nvPr/>
        </p:nvSpPr>
        <p:spPr>
          <a:xfrm>
            <a:off x="500525" y="3615559"/>
            <a:ext cx="52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3V</a:t>
            </a:r>
          </a:p>
        </p:txBody>
      </p:sp>
    </p:spTree>
    <p:extLst>
      <p:ext uri="{BB962C8B-B14F-4D97-AF65-F5344CB8AC3E}">
        <p14:creationId xmlns:p14="http://schemas.microsoft.com/office/powerpoint/2010/main" val="281626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97969" y="1711331"/>
            <a:ext cx="12512303" cy="2176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Microcontroller</a:t>
            </a:r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Processes information from various inputs to drive motors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5V from the voltage regulator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Analog signal from the </a:t>
            </a:r>
            <a:r>
              <a:rPr lang="en-US" sz="3200" dirty="0" err="1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photosensors</a:t>
            </a:r>
            <a:endParaRPr lang="en-US" sz="3200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Two digital signals from the encoders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5V to motor drivers</a:t>
            </a:r>
          </a:p>
        </p:txBody>
      </p:sp>
    </p:spTree>
    <p:extLst>
      <p:ext uri="{BB962C8B-B14F-4D97-AF65-F5344CB8AC3E}">
        <p14:creationId xmlns:p14="http://schemas.microsoft.com/office/powerpoint/2010/main" val="244047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D5E-2449-48D1-B2A6-8EED5BBB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274" y="232405"/>
            <a:ext cx="6597954" cy="6202685"/>
          </a:xfrm>
          <a:prstGeom prst="rect">
            <a:avLst/>
          </a:prstGeom>
        </p:spPr>
      </p:pic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76949" y="1306644"/>
            <a:ext cx="12512303" cy="700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186128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76949" y="1562237"/>
            <a:ext cx="12512303" cy="2176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Motor Driver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Controls the rotation and movement of the motors 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Four 5V digital signals from the microcontroller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12V from the Over-Current Circuit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12V to the motors</a:t>
            </a:r>
          </a:p>
        </p:txBody>
      </p:sp>
    </p:spTree>
    <p:extLst>
      <p:ext uri="{BB962C8B-B14F-4D97-AF65-F5344CB8AC3E}">
        <p14:creationId xmlns:p14="http://schemas.microsoft.com/office/powerpoint/2010/main" val="285576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76949" y="1562237"/>
            <a:ext cx="12512303" cy="6239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Motor Driver</a:t>
            </a:r>
          </a:p>
        </p:txBody>
      </p:sp>
      <p:pic>
        <p:nvPicPr>
          <p:cNvPr id="3074" name="Picture 2" descr="https://lh6.googleusercontent.com/HuC3o6kPYiIl1U1-LCS8JgU6vqPad2PBSSDKiKqupjdB8XWCfxyw-mLBISruUkvvvNpKKMc8MoH1_psf0IRtmNAK599tvDSS5AjYE0ugidFpofy8VmbnW1DW4wt2xdASwrIE4PczdFsDGbjPCA">
            <a:extLst>
              <a:ext uri="{FF2B5EF4-FFF2-40B4-BE49-F238E27FC236}">
                <a16:creationId xmlns:a16="http://schemas.microsoft.com/office/drawing/2014/main" id="{1800F65C-6C35-44F7-A549-105B5075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00" y="416996"/>
            <a:ext cx="8900615" cy="57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6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106100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81249" y="932682"/>
            <a:ext cx="4492752" cy="2176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DC Motors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Recycled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Characterization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Movement</a:t>
            </a:r>
          </a:p>
        </p:txBody>
      </p:sp>
      <p:pic>
        <p:nvPicPr>
          <p:cNvPr id="7" name="Shape 226">
            <a:extLst>
              <a:ext uri="{FF2B5EF4-FFF2-40B4-BE49-F238E27FC236}">
                <a16:creationId xmlns:a16="http://schemas.microsoft.com/office/drawing/2014/main" id="{EE545BAA-166B-475C-81D4-84C5570BA28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5200" y="374980"/>
            <a:ext cx="6368784" cy="565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hape 227" title="Points scored">
            <a:extLst>
              <a:ext uri="{FF2B5EF4-FFF2-40B4-BE49-F238E27FC236}">
                <a16:creationId xmlns:a16="http://schemas.microsoft.com/office/drawing/2014/main" id="{F474FEAF-1B7F-4E08-9F33-B507FF936A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42" y="3027388"/>
            <a:ext cx="7019936" cy="3686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65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3" y="1243578"/>
            <a:ext cx="12512303" cy="2176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Encoders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Resolution: .175°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Accuracy: +/- 5°</a:t>
            </a:r>
          </a:p>
        </p:txBody>
      </p:sp>
      <p:graphicFrame>
        <p:nvGraphicFramePr>
          <p:cNvPr id="6" name="Shape 235">
            <a:extLst>
              <a:ext uri="{FF2B5EF4-FFF2-40B4-BE49-F238E27FC236}">
                <a16:creationId xmlns:a16="http://schemas.microsoft.com/office/drawing/2014/main" id="{A6171F4C-74C0-45F8-ADF3-F2C508FCF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137438"/>
              </p:ext>
            </p:extLst>
          </p:nvPr>
        </p:nvGraphicFramePr>
        <p:xfrm>
          <a:off x="8873587" y="397946"/>
          <a:ext cx="4306385" cy="58813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1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Physical Angle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 Value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Calculated Angle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6°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4.57°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3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°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12.12°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3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°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21.09°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3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°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31.29°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3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°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44.65°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3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°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474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83.32°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4359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Resolution: θ = (1/Pulses Per Revolution)*360 </a:t>
                      </a: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Shape 236">
            <a:extLst>
              <a:ext uri="{FF2B5EF4-FFF2-40B4-BE49-F238E27FC236}">
                <a16:creationId xmlns:a16="http://schemas.microsoft.com/office/drawing/2014/main" id="{9EA09561-09EF-4414-A71F-B782A41EF5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2587" r="17095" b="8740"/>
          <a:stretch/>
        </p:blipFill>
        <p:spPr>
          <a:xfrm>
            <a:off x="1019517" y="3419853"/>
            <a:ext cx="4813725" cy="26866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271E1D-262D-4777-B1ED-DFEEF1671176}"/>
              </a:ext>
            </a:extLst>
          </p:cNvPr>
          <p:cNvSpPr txBox="1"/>
          <p:nvPr/>
        </p:nvSpPr>
        <p:spPr>
          <a:xfrm>
            <a:off x="6117021" y="3510455"/>
            <a:ext cx="218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Top: Channel A</a:t>
            </a:r>
          </a:p>
          <a:p>
            <a:r>
              <a:rPr lang="en-US" dirty="0"/>
              <a:t>Bottom: Channel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4FD57-9A93-4237-A8C5-849C23112DC8}"/>
              </a:ext>
            </a:extLst>
          </p:cNvPr>
          <p:cNvSpPr txBox="1"/>
          <p:nvPr/>
        </p:nvSpPr>
        <p:spPr>
          <a:xfrm>
            <a:off x="651648" y="4262485"/>
            <a:ext cx="46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10A48-2D17-4F7D-9063-5B960E0F74AF}"/>
              </a:ext>
            </a:extLst>
          </p:cNvPr>
          <p:cNvSpPr txBox="1"/>
          <p:nvPr/>
        </p:nvSpPr>
        <p:spPr>
          <a:xfrm>
            <a:off x="656914" y="3595079"/>
            <a:ext cx="46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1E3975-619B-4402-9C0D-E307DEA922B2}"/>
              </a:ext>
            </a:extLst>
          </p:cNvPr>
          <p:cNvSpPr txBox="1"/>
          <p:nvPr/>
        </p:nvSpPr>
        <p:spPr>
          <a:xfrm>
            <a:off x="651648" y="5597297"/>
            <a:ext cx="46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0BF917-6244-46BF-A8ED-C35DCFE53819}"/>
              </a:ext>
            </a:extLst>
          </p:cNvPr>
          <p:cNvSpPr txBox="1"/>
          <p:nvPr/>
        </p:nvSpPr>
        <p:spPr>
          <a:xfrm>
            <a:off x="656914" y="4929891"/>
            <a:ext cx="46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5V</a:t>
            </a:r>
          </a:p>
        </p:txBody>
      </p:sp>
    </p:spTree>
    <p:extLst>
      <p:ext uri="{BB962C8B-B14F-4D97-AF65-F5344CB8AC3E}">
        <p14:creationId xmlns:p14="http://schemas.microsoft.com/office/powerpoint/2010/main" val="14013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lvl="0" indent="-317500" defTabSz="509412">
              <a:spcBef>
                <a:spcPts val="0"/>
              </a:spcBef>
              <a:buSzPts val="1400"/>
              <a:buFont typeface="Times New Roman"/>
              <a:buChar char="-"/>
            </a:pPr>
            <a:r>
              <a:rPr lang="en-US" sz="3200" dirty="0"/>
              <a:t>Project proposed by Professor Reinhard to be integrated with other streetlight projects</a:t>
            </a:r>
          </a:p>
          <a:p>
            <a:pPr marL="457200" lvl="0" indent="-317500" defTabSz="509412">
              <a:spcBef>
                <a:spcPts val="0"/>
              </a:spcBef>
              <a:buSzPts val="1400"/>
              <a:buFont typeface="Times New Roman"/>
              <a:buChar char="-"/>
            </a:pPr>
            <a:r>
              <a:rPr lang="en-US" sz="3200" dirty="0"/>
              <a:t>The system provides a simple and effective design for tracking the sun</a:t>
            </a:r>
          </a:p>
          <a:p>
            <a:pPr marL="0" lv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49204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87458" y="1517799"/>
            <a:ext cx="12512303" cy="18105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 err="1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Photosensors</a:t>
            </a:r>
            <a:endParaRPr lang="en-US" sz="4000" b="1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>
              <a:lnSpc>
                <a:spcPct val="115000"/>
              </a:lnSpc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varying levels of sunlight</a:t>
            </a:r>
          </a:p>
          <a:p>
            <a:pPr marL="457200" lvl="0" indent="-317500">
              <a:lnSpc>
                <a:spcPct val="115000"/>
              </a:lnSpc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5V from voltage regulator</a:t>
            </a:r>
          </a:p>
          <a:p>
            <a:pPr marL="457200" lvl="0" indent="-317500">
              <a:lnSpc>
                <a:spcPct val="115000"/>
              </a:lnSpc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Output: Analog signal to the microcontroller</a:t>
            </a:r>
            <a:endParaRPr lang="en" sz="3200" dirty="0">
              <a:solidFill>
                <a:srgbClr val="1329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" name="Shape 244">
            <a:extLst>
              <a:ext uri="{FF2B5EF4-FFF2-40B4-BE49-F238E27FC236}">
                <a16:creationId xmlns:a16="http://schemas.microsoft.com/office/drawing/2014/main" id="{DFB3A634-A898-43C0-9E63-2BC31A2EC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483368"/>
              </p:ext>
            </p:extLst>
          </p:nvPr>
        </p:nvGraphicFramePr>
        <p:xfrm>
          <a:off x="3908927" y="3629134"/>
          <a:ext cx="5100594" cy="2956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3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5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Lighting Level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Reading (V)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Covered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0.09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Ambient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1.57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Flashlight-Arm’s length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2.23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Flashlight-hand’s length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3.68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5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Flashlight-direct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4.76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7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416996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87458" y="1517799"/>
            <a:ext cx="12512303" cy="6191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 err="1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Photosensors</a:t>
            </a:r>
            <a:endParaRPr lang="en-US" sz="4000" b="1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8194" name="Picture 2" descr="cube.jpg">
            <a:extLst>
              <a:ext uri="{FF2B5EF4-FFF2-40B4-BE49-F238E27FC236}">
                <a16:creationId xmlns:a16="http://schemas.microsoft.com/office/drawing/2014/main" id="{F1DAA2F4-F8CC-41BE-A5C0-2703AB281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r="28727" b="18009"/>
          <a:stretch/>
        </p:blipFill>
        <p:spPr bwMode="auto">
          <a:xfrm>
            <a:off x="5039139" y="0"/>
            <a:ext cx="5794512" cy="65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25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416996"/>
            <a:ext cx="6801229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Functionality Tests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1371596"/>
            <a:ext cx="12512303" cy="47183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17500"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Photosensing unit prototypes 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</a:t>
            </a:r>
          </a:p>
          <a:p>
            <a:pPr marL="914400" lvl="1" indent="-317500"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Inputs: Photosensors and Encoders</a:t>
            </a:r>
          </a:p>
          <a:p>
            <a:pPr marL="914400" lvl="1" indent="-317500"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Outputs: Motor Driver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tracking capabilities</a:t>
            </a:r>
          </a:p>
          <a:p>
            <a:pPr marL="457200" lvl="0" indent="-317500">
              <a:lnSpc>
                <a:spcPct val="115000"/>
              </a:lnSpc>
              <a:buClr>
                <a:schemeClr val="dk2"/>
              </a:buClr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Reset Functions</a:t>
            </a:r>
          </a:p>
          <a:p>
            <a:pPr marL="914400" lvl="1" indent="-317500">
              <a:lnSpc>
                <a:spcPct val="115000"/>
              </a:lnSpc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Angle maximums</a:t>
            </a:r>
          </a:p>
          <a:p>
            <a:pPr marL="914400" lvl="1" indent="-317500">
              <a:lnSpc>
                <a:spcPct val="115000"/>
              </a:lnSpc>
              <a:spcAft>
                <a:spcPts val="1600"/>
              </a:spcAft>
              <a:buSzPts val="1400"/>
              <a:buFont typeface="Times New Roman"/>
              <a:buChar char="-"/>
            </a:pPr>
            <a:r>
              <a:rPr lang="en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light levels</a:t>
            </a:r>
          </a:p>
        </p:txBody>
      </p:sp>
    </p:spTree>
    <p:extLst>
      <p:ext uri="{BB962C8B-B14F-4D97-AF65-F5344CB8AC3E}">
        <p14:creationId xmlns:p14="http://schemas.microsoft.com/office/powerpoint/2010/main" val="600405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6ED6-B95B-433E-8188-926C6F941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Finding the Light…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3B5C3-CB9A-4163-AA74-EB34B58C29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416996"/>
            <a:ext cx="6801229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 Build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1371596"/>
            <a:ext cx="6087998" cy="47183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Prototyping 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 Shop Communication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the interconnections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SOP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resources 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PCB’s 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tests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Outdoor panel tests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8A669-0F58-42B8-BE9A-ADC426F3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40" y="491777"/>
            <a:ext cx="1021712" cy="2816489"/>
          </a:xfrm>
          <a:prstGeom prst="rect">
            <a:avLst/>
          </a:prstGeom>
        </p:spPr>
      </p:pic>
      <p:pic>
        <p:nvPicPr>
          <p:cNvPr id="5122" name="Picture 2" descr="https://lh6.googleusercontent.com/H9UMYfiE3SmjLvXJwY2WWgGRBPm_esd_-xCICNFQDJ6M-GUokiRATIe-rwlmKiFe8jnpcar4djbjvtqjk2zHU-DA0p8ZpOXvr6BGsP1LDIjzgtM1kfbHQmLyDoeEX3EVqcGt6-HP">
            <a:extLst>
              <a:ext uri="{FF2B5EF4-FFF2-40B4-BE49-F238E27FC236}">
                <a16:creationId xmlns:a16="http://schemas.microsoft.com/office/drawing/2014/main" id="{09D4D748-425E-4F6C-B3BD-AF74D0361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b="23848"/>
          <a:stretch/>
        </p:blipFill>
        <p:spPr bwMode="auto">
          <a:xfrm>
            <a:off x="7188201" y="512059"/>
            <a:ext cx="3033773" cy="23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6.googleusercontent.com/uu6vw0UFi184AXR_oTNVp0xAZ2m8Fm5Xeq7EcUuusoWhtdEA60Ei4HN8wnToli5okuFCaSw3n2NZv9PUV-gKug9hW2Bj2FhlT2lOmMAHPnmg7fQGKRZpy0rogV8wgDjoTBp5gJC2">
            <a:extLst>
              <a:ext uri="{FF2B5EF4-FFF2-40B4-BE49-F238E27FC236}">
                <a16:creationId xmlns:a16="http://schemas.microsoft.com/office/drawing/2014/main" id="{D15187F8-6160-49A1-A8CA-AAFF99D59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/>
          <a:stretch/>
        </p:blipFill>
        <p:spPr bwMode="auto">
          <a:xfrm>
            <a:off x="10405872" y="512059"/>
            <a:ext cx="2985007" cy="266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rivers rv.jpg">
            <a:extLst>
              <a:ext uri="{FF2B5EF4-FFF2-40B4-BE49-F238E27FC236}">
                <a16:creationId xmlns:a16="http://schemas.microsoft.com/office/drawing/2014/main" id="{8B162298-FF00-4E3F-81D3-C80A9121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72" y="3332036"/>
            <a:ext cx="3302900" cy="24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4.googleusercontent.com/Yq_KvxTUVEhhzLVW56Adkk1fLBTLuY2ABDAnfKZ82Za6hq5VtI8VuzVKler4WoF8xYNnr4D14drRC66Te_4O84UWmIOoDPSeGnz7ZGZfFftzFxq1Ck9Fd5ndJhFnJLELH1wMPjpYDJUZrVmlfA">
            <a:extLst>
              <a:ext uri="{FF2B5EF4-FFF2-40B4-BE49-F238E27FC236}">
                <a16:creationId xmlns:a16="http://schemas.microsoft.com/office/drawing/2014/main" id="{FE334289-CF8F-4634-AB8C-01BA434E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49" y="3248805"/>
            <a:ext cx="28289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E2E5F-6E94-45ED-821A-1F5E92335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1362" y="3613630"/>
            <a:ext cx="2676839" cy="29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DDEA35-45A1-4828-A6AC-1F84F945A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Energy Consumption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6278E1-3306-4867-919A-6F0C6C156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51688"/>
              </p:ext>
            </p:extLst>
          </p:nvPr>
        </p:nvGraphicFramePr>
        <p:xfrm>
          <a:off x="904462" y="1878496"/>
          <a:ext cx="11390243" cy="2459039"/>
        </p:xfrm>
        <a:graphic>
          <a:graphicData uri="http://schemas.openxmlformats.org/drawingml/2006/table">
            <a:tbl>
              <a:tblPr/>
              <a:tblGrid>
                <a:gridCol w="2176668">
                  <a:extLst>
                    <a:ext uri="{9D8B030D-6E8A-4147-A177-3AD203B41FA5}">
                      <a16:colId xmlns:a16="http://schemas.microsoft.com/office/drawing/2014/main" val="2354116183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359644769"/>
                    </a:ext>
                  </a:extLst>
                </a:gridCol>
                <a:gridCol w="2077278">
                  <a:extLst>
                    <a:ext uri="{9D8B030D-6E8A-4147-A177-3AD203B41FA5}">
                      <a16:colId xmlns:a16="http://schemas.microsoft.com/office/drawing/2014/main" val="791663615"/>
                    </a:ext>
                  </a:extLst>
                </a:gridCol>
                <a:gridCol w="2852531">
                  <a:extLst>
                    <a:ext uri="{9D8B030D-6E8A-4147-A177-3AD203B41FA5}">
                      <a16:colId xmlns:a16="http://schemas.microsoft.com/office/drawing/2014/main" val="233426243"/>
                    </a:ext>
                  </a:extLst>
                </a:gridCol>
                <a:gridCol w="2564297">
                  <a:extLst>
                    <a:ext uri="{9D8B030D-6E8A-4147-A177-3AD203B41FA5}">
                      <a16:colId xmlns:a16="http://schemas.microsoft.com/office/drawing/2014/main" val="3322451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Load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Power [W]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9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Time/day [hours/day]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energy per day [</a:t>
                      </a:r>
                      <a:r>
                        <a:rPr lang="en-US" dirty="0" err="1"/>
                        <a:t>Wh</a:t>
                      </a:r>
                      <a:r>
                        <a:rPr lang="en-US" dirty="0"/>
                        <a:t>/day]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Capacity used per day [Ah/day]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724074"/>
                  </a:ext>
                </a:extLst>
              </a:tr>
              <a:tr h="4966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Moving panel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13.44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.25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.28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017357"/>
                  </a:ext>
                </a:extLst>
              </a:tr>
              <a:tr h="4966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Idle panel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.9204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33643"/>
                  </a:ext>
                </a:extLst>
              </a:tr>
              <a:tr h="4966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LED Light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7827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C88357-89CE-479E-9F1E-D2831F295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69033"/>
              </p:ext>
            </p:extLst>
          </p:nvPr>
        </p:nvGraphicFramePr>
        <p:xfrm>
          <a:off x="5834270" y="4337535"/>
          <a:ext cx="6460434" cy="602628"/>
        </p:xfrm>
        <a:graphic>
          <a:graphicData uri="http://schemas.openxmlformats.org/drawingml/2006/table">
            <a:tbl>
              <a:tblPr/>
              <a:tblGrid>
                <a:gridCol w="1043609">
                  <a:extLst>
                    <a:ext uri="{9D8B030D-6E8A-4147-A177-3AD203B41FA5}">
                      <a16:colId xmlns:a16="http://schemas.microsoft.com/office/drawing/2014/main" val="2443037128"/>
                    </a:ext>
                  </a:extLst>
                </a:gridCol>
                <a:gridCol w="2852530">
                  <a:extLst>
                    <a:ext uri="{9D8B030D-6E8A-4147-A177-3AD203B41FA5}">
                      <a16:colId xmlns:a16="http://schemas.microsoft.com/office/drawing/2014/main" val="2837978281"/>
                    </a:ext>
                  </a:extLst>
                </a:gridCol>
                <a:gridCol w="2564295">
                  <a:extLst>
                    <a:ext uri="{9D8B030D-6E8A-4147-A177-3AD203B41FA5}">
                      <a16:colId xmlns:a16="http://schemas.microsoft.com/office/drawing/2014/main" val="3390379892"/>
                    </a:ext>
                  </a:extLst>
                </a:gridCol>
              </a:tblGrid>
              <a:tr h="602628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15.85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65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691316"/>
            <a:ext cx="945299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Successes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2162750"/>
            <a:ext cx="12964286" cy="24315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596900" lvl="0" indent="-457200">
              <a:buSzPts val="1400"/>
              <a:buFontTx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is able to move about two axes</a:t>
            </a:r>
          </a:p>
          <a:p>
            <a:pPr marL="1106312" lvl="1" indent="-457200">
              <a:buSzPts val="1400"/>
              <a:buFontTx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 to West: +/- 90 degrees</a:t>
            </a:r>
          </a:p>
          <a:p>
            <a:pPr marL="1106312" lvl="1" indent="-457200">
              <a:buSzPts val="1400"/>
              <a:buFontTx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 to South: +/- 22.5 degrees</a:t>
            </a:r>
          </a:p>
          <a:p>
            <a:pPr marL="596900" lvl="0" indent="-457200">
              <a:buSzPts val="1400"/>
              <a:buFontTx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is able to detect sunlight and time of day</a:t>
            </a:r>
          </a:p>
          <a:p>
            <a:pPr marL="596900" lvl="0" indent="-457200">
              <a:buSzPts val="1400"/>
              <a:buFontTx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Reset to start position on given day</a:t>
            </a:r>
          </a:p>
          <a:p>
            <a:pPr marL="596900" lvl="0" indent="-457200">
              <a:buSzPts val="1400"/>
              <a:buFontTx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Rotation limits</a:t>
            </a:r>
          </a:p>
          <a:p>
            <a:pPr marL="596900" lvl="0" indent="-457200">
              <a:buSzPts val="1400"/>
              <a:buFontTx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Optimized solar charging and power consumption for 2 days</a:t>
            </a:r>
          </a:p>
        </p:txBody>
      </p:sp>
    </p:spTree>
    <p:extLst>
      <p:ext uri="{BB962C8B-B14F-4D97-AF65-F5344CB8AC3E}">
        <p14:creationId xmlns:p14="http://schemas.microsoft.com/office/powerpoint/2010/main" val="3321617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94514" y="764468"/>
            <a:ext cx="6801229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Future Work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2050919"/>
            <a:ext cx="13074776" cy="37783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Perfecting the software algorithm</a:t>
            </a:r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Hardware</a:t>
            </a:r>
          </a:p>
          <a:p>
            <a:pPr marL="966612" lvl="1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power efficient system</a:t>
            </a:r>
          </a:p>
          <a:p>
            <a:pPr marL="1476024" lvl="2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electronics, DC/DC Converter</a:t>
            </a:r>
          </a:p>
          <a:p>
            <a:pPr marL="1476024" lvl="2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motor and encoder</a:t>
            </a:r>
          </a:p>
          <a:p>
            <a:pPr marL="966612" lvl="1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Refined PCB Design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outdoor functionality</a:t>
            </a:r>
          </a:p>
          <a:p>
            <a:pPr marL="966612" lvl="1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Waterproof / Temperature / Wind</a:t>
            </a:r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and communication with other teams</a:t>
            </a:r>
          </a:p>
        </p:txBody>
      </p:sp>
    </p:spTree>
    <p:extLst>
      <p:ext uri="{BB962C8B-B14F-4D97-AF65-F5344CB8AC3E}">
        <p14:creationId xmlns:p14="http://schemas.microsoft.com/office/powerpoint/2010/main" val="322031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021C9-A227-4E24-AE3B-E4E38258A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519831"/>
            <a:ext cx="12631240" cy="5077184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en-US" sz="3200" dirty="0"/>
              <a:t>Prof. Karl Reinhard</a:t>
            </a:r>
          </a:p>
          <a:p>
            <a:pPr marL="571500" indent="-571500">
              <a:buFontTx/>
              <a:buChar char="-"/>
            </a:pPr>
            <a:r>
              <a:rPr lang="en-US" sz="3200" dirty="0"/>
              <a:t>Machine Shop</a:t>
            </a:r>
          </a:p>
          <a:p>
            <a:pPr marL="1708547" lvl="1" indent="-571500">
              <a:buFontTx/>
              <a:buChar char="-"/>
            </a:pPr>
            <a:r>
              <a:rPr lang="en-US" sz="3200" dirty="0"/>
              <a:t>Special thanks to Greg Bennett</a:t>
            </a:r>
          </a:p>
          <a:p>
            <a:pPr marL="571500" indent="-571500">
              <a:buFontTx/>
              <a:buChar char="-"/>
            </a:pPr>
            <a:r>
              <a:rPr lang="en-US" sz="3200" dirty="0"/>
              <a:t>Power Lab Resources</a:t>
            </a:r>
          </a:p>
          <a:p>
            <a:pPr marL="1708547" lvl="1" indent="-571500">
              <a:buFontTx/>
              <a:buChar char="-"/>
            </a:pPr>
            <a:r>
              <a:rPr lang="en-US" sz="3200" dirty="0"/>
              <a:t>Special thanks to Kevin </a:t>
            </a:r>
            <a:r>
              <a:rPr lang="en-US" sz="3200" dirty="0" err="1"/>
              <a:t>Colravy</a:t>
            </a:r>
            <a:endParaRPr lang="en-US" sz="3200" dirty="0"/>
          </a:p>
          <a:p>
            <a:pPr marL="571500" indent="-571500">
              <a:buFontTx/>
              <a:buChar char="-"/>
            </a:pPr>
            <a:r>
              <a:rPr lang="en-US" sz="3200" dirty="0"/>
              <a:t>TA: </a:t>
            </a:r>
            <a:r>
              <a:rPr lang="en-US" sz="3200" dirty="0" err="1"/>
              <a:t>Yuchen</a:t>
            </a:r>
            <a:r>
              <a:rPr lang="en-US" sz="3200" dirty="0"/>
              <a:t> He</a:t>
            </a:r>
          </a:p>
          <a:p>
            <a:pPr marL="571500" indent="-571500">
              <a:buFontTx/>
              <a:buChar char="-"/>
            </a:pP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B2E13-57EB-4BD9-A08E-58906BD77E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626" y="435249"/>
            <a:ext cx="12631240" cy="726801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37355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FDB3A-4CEC-4530-AB3D-9026950D96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6378C-5974-4266-B1AF-4B9A656A2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E5473-9BFD-4AE0-9C96-B720AB331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0448" cy="2851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E2CD1-CCD8-4E25-B3CE-B3E0932ED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9"/>
          <a:stretch/>
        </p:blipFill>
        <p:spPr>
          <a:xfrm>
            <a:off x="5870448" y="-1"/>
            <a:ext cx="7947152" cy="28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lvl="0" indent="-317500" defTabSz="509412">
              <a:spcBef>
                <a:spcPts val="0"/>
              </a:spcBef>
              <a:buSzPts val="1400"/>
              <a:buFont typeface="Times New Roman"/>
              <a:buChar char="-"/>
            </a:pPr>
            <a:r>
              <a:rPr lang="en-US" sz="3200" dirty="0"/>
              <a:t>Move East to West and North to South </a:t>
            </a:r>
          </a:p>
          <a:p>
            <a:pPr marL="457200" lvl="0" indent="-317500" defTabSz="509412">
              <a:spcBef>
                <a:spcPts val="0"/>
              </a:spcBef>
              <a:buSzPts val="1400"/>
              <a:buFont typeface="Times New Roman"/>
              <a:buChar char="-"/>
            </a:pPr>
            <a:r>
              <a:rPr lang="en-US" sz="3200" dirty="0"/>
              <a:t>Tracking the sun</a:t>
            </a:r>
          </a:p>
          <a:p>
            <a:pPr marL="1069457" lvl="1" indent="-317500" defTabSz="509412">
              <a:spcBef>
                <a:spcPts val="0"/>
              </a:spcBef>
              <a:buSzPts val="1400"/>
              <a:buFont typeface="Times New Roman"/>
              <a:buChar char="-"/>
            </a:pPr>
            <a:r>
              <a:rPr lang="en-US" sz="3200" dirty="0"/>
              <a:t>Reset functionality</a:t>
            </a:r>
          </a:p>
          <a:p>
            <a:pPr marL="457200" indent="-317500" defTabSz="509412">
              <a:spcBef>
                <a:spcPts val="0"/>
              </a:spcBef>
              <a:buSzPts val="1400"/>
              <a:buFont typeface="Times New Roman"/>
              <a:buChar char="-"/>
            </a:pPr>
            <a:r>
              <a:rPr lang="en-US" sz="3200" dirty="0"/>
              <a:t>Battery can support the power consumption of the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612949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6ED6-B95B-433E-8188-926C6F941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we Started…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A2FE3C-72B5-4A79-B327-DFBF4ED66E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7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6ED6-B95B-433E-8188-926C6F941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Edge to Edge…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377C9-985D-4BC7-B363-0FFAAC95E8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6ED6-B95B-433E-8188-926C6F941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E960A-F617-435E-BEF7-D382F3C4E2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4A7E-5792-4752-916A-BCE6DD4C1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658" y="470682"/>
            <a:ext cx="3010398" cy="726801"/>
          </a:xfrm>
        </p:spPr>
        <p:txBody>
          <a:bodyPr/>
          <a:lstStyle/>
          <a:p>
            <a:r>
              <a:rPr lang="en-US" dirty="0"/>
              <a:t>Block Diagram</a:t>
            </a:r>
          </a:p>
        </p:txBody>
      </p:sp>
      <p:pic>
        <p:nvPicPr>
          <p:cNvPr id="4" name="Shape 140">
            <a:extLst>
              <a:ext uri="{FF2B5EF4-FFF2-40B4-BE49-F238E27FC236}">
                <a16:creationId xmlns:a16="http://schemas.microsoft.com/office/drawing/2014/main" id="{7495A27E-3107-44C9-BDDF-675DA4689568}"/>
              </a:ext>
            </a:extLst>
          </p:cNvPr>
          <p:cNvPicPr preferRelativeResize="0">
            <a:picLocks noGrp="1"/>
          </p:cNvPicPr>
          <p:nvPr>
            <p:ph sz="quarter" idx="13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26" y="365760"/>
            <a:ext cx="7086413" cy="633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22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AE42F-8897-4269-BB2E-6EC16714F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801" y="455944"/>
            <a:ext cx="12631240" cy="726801"/>
          </a:xfrm>
        </p:spPr>
        <p:txBody>
          <a:bodyPr/>
          <a:lstStyle/>
          <a:p>
            <a:r>
              <a:rPr lang="en-US" dirty="0">
                <a:solidFill>
                  <a:srgbClr val="E84A27"/>
                </a:solidFill>
              </a:rPr>
              <a:t>Physical Build</a:t>
            </a:r>
          </a:p>
        </p:txBody>
      </p:sp>
      <p:pic>
        <p:nvPicPr>
          <p:cNvPr id="4" name="Shape 146">
            <a:extLst>
              <a:ext uri="{FF2B5EF4-FFF2-40B4-BE49-F238E27FC236}">
                <a16:creationId xmlns:a16="http://schemas.microsoft.com/office/drawing/2014/main" id="{6C2FE68C-ED91-4F07-AAFE-4BC439FCC11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4647"/>
          <a:stretch/>
        </p:blipFill>
        <p:spPr>
          <a:xfrm>
            <a:off x="1039251" y="1608097"/>
            <a:ext cx="5986725" cy="498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7">
            <a:extLst>
              <a:ext uri="{FF2B5EF4-FFF2-40B4-BE49-F238E27FC236}">
                <a16:creationId xmlns:a16="http://schemas.microsoft.com/office/drawing/2014/main" id="{F450F5CA-9E31-45FD-A68A-0DAEAE0790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1000"/>
                    </a14:imgEffect>
                  </a14:imgLayer>
                </a14:imgProps>
              </a:ext>
            </a:extLst>
          </a:blip>
          <a:srcRect l="-421" t="-7460" b="7459"/>
          <a:stretch/>
        </p:blipFill>
        <p:spPr>
          <a:xfrm>
            <a:off x="7287956" y="84820"/>
            <a:ext cx="5210535" cy="22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8">
            <a:extLst>
              <a:ext uri="{FF2B5EF4-FFF2-40B4-BE49-F238E27FC236}">
                <a16:creationId xmlns:a16="http://schemas.microsoft.com/office/drawing/2014/main" id="{45948EA3-552B-4324-9ADA-455E2D86CE9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b="5557"/>
          <a:stretch/>
        </p:blipFill>
        <p:spPr>
          <a:xfrm>
            <a:off x="8451421" y="2463188"/>
            <a:ext cx="2884847" cy="41267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62354EA-AA34-4763-A88C-400EEA12175A}"/>
              </a:ext>
            </a:extLst>
          </p:cNvPr>
          <p:cNvSpPr/>
          <p:nvPr/>
        </p:nvSpPr>
        <p:spPr>
          <a:xfrm>
            <a:off x="8451421" y="1061545"/>
            <a:ext cx="345738" cy="42041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8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106100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1537596"/>
            <a:ext cx="4925974" cy="19833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000" b="1" dirty="0">
                <a:solidFill>
                  <a:srgbClr val="13294B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Solar Panel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Power generation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</a:t>
            </a:r>
            <a:r>
              <a:rPr lang="en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14.5</a:t>
            </a: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 –</a:t>
            </a:r>
            <a:r>
              <a:rPr lang="en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20</a:t>
            </a: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</a:t>
            </a:r>
            <a:endParaRPr lang="en" sz="3200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spcBef>
                <a:spcPts val="0"/>
              </a:spcBef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5A – 5.5A </a:t>
            </a:r>
            <a:endParaRPr lang="en" sz="3200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73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687C19-03D6-4E24-8588-3E691336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29" y="3886200"/>
            <a:ext cx="6149323" cy="2779021"/>
          </a:xfrm>
          <a:prstGeom prst="rect">
            <a:avLst/>
          </a:prstGeom>
        </p:spPr>
      </p:pic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106100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1060701"/>
            <a:ext cx="13403197" cy="36164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Battery Charge Controller</a:t>
            </a:r>
            <a:endParaRPr lang="en-US" sz="4000" dirty="0">
              <a:solidFill>
                <a:srgbClr val="13294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Regulates solar input for charging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15V - 20V from solar panel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PWM with amplitude 12V - 15V to the battery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Input: 12V - 12.5V from the battery</a:t>
            </a:r>
          </a:p>
          <a:p>
            <a:pPr marL="457200" lvl="0" indent="-317500">
              <a:buSzPts val="1400"/>
              <a:buFont typeface="Times New Roman"/>
              <a:buChar char="-"/>
            </a:pPr>
            <a:r>
              <a:rPr lang="en-US" sz="3200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Output: 0 - 10mV to the solar panel</a:t>
            </a:r>
          </a:p>
        </p:txBody>
      </p:sp>
    </p:spTree>
    <p:extLst>
      <p:ext uri="{BB962C8B-B14F-4D97-AF65-F5344CB8AC3E}">
        <p14:creationId xmlns:p14="http://schemas.microsoft.com/office/powerpoint/2010/main" val="79463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>
            <a:extLst>
              <a:ext uri="{FF2B5EF4-FFF2-40B4-BE49-F238E27FC236}">
                <a16:creationId xmlns:a16="http://schemas.microsoft.com/office/drawing/2014/main" id="{1B6B8A81-813B-40DB-BBF4-531E0B854991}"/>
              </a:ext>
            </a:extLst>
          </p:cNvPr>
          <p:cNvSpPr txBox="1">
            <a:spLocks noChangeAspect="1"/>
          </p:cNvSpPr>
          <p:nvPr/>
        </p:nvSpPr>
        <p:spPr>
          <a:xfrm>
            <a:off x="203075" y="106100"/>
            <a:ext cx="60264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 defTabSz="699720" rtl="0" eaLnBrk="1" latinLnBrk="0" hangingPunct="1">
              <a:spcBef>
                <a:spcPct val="0"/>
              </a:spcBef>
              <a:buNone/>
              <a:defRPr sz="6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590" b="1" dirty="0">
                <a:solidFill>
                  <a:srgbClr val="1329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" sz="6590" b="1" dirty="0">
              <a:solidFill>
                <a:srgbClr val="13294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9EA99D19-A7EA-4209-BC74-4119EE21A30F}"/>
              </a:ext>
            </a:extLst>
          </p:cNvPr>
          <p:cNvSpPr txBox="1">
            <a:spLocks noChangeAspect="1"/>
          </p:cNvSpPr>
          <p:nvPr/>
        </p:nvSpPr>
        <p:spPr>
          <a:xfrm>
            <a:off x="203074" y="1060702"/>
            <a:ext cx="13403197" cy="873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>
              <a:buSzPts val="1400"/>
            </a:pPr>
            <a:r>
              <a:rPr lang="en-US" sz="4000" b="1" dirty="0">
                <a:solidFill>
                  <a:srgbClr val="13294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Battery Charge Controller</a:t>
            </a:r>
          </a:p>
        </p:txBody>
      </p:sp>
      <p:pic>
        <p:nvPicPr>
          <p:cNvPr id="6146" name="Picture 2" descr="https://lh6.googleusercontent.com/LROUje08hNHQlB9hDoV2GTWcQNDlqiXCyYxkzdCGFfQwrX5FPE_hfgd6CTpUqwAqojPpI4UODdMvsJvNnBYEj1eTJyAdf60-OZTbVlhyEGkNV9v0wn8Qd8qNwLPkbxutDP7er3e1">
            <a:extLst>
              <a:ext uri="{FF2B5EF4-FFF2-40B4-BE49-F238E27FC236}">
                <a16:creationId xmlns:a16="http://schemas.microsoft.com/office/drawing/2014/main" id="{E283953D-B2CC-40E1-B9DA-567AA370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2" y="1949196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QoIjUrI23vt2moj-0BWN8zJKFN-aDiBhVNaRNZirk2hFtrX-IIBOOXMHyOE2bLMezLwQWnAwNJ5PCgrk2u3xbWDGqQfr4kYUgXC0YbbIkS31naxVev7JslZ1ZfzafA2FaLlMnT2s">
            <a:extLst>
              <a:ext uri="{FF2B5EF4-FFF2-40B4-BE49-F238E27FC236}">
                <a16:creationId xmlns:a16="http://schemas.microsoft.com/office/drawing/2014/main" id="{4A701B44-4274-4211-A051-1A83D20A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60" y="1949196"/>
            <a:ext cx="4956232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9B74-15BF-4558-B2AF-4342297B5462}"/>
              </a:ext>
            </a:extLst>
          </p:cNvPr>
          <p:cNvSpPr txBox="1"/>
          <p:nvPr/>
        </p:nvSpPr>
        <p:spPr>
          <a:xfrm>
            <a:off x="4238479" y="5720268"/>
            <a:ext cx="5332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Blue: Solar terminals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Light blue: Battery terminals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FDA9C-7953-41C9-8582-EF1B1332A399}"/>
              </a:ext>
            </a:extLst>
          </p:cNvPr>
          <p:cNvSpPr txBox="1"/>
          <p:nvPr/>
        </p:nvSpPr>
        <p:spPr>
          <a:xfrm>
            <a:off x="437322" y="3806571"/>
            <a:ext cx="48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2F890-713C-409E-A132-A4416F3D7087}"/>
              </a:ext>
            </a:extLst>
          </p:cNvPr>
          <p:cNvSpPr txBox="1"/>
          <p:nvPr/>
        </p:nvSpPr>
        <p:spPr>
          <a:xfrm>
            <a:off x="337930" y="2955117"/>
            <a:ext cx="58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D545D-9DB9-4EE9-BC15-CC92EFA338D2}"/>
              </a:ext>
            </a:extLst>
          </p:cNvPr>
          <p:cNvSpPr txBox="1"/>
          <p:nvPr/>
        </p:nvSpPr>
        <p:spPr>
          <a:xfrm>
            <a:off x="412501" y="2600595"/>
            <a:ext cx="48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0FD3C0-BFC3-4613-95D4-FB7259462036}"/>
              </a:ext>
            </a:extLst>
          </p:cNvPr>
          <p:cNvSpPr txBox="1"/>
          <p:nvPr/>
        </p:nvSpPr>
        <p:spPr>
          <a:xfrm>
            <a:off x="337930" y="2103517"/>
            <a:ext cx="58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E0780-44ED-4BF6-8E85-4B53457EFFC3}"/>
              </a:ext>
            </a:extLst>
          </p:cNvPr>
          <p:cNvSpPr txBox="1"/>
          <p:nvPr/>
        </p:nvSpPr>
        <p:spPr>
          <a:xfrm>
            <a:off x="7048553" y="4190567"/>
            <a:ext cx="48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60FA8-3FA5-46F3-898E-1772EFA932AD}"/>
              </a:ext>
            </a:extLst>
          </p:cNvPr>
          <p:cNvSpPr txBox="1"/>
          <p:nvPr/>
        </p:nvSpPr>
        <p:spPr>
          <a:xfrm>
            <a:off x="6904672" y="3790602"/>
            <a:ext cx="58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CC6E6-6BC7-454D-80A8-443692801E33}"/>
              </a:ext>
            </a:extLst>
          </p:cNvPr>
          <p:cNvSpPr txBox="1"/>
          <p:nvPr/>
        </p:nvSpPr>
        <p:spPr>
          <a:xfrm>
            <a:off x="7045056" y="2600595"/>
            <a:ext cx="48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</p:spTree>
    <p:extLst>
      <p:ext uri="{BB962C8B-B14F-4D97-AF65-F5344CB8AC3E}">
        <p14:creationId xmlns:p14="http://schemas.microsoft.com/office/powerpoint/2010/main" val="356915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58">
            <a:extLst>
              <a:ext uri="{FF2B5EF4-FFF2-40B4-BE49-F238E27FC236}">
                <a16:creationId xmlns:a16="http://schemas.microsoft.com/office/drawing/2014/main" id="{C55B34C8-1D2C-4732-B2E8-4E92676627A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826" y="3026979"/>
            <a:ext cx="6233396" cy="364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AE65B-A37C-4FAF-9D19-FEB54A7F2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992" y="1083141"/>
            <a:ext cx="9301470" cy="3108176"/>
          </a:xfrm>
        </p:spPr>
        <p:txBody>
          <a:bodyPr/>
          <a:lstStyle/>
          <a:p>
            <a:r>
              <a:rPr lang="en-US" sz="4000" b="1" dirty="0"/>
              <a:t>Lead-acid Battery</a:t>
            </a:r>
            <a:endParaRPr lang="en-US" sz="3200" dirty="0"/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/>
              <a:t>Input: regulated input from charge controller</a:t>
            </a:r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/>
              <a:t>Output: 12V – 15V</a:t>
            </a:r>
          </a:p>
          <a:p>
            <a:pPr marL="457200" indent="-317500">
              <a:buSzPts val="1400"/>
              <a:buFont typeface="Times New Roman"/>
              <a:buChar char="-"/>
            </a:pPr>
            <a:r>
              <a:rPr lang="en-US" sz="3200" dirty="0"/>
              <a:t>2 hour discharge rate provides 26 Ah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1E381-A96E-44A3-8877-83C54F501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991" y="89999"/>
            <a:ext cx="14358771" cy="726801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4055140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C5A94EB6-72AF-4020-A060-D750D3F18F6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671C9A18-0E22-4051-BF78-5DEC07DDABE1}"/>
    </a:ext>
  </a:extLst>
</a:theme>
</file>

<file path=ppt/theme/theme3.xml><?xml version="1.0" encoding="utf-8"?>
<a:theme xmlns:a="http://schemas.openxmlformats.org/drawingml/2006/main" name="Content Slides - Orang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1056DAD3-F7B4-4011-8D03-AA3C975830F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ECE-ILLINOIS-template-2017-16x9</Template>
  <TotalTime>1669</TotalTime>
  <Words>755</Words>
  <Application>Microsoft Office PowerPoint</Application>
  <PresentationFormat>Custom</PresentationFormat>
  <Paragraphs>238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Cambria Math</vt:lpstr>
      <vt:lpstr>OfficinaSansITCStd Book</vt:lpstr>
      <vt:lpstr>Times New Roman</vt:lpstr>
      <vt:lpstr>Wingdings</vt:lpstr>
      <vt:lpstr>Cover Slide</vt:lpstr>
      <vt:lpstr>Content Slides - Blue Text</vt:lpstr>
      <vt:lpstr>Content Slides - Orange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Larios</dc:creator>
  <cp:lastModifiedBy>Leonardo Larios</cp:lastModifiedBy>
  <cp:revision>30</cp:revision>
  <dcterms:created xsi:type="dcterms:W3CDTF">2017-12-10T15:13:47Z</dcterms:created>
  <dcterms:modified xsi:type="dcterms:W3CDTF">2017-12-11T19:05:47Z</dcterms:modified>
</cp:coreProperties>
</file>