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  <p:sldMasterId id="2147483665" r:id="rId2"/>
  </p:sldMasterIdLst>
  <p:notesMasterIdLst>
    <p:notesMasterId r:id="rId11"/>
  </p:notesMasterIdLst>
  <p:handoutMasterIdLst>
    <p:handoutMasterId r:id="rId12"/>
  </p:handoutMasterIdLst>
  <p:sldIdLst>
    <p:sldId id="260" r:id="rId3"/>
    <p:sldId id="298" r:id="rId4"/>
    <p:sldId id="299" r:id="rId5"/>
    <p:sldId id="300" r:id="rId6"/>
    <p:sldId id="301" r:id="rId7"/>
    <p:sldId id="302" r:id="rId8"/>
    <p:sldId id="303" r:id="rId9"/>
    <p:sldId id="304" r:id="rId10"/>
  </p:sldIdLst>
  <p:sldSz cx="10058400" cy="7772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322"/>
    <a:srgbClr val="1429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728" y="96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1" d="100"/>
          <a:sy n="91" d="100"/>
        </p:scale>
        <p:origin x="-4280" y="-3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CE_handoutmaster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7" y="8450729"/>
            <a:ext cx="6858000" cy="705971"/>
          </a:xfrm>
          <a:prstGeom prst="rect">
            <a:avLst/>
          </a:prstGeom>
        </p:spPr>
      </p:pic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solidFill>
                <a:srgbClr val="142958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356FF-FEF1-EF48-BD73-4B95B2E46E83}" type="datetimeFigureOut">
              <a:rPr lang="en-US" smtClean="0">
                <a:solidFill>
                  <a:srgbClr val="F16322"/>
                </a:solidFill>
              </a:rPr>
              <a:t>4/27/2016</a:t>
            </a:fld>
            <a:endParaRPr lang="en-US" dirty="0">
              <a:solidFill>
                <a:srgbClr val="F1632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476999" y="8889999"/>
            <a:ext cx="379413" cy="2524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‹#›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2004881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rgbClr val="14295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rgbClr val="F16322"/>
                </a:solidFill>
              </a:defRPr>
            </a:lvl1pPr>
          </a:lstStyle>
          <a:p>
            <a:fld id="{DBF7D493-8EEB-7E45-916B-5FBC49ABC710}" type="datetimeFigureOut">
              <a:rPr lang="en-US" smtClean="0"/>
              <a:pPr/>
              <a:t>4/27/2016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7" descr="ECE_handoutmaster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7" y="8450729"/>
            <a:ext cx="6858000" cy="705971"/>
          </a:xfrm>
          <a:prstGeom prst="rect">
            <a:avLst/>
          </a:prstGeom>
        </p:spPr>
      </p:pic>
      <p:sp>
        <p:nvSpPr>
          <p:cNvPr id="9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6476999" y="8889999"/>
            <a:ext cx="379413" cy="2524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‹#›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3356410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ECE Main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1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2124632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w/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44500" y="619125"/>
            <a:ext cx="4673600" cy="7429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000" b="1" baseline="0">
                <a:solidFill>
                  <a:srgbClr val="142958"/>
                </a:solidFill>
                <a:latin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ECE OVERVIEW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44500" y="1387191"/>
            <a:ext cx="4673600" cy="32731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700" baseline="0">
                <a:solidFill>
                  <a:srgbClr val="F16322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1pPr>
          </a:lstStyle>
          <a:p>
            <a:pPr lvl="0"/>
            <a:r>
              <a:rPr lang="en-US" dirty="0" smtClean="0"/>
              <a:t>Brad Petersen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44500" y="1620796"/>
            <a:ext cx="4673600" cy="25090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 b="0" i="0" baseline="0">
                <a:solidFill>
                  <a:srgbClr val="F16322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1pPr>
          </a:lstStyle>
          <a:p>
            <a:pPr lvl="0"/>
            <a:r>
              <a:rPr lang="en-US" dirty="0" smtClean="0"/>
              <a:t>Director of Communications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46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9592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ary Slide w/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44500" y="731519"/>
            <a:ext cx="4673600" cy="63055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 b="1" i="0" baseline="0">
                <a:solidFill>
                  <a:srgbClr val="142958"/>
                </a:solidFill>
                <a:latin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TITLE OF SLIDE</a:t>
            </a:r>
            <a:endParaRPr 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44500" y="1628416"/>
            <a:ext cx="9194800" cy="460220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0" i="0" baseline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1pPr>
          </a:lstStyle>
          <a:p>
            <a:pPr lvl="0"/>
            <a:r>
              <a:rPr lang="en-US" dirty="0" smtClean="0"/>
              <a:t>Body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340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ary Slide w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44500" y="990600"/>
            <a:ext cx="4673600" cy="7429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 b="1" baseline="0">
                <a:solidFill>
                  <a:srgbClr val="142958"/>
                </a:solidFill>
                <a:latin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TITLE OF SLIDE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444500" y="1917700"/>
            <a:ext cx="9245600" cy="4826000"/>
          </a:xfrm>
          <a:prstGeom prst="rect">
            <a:avLst/>
          </a:prstGeom>
        </p:spPr>
        <p:txBody>
          <a:bodyPr vert="horz"/>
          <a:lstStyle>
            <a:lvl1pPr marL="382059" indent="-382059">
              <a:buFont typeface="Wingdings" panose="05000000000000000000" pitchFamily="2" charset="2"/>
              <a:buChar char="§"/>
              <a:defRPr b="0" i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1pPr>
            <a:lvl2pPr>
              <a:defRPr b="0" i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2pPr>
            <a:lvl3pPr>
              <a:defRPr b="0" i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3pPr>
            <a:lvl4pPr>
              <a:defRPr b="0" i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4pPr>
            <a:lvl5pPr>
              <a:defRPr b="0" i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74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ary Slide w/Text &amp;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44500" y="619125"/>
            <a:ext cx="4673600" cy="7429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 b="1" baseline="0">
                <a:solidFill>
                  <a:srgbClr val="142958"/>
                </a:solidFill>
                <a:latin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TITLE OF SLIDE</a:t>
            </a:r>
            <a:endParaRPr 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44500" y="1608096"/>
            <a:ext cx="5956300" cy="460220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0" i="0" baseline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1pPr>
          </a:lstStyle>
          <a:p>
            <a:pPr lvl="0"/>
            <a:r>
              <a:rPr lang="en-US" dirty="0" smtClean="0"/>
              <a:t>Body Text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6642100" y="1608096"/>
            <a:ext cx="2962448" cy="4602204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800" baseline="0"/>
            </a:lvl1pPr>
          </a:lstStyle>
          <a:p>
            <a:pPr lvl="0"/>
            <a:r>
              <a:rPr lang="en-US" dirty="0" smtClean="0"/>
              <a:t>Click proper below image </a:t>
            </a:r>
          </a:p>
          <a:p>
            <a:pPr lvl="0"/>
            <a:r>
              <a:rPr lang="en-US" dirty="0" smtClean="0"/>
              <a:t>to insert 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666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ary Slid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5322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ster_bluesidebar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7400"/>
            <a:ext cx="101600" cy="1041400"/>
          </a:xfrm>
          <a:prstGeom prst="rect">
            <a:avLst/>
          </a:prstGeom>
        </p:spPr>
      </p:pic>
      <p:pic>
        <p:nvPicPr>
          <p:cNvPr id="6" name="Picture 5" descr="master_bottom2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9600"/>
            <a:ext cx="10058400" cy="3352800"/>
          </a:xfrm>
          <a:prstGeom prst="rect">
            <a:avLst/>
          </a:prstGeom>
        </p:spPr>
      </p:pic>
      <p:pic>
        <p:nvPicPr>
          <p:cNvPr id="7" name="Picture 6" descr="Cover_BuildingCrop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323" y="2880073"/>
            <a:ext cx="10100798" cy="150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756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7" r:id="rId2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nd_bottom.eps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85000"/>
            <a:ext cx="100584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328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6" r:id="rId2"/>
    <p:sldLayoutId id="2147483669" r:id="rId3"/>
    <p:sldLayoutId id="2147483668" r:id="rId4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 txBox="1">
            <a:spLocks/>
          </p:cNvSpPr>
          <p:nvPr/>
        </p:nvSpPr>
        <p:spPr>
          <a:xfrm>
            <a:off x="444500" y="619125"/>
            <a:ext cx="4673600" cy="742950"/>
          </a:xfrm>
          <a:prstGeom prst="rect">
            <a:avLst/>
          </a:prstGeom>
        </p:spPr>
        <p:txBody>
          <a:bodyPr vert="horz"/>
          <a:lstStyle>
            <a:lvl1pPr marL="0" indent="0" algn="l" defTabSz="509412" rtl="0" eaLnBrk="1" latinLnBrk="0" hangingPunct="1">
              <a:spcBef>
                <a:spcPct val="20000"/>
              </a:spcBef>
              <a:buFont typeface="Arial"/>
              <a:buNone/>
              <a:defRPr sz="4000" kern="1200" baseline="0">
                <a:solidFill>
                  <a:srgbClr val="142958"/>
                </a:solidFill>
                <a:latin typeface="Vinyl OT Regular"/>
                <a:ea typeface="+mn-ea"/>
                <a:cs typeface="Vinyl OT Regular"/>
              </a:defRPr>
            </a:lvl1pPr>
            <a:lvl2pPr marL="827795" indent="-318383" algn="l" defTabSz="509412" rtl="0" eaLnBrk="1" latinLnBrk="0" hangingPunct="1">
              <a:spcBef>
                <a:spcPct val="20000"/>
              </a:spcBef>
              <a:buFont typeface="Arial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531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943" indent="-254706" algn="l" defTabSz="509412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2355" indent="-254706" algn="l" defTabSz="509412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1767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latin typeface="Arial Narrow" panose="020B0606020202030204" pitchFamily="34" charset="0"/>
              </a:rPr>
              <a:t>ECE ILLINOIS</a:t>
            </a:r>
            <a:endParaRPr lang="en-US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94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ECE 445 Spring 2016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dirty="0" smtClean="0"/>
              <a:t>Smart  closet</a:t>
            </a:r>
          </a:p>
          <a:p>
            <a:pPr marL="0" indent="0">
              <a:buNone/>
            </a:pPr>
            <a:r>
              <a:rPr lang="en-US" dirty="0" smtClean="0"/>
              <a:t>Group 24 </a:t>
            </a:r>
          </a:p>
          <a:p>
            <a:pPr marL="0" indent="0">
              <a:buNone/>
            </a:pPr>
            <a:r>
              <a:rPr lang="en-US" dirty="0" smtClean="0"/>
              <a:t>Luchuan Zhang</a:t>
            </a:r>
          </a:p>
          <a:p>
            <a:pPr marL="0" indent="0">
              <a:buNone/>
            </a:pPr>
            <a:r>
              <a:rPr lang="en-US" dirty="0" err="1" smtClean="0"/>
              <a:t>Yiwei</a:t>
            </a:r>
            <a:r>
              <a:rPr lang="en-US" dirty="0" smtClean="0"/>
              <a:t> 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853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zh-CN" dirty="0" smtClean="0"/>
              <a:t>A direct display for all clothes in a personal closet.</a:t>
            </a:r>
            <a:endParaRPr lang="en-US" altLang="zh-CN" dirty="0" smtClean="0"/>
          </a:p>
          <a:p>
            <a:r>
              <a:rPr lang="en-US" altLang="zh-CN" dirty="0" smtClean="0"/>
              <a:t>Organize and record all information for users.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09666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 smtClean="0"/>
              <a:t>Objectives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zh-CN" dirty="0" smtClean="0"/>
              <a:t>Record each clothes’ worn times</a:t>
            </a:r>
          </a:p>
          <a:p>
            <a:r>
              <a:rPr lang="en-US" altLang="zh-CN" dirty="0" smtClean="0"/>
              <a:t>Automatically take photos for user's clothes</a:t>
            </a:r>
          </a:p>
          <a:p>
            <a:r>
              <a:rPr lang="en-US" altLang="zh-CN" dirty="0" smtClean="0"/>
              <a:t>Automatically drive the clothes to pick up position</a:t>
            </a:r>
          </a:p>
          <a:p>
            <a:r>
              <a:rPr lang="en-US" altLang="zh-CN" dirty="0" smtClean="0"/>
              <a:t>A LED system to highlight the clothes</a:t>
            </a:r>
          </a:p>
          <a:p>
            <a:r>
              <a:rPr lang="en-US" altLang="zh-CN" dirty="0" smtClean="0"/>
              <a:t>A </a:t>
            </a:r>
            <a:r>
              <a:rPr lang="en-US" altLang="zh-CN" dirty="0"/>
              <a:t>7" </a:t>
            </a:r>
            <a:r>
              <a:rPr lang="en-US" altLang="zh-CN" dirty="0" smtClean="0"/>
              <a:t>touchscreen display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44006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0" y="103238"/>
            <a:ext cx="9245600" cy="6543413"/>
          </a:xfrm>
          <a:prstGeom prst="rect">
            <a:avLst/>
          </a:prstGeom>
        </p:spPr>
      </p:pic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>
          <a:xfrm>
            <a:off x="444500" y="103239"/>
            <a:ext cx="9245600" cy="6640461"/>
          </a:xfrm>
        </p:spPr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19293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44499" y="990600"/>
            <a:ext cx="6221771" cy="742950"/>
          </a:xfrm>
        </p:spPr>
        <p:txBody>
          <a:bodyPr/>
          <a:lstStyle/>
          <a:p>
            <a:r>
              <a:rPr lang="en-US" altLang="zh-CN" dirty="0" smtClean="0"/>
              <a:t>Schematic diagram for motor driver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8" y="1917700"/>
            <a:ext cx="9245601" cy="482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832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44500" y="969092"/>
            <a:ext cx="4673600" cy="742950"/>
          </a:xfrm>
        </p:spPr>
        <p:txBody>
          <a:bodyPr/>
          <a:lstStyle/>
          <a:p>
            <a:r>
              <a:rPr lang="en-US" altLang="zh-CN" dirty="0" smtClean="0"/>
              <a:t>Calculation for motor driver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占位符 2"/>
              <p:cNvSpPr>
                <a:spLocks noGrp="1"/>
              </p:cNvSpPr>
              <p:nvPr>
                <p:ph type="body" sz="quarter" idx="12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The stepper motor have two coils, so two H-bridge should be build to drive this motor</a:t>
                </a:r>
              </a:p>
              <a:p>
                <a:r>
                  <a:rPr lang="en-US" altLang="zh-CN" dirty="0"/>
                  <a:t>Beta value for the transistors is around 1000</a:t>
                </a:r>
                <a:r>
                  <a:rPr lang="en-US" altLang="zh-CN" dirty="0" smtClean="0"/>
                  <a:t>. The base current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num>
                      <m:den>
                        <m:r>
                          <m:rPr>
                            <m:nor/>
                          </m:rPr>
                          <a:rPr lang="zh-CN" altLang="en-US"/>
                          <m:t>𝛽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𝑚𝐴</m:t>
                    </m:r>
                  </m:oMath>
                </a14:m>
                <a:endParaRPr lang="en-US" altLang="zh-CN" dirty="0" smtClean="0"/>
              </a:p>
              <a:p>
                <a:r>
                  <a:rPr lang="en-US" altLang="zh-CN" dirty="0" smtClean="0"/>
                  <a:t>Base resister for NPN is</a:t>
                </a:r>
              </a:p>
              <a:p>
                <a:pPr marL="0" indent="0">
                  <a:buNone/>
                </a:pPr>
                <a:r>
                  <a:rPr lang="en-US" altLang="zh-CN" dirty="0" smtClean="0"/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3.3−0.7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0.002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=1.3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m:rPr>
                        <m:nor/>
                      </m:rPr>
                      <a:rPr lang="el-GR" altLang="zh-CN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endParaRPr lang="zh-CN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文本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2"/>
              </p:nvPr>
            </p:nvSpPr>
            <p:spPr>
              <a:blipFill rotWithShape="0">
                <a:blip r:embed="rId2"/>
                <a:stretch>
                  <a:fillRect l="-1780" t="-202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1071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 smtClean="0"/>
              <a:t>Conclusion and future work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zh-CN" dirty="0" smtClean="0"/>
              <a:t>All functions including user interface</a:t>
            </a:r>
            <a:r>
              <a:rPr lang="en-US" altLang="zh-CN" dirty="0"/>
              <a:t> </a:t>
            </a:r>
            <a:r>
              <a:rPr lang="en-US" altLang="zh-CN" dirty="0" smtClean="0"/>
              <a:t>and</a:t>
            </a:r>
            <a:r>
              <a:rPr lang="en-US" altLang="zh-CN" dirty="0" smtClean="0"/>
              <a:t> motor work.</a:t>
            </a:r>
          </a:p>
          <a:p>
            <a:r>
              <a:rPr lang="en-US" altLang="zh-CN" dirty="0" smtClean="0"/>
              <a:t>Should build an </a:t>
            </a:r>
            <a:r>
              <a:rPr lang="en-US" altLang="zh-CN" dirty="0" err="1" smtClean="0"/>
              <a:t>ios</a:t>
            </a:r>
            <a:r>
              <a:rPr lang="en-US" altLang="zh-CN" dirty="0" smtClean="0"/>
              <a:t> app in the future. In the app, user can remotely control closet and get information.</a:t>
            </a:r>
          </a:p>
          <a:p>
            <a:r>
              <a:rPr lang="en-US" altLang="zh-CN" dirty="0" smtClean="0"/>
              <a:t>Add mechanical equipment to automatically pull clothes off from closet.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61259963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econdary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155</Words>
  <Application>Microsoft Office PowerPoint</Application>
  <PresentationFormat>自定义</PresentationFormat>
  <Paragraphs>27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Droid Sans</vt:lpstr>
      <vt:lpstr>OfficinaSansITCStd Book</vt:lpstr>
      <vt:lpstr>Vinyl OT Regular</vt:lpstr>
      <vt:lpstr>宋体</vt:lpstr>
      <vt:lpstr>Arial</vt:lpstr>
      <vt:lpstr>Arial Narrow</vt:lpstr>
      <vt:lpstr>Calibri</vt:lpstr>
      <vt:lpstr>Cambria Math</vt:lpstr>
      <vt:lpstr>Wingdings</vt:lpstr>
      <vt:lpstr>Cover Slide</vt:lpstr>
      <vt:lpstr>Secondary Slide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WINTERAVEN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Debby Winter</dc:creator>
  <cp:lastModifiedBy>luchuan</cp:lastModifiedBy>
  <cp:revision>69</cp:revision>
  <dcterms:created xsi:type="dcterms:W3CDTF">2013-03-29T19:51:49Z</dcterms:created>
  <dcterms:modified xsi:type="dcterms:W3CDTF">2016-04-28T03:14:16Z</dcterms:modified>
</cp:coreProperties>
</file>