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Merriweather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.fntdata"/><Relationship Id="rId20" Type="http://schemas.openxmlformats.org/officeDocument/2006/relationships/slide" Target="slides/slide15.xml"/><Relationship Id="rId42" Type="http://schemas.openxmlformats.org/officeDocument/2006/relationships/font" Target="fonts/Merriweather-boldItalic.fntdata"/><Relationship Id="rId41" Type="http://schemas.openxmlformats.org/officeDocument/2006/relationships/font" Target="fonts/Merriweather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Merriweather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 introduce &amp; ALL say our names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e90cafbe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e90cafbe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ARTURO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f3f47d92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f3f47d92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ARTURO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cb3943d41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cb3943d41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ARTURO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df1a1bdb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df1a1bdb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cb3943d41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cb3943d41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df1a1bdb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df1a1bdb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f3f47d92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f3f47d92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cb3943d41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cb3943d41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f3f47d92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f3f47d9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cb3943d4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cb3943d4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df1a1bdb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df1a1bdb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cb3943d4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cb3943d4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ARTURO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cb3943d4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cb3943d4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cb3943d4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cb3943d4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 explain &amp;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df1a1bdb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df1a1bdb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include LCD screenshots next to the turning logic 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ARTURO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f3f47d92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f3f47d92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include LCD screenshots next to the turning logic 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ARTURO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f3f47d92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f3f47d92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include LCD screenshots next to the turning logic 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ARTURO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f3f47d92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af3f47d92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e99b8d8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e99b8d8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ARTURO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e99b8d80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e99b8d80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f3f47d92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f3f47d92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to Yifan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e99b8d80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e99b8d80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system s</a:t>
            </a:r>
            <a:r>
              <a:rPr lang="en"/>
              <a:t>teers a high altitude weather balloon payload to a predetermined target on descent using parachute and information from sensors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e99b8d80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e99b8d80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e99b8d80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e99b8d80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ARTURO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Estimated 6 months until approval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cb3943d4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cb3943d4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PAYLOAD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e90cafbe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e90cafbe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PAYLOAD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e90cafbe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e90cafbe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ARTURO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cb3943d41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cb3943d41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ARTURO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Poppins: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Autonomous Weather Balloon</a:t>
            </a:r>
            <a:endParaRPr sz="30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50"/>
            <a:ext cx="54441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By Team 15: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Arturo Cuevas,</a:t>
            </a:r>
            <a:r>
              <a:rPr lang="en" sz="2000"/>
              <a:t> </a:t>
            </a:r>
            <a:r>
              <a:rPr lang="en" sz="2000"/>
              <a:t>Marc Harvey, &amp; Katie Stapleton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0" y="3583175"/>
            <a:ext cx="2887219" cy="15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153075" y="1429175"/>
            <a:ext cx="5480400" cy="20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Requirement </a:t>
            </a:r>
            <a:r>
              <a:rPr lang="en" sz="2000"/>
              <a:t>= </a:t>
            </a:r>
            <a:r>
              <a:rPr lang="en" sz="1800"/>
              <a:t>Ram-air parachute capable of holding the full weight of the payload &amp; left &amp; right brakes to turn</a:t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/>
              <a:t>Verification </a:t>
            </a:r>
            <a:r>
              <a:rPr lang="en" sz="1800"/>
              <a:t>= (</a:t>
            </a:r>
            <a:r>
              <a:rPr i="1" lang="en" sz="1800"/>
              <a:t>By observation</a:t>
            </a:r>
            <a:r>
              <a:rPr lang="en" sz="1800"/>
              <a:t>) Holds full payload &amp; brakes connected to the back</a:t>
            </a:r>
            <a:endParaRPr sz="1800"/>
          </a:p>
        </p:txBody>
      </p:sp>
      <p:sp>
        <p:nvSpPr>
          <p:cNvPr id="132" name="Google Shape;132;p22"/>
          <p:cNvSpPr/>
          <p:nvPr/>
        </p:nvSpPr>
        <p:spPr>
          <a:xfrm>
            <a:off x="0" y="4255625"/>
            <a:ext cx="474600" cy="504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704175" y="3583175"/>
            <a:ext cx="1454400" cy="3060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2416200" y="4255625"/>
            <a:ext cx="474600" cy="504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311725" y="500925"/>
            <a:ext cx="39999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Parachute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0" y="3583175"/>
            <a:ext cx="2887219" cy="15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505700"/>
            <a:ext cx="41892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Requirement </a:t>
            </a:r>
            <a:r>
              <a:rPr lang="en" sz="1400"/>
              <a:t>= The motors must be able to hold their rotational position against the force of the wind on the parachute. Minimum pull of 15 kg each.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Verification </a:t>
            </a:r>
            <a:r>
              <a:rPr lang="en" sz="1400"/>
              <a:t>= Can verify 1 by attaching a 15 kg weight to a string, and seeing if a motor can pull it.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0" y="4255625"/>
            <a:ext cx="474600" cy="504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3"/>
          <p:cNvSpPr/>
          <p:nvPr/>
        </p:nvSpPr>
        <p:spPr>
          <a:xfrm>
            <a:off x="704175" y="3583175"/>
            <a:ext cx="1454400" cy="3060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3"/>
          <p:cNvSpPr/>
          <p:nvPr/>
        </p:nvSpPr>
        <p:spPr>
          <a:xfrm>
            <a:off x="2416200" y="4255625"/>
            <a:ext cx="474600" cy="504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 txBox="1"/>
          <p:nvPr>
            <p:ph type="title"/>
          </p:nvPr>
        </p:nvSpPr>
        <p:spPr>
          <a:xfrm>
            <a:off x="311725" y="500925"/>
            <a:ext cx="39999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9" y="1683725"/>
            <a:ext cx="4448788" cy="307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2560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779263" y="879700"/>
            <a:ext cx="7585488" cy="423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/>
          <p:nvPr/>
        </p:nvSpPr>
        <p:spPr>
          <a:xfrm>
            <a:off x="2498400" y="3857625"/>
            <a:ext cx="4147200" cy="1117500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Supply</a:t>
            </a:r>
            <a:endParaRPr/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Requirement</a:t>
            </a:r>
            <a:r>
              <a:rPr lang="en" sz="1900"/>
              <a:t> = Supply 6V to motors, 5V to ATMega, with ample current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900"/>
              <a:t>Verification </a:t>
            </a:r>
            <a:r>
              <a:rPr lang="en" sz="1900"/>
              <a:t>= Use multimeter</a:t>
            </a:r>
            <a:endParaRPr sz="1200"/>
          </a:p>
        </p:txBody>
      </p:sp>
      <p:sp>
        <p:nvSpPr>
          <p:cNvPr id="160" name="Google Shape;160;p2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0" y="3583175"/>
            <a:ext cx="2887219" cy="15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/>
          <p:nvPr/>
        </p:nvSpPr>
        <p:spPr>
          <a:xfrm>
            <a:off x="642950" y="4684250"/>
            <a:ext cx="1592100" cy="459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0863" y="408751"/>
            <a:ext cx="3102974" cy="45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2560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779263" y="879700"/>
            <a:ext cx="7585488" cy="423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/>
          <p:nvPr/>
        </p:nvSpPr>
        <p:spPr>
          <a:xfrm>
            <a:off x="2390575" y="2035975"/>
            <a:ext cx="4344900" cy="1546200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311725" y="500925"/>
            <a:ext cx="39999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Compass</a:t>
            </a:r>
            <a:endParaRPr/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311700" y="1505700"/>
            <a:ext cx="5673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Requirement</a:t>
            </a:r>
            <a:r>
              <a:rPr lang="en" sz="2000"/>
              <a:t> = A digital compass with L2C connections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/>
              <a:t>Verification </a:t>
            </a:r>
            <a:r>
              <a:rPr lang="en" sz="2000"/>
              <a:t>= Connect to microcontroller and verify heading direction within 2</a:t>
            </a:r>
            <a:r>
              <a:rPr baseline="30000" lang="en" sz="2000"/>
              <a:t>o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0" y="3583175"/>
            <a:ext cx="2887219" cy="15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/>
          <p:nvPr/>
        </p:nvSpPr>
        <p:spPr>
          <a:xfrm>
            <a:off x="627625" y="4011050"/>
            <a:ext cx="1638000" cy="623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parkFun HMC6343 Breakout - SEN-12916 - SparkFun Electronics" id="179" name="Google Shape;1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1475" y="1991750"/>
            <a:ext cx="201930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25" y="500925"/>
            <a:ext cx="39999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GPS</a:t>
            </a:r>
            <a:endParaRPr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311700" y="1505700"/>
            <a:ext cx="51840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Requirement </a:t>
            </a:r>
            <a:r>
              <a:rPr lang="en" sz="1900"/>
              <a:t>= Needs the ability to calculate coordinates with error less than 50 meters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900"/>
              <a:t>Verification </a:t>
            </a:r>
            <a:r>
              <a:rPr lang="en" sz="1900"/>
              <a:t>= Go to known coordinates and compare GPS results to actual coordinates</a:t>
            </a:r>
            <a:endParaRPr sz="1900"/>
          </a:p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0" y="3583175"/>
            <a:ext cx="2887219" cy="15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/>
          <p:nvPr/>
        </p:nvSpPr>
        <p:spPr>
          <a:xfrm>
            <a:off x="627625" y="4011050"/>
            <a:ext cx="1638000" cy="623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746 - Buy MTK3339 GPS Breakout, - Adafruit - Distrelec" id="188" name="Google Shape;1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700" y="231915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311700" y="2560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779263" y="879700"/>
            <a:ext cx="7585488" cy="423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/>
          <p:nvPr/>
        </p:nvSpPr>
        <p:spPr>
          <a:xfrm>
            <a:off x="887875" y="4041325"/>
            <a:ext cx="1561500" cy="903300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311700" y="271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Schematic</a:t>
            </a:r>
            <a:endParaRPr/>
          </a:p>
        </p:txBody>
      </p:sp>
      <p:pic>
        <p:nvPicPr>
          <p:cNvPr id="201" name="Google Shape;201;p30"/>
          <p:cNvPicPr preferRelativeResize="0"/>
          <p:nvPr/>
        </p:nvPicPr>
        <p:blipFill rotWithShape="1">
          <a:blip r:embed="rId3">
            <a:alphaModFix/>
          </a:blip>
          <a:srcRect b="0" l="6718" r="4653" t="0"/>
          <a:stretch/>
        </p:blipFill>
        <p:spPr>
          <a:xfrm>
            <a:off x="1250788" y="787825"/>
            <a:ext cx="6642425" cy="435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311700" y="2560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</a:t>
            </a:r>
            <a:endParaRPr/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124" y="458175"/>
            <a:ext cx="5709751" cy="457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" sz="2100"/>
              <a:t>Introduction</a:t>
            </a:r>
            <a:endParaRPr sz="2100"/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" sz="2100"/>
              <a:t>Project Benefits</a:t>
            </a:r>
            <a:endParaRPr sz="2100"/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" sz="2100"/>
              <a:t>FAA Regulations</a:t>
            </a:r>
            <a:endParaRPr sz="2100"/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" sz="2100"/>
              <a:t>Subsystems</a:t>
            </a:r>
            <a:endParaRPr sz="2100"/>
          </a:p>
          <a:p>
            <a:pPr indent="-3492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eriod"/>
            </a:pPr>
            <a:r>
              <a:rPr lang="en" sz="1900"/>
              <a:t>Requirements &amp; Verification</a:t>
            </a:r>
            <a:endParaRPr sz="1900"/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" sz="2100"/>
              <a:t>Physical Design/Build</a:t>
            </a:r>
            <a:endParaRPr sz="2100"/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" sz="2100"/>
              <a:t>Software Flow</a:t>
            </a:r>
            <a:endParaRPr sz="2100"/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" sz="2100"/>
              <a:t>Results</a:t>
            </a:r>
            <a:endParaRPr sz="2100"/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" sz="2100"/>
              <a:t>Future Plans</a:t>
            </a:r>
            <a:endParaRPr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311700" y="2560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</a:t>
            </a:r>
            <a:endParaRPr/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825" y="206888"/>
            <a:ext cx="4972350" cy="4882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pic>
        <p:nvPicPr>
          <p:cNvPr id="219" name="Google Shape;2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1420350"/>
            <a:ext cx="8793375" cy="35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Turning Logic</a:t>
            </a:r>
            <a:endParaRPr/>
          </a:p>
        </p:txBody>
      </p:sp>
      <p:pic>
        <p:nvPicPr>
          <p:cNvPr id="225" name="Google Shape;225;p34"/>
          <p:cNvPicPr preferRelativeResize="0"/>
          <p:nvPr/>
        </p:nvPicPr>
        <p:blipFill rotWithShape="1">
          <a:blip r:embed="rId3">
            <a:alphaModFix/>
          </a:blip>
          <a:srcRect b="0" l="298" r="308" t="0"/>
          <a:stretch/>
        </p:blipFill>
        <p:spPr>
          <a:xfrm>
            <a:off x="2676775" y="1277025"/>
            <a:ext cx="3790506" cy="38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Result</a:t>
            </a:r>
            <a:endParaRPr/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375" y="1332325"/>
            <a:ext cx="3852863" cy="3714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Result</a:t>
            </a:r>
            <a:endParaRPr/>
          </a:p>
        </p:txBody>
      </p:sp>
      <p:pic>
        <p:nvPicPr>
          <p:cNvPr id="237" name="Google Shape;2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375" y="1353225"/>
            <a:ext cx="3955248" cy="37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Result</a:t>
            </a:r>
            <a:endParaRPr/>
          </a:p>
        </p:txBody>
      </p:sp>
      <p:pic>
        <p:nvPicPr>
          <p:cNvPr id="243" name="Google Shape;24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375" y="1332325"/>
            <a:ext cx="3815248" cy="371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Result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217800" y="1267625"/>
            <a:ext cx="2785558" cy="3714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>
            <p:ph type="title"/>
          </p:nvPr>
        </p:nvSpPr>
        <p:spPr>
          <a:xfrm>
            <a:off x="89125" y="500925"/>
            <a:ext cx="41664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Poppins: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“Practically perfect in every way”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almost</a:t>
            </a:r>
            <a:endParaRPr sz="1300"/>
          </a:p>
        </p:txBody>
      </p:sp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4347475" y="500925"/>
            <a:ext cx="46995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Bugs run into on design: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Mix-up longitude and latitude coordinates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Wrong format for coordinates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Motor spasms due to interference from GPS interrupts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Incorrect ATMega setup on PCB</a:t>
            </a:r>
            <a:endParaRPr sz="2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Few adjustments for high altitude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Easy to assemble as those who use it will most likely have the equipment needed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Could be used with malintent or cause public harm if not used properly</a:t>
            </a:r>
            <a:endParaRPr sz="2200"/>
          </a:p>
        </p:txBody>
      </p:sp>
      <p:sp>
        <p:nvSpPr>
          <p:cNvPr id="261" name="Google Shape;261;p40"/>
          <p:cNvSpPr txBox="1"/>
          <p:nvPr>
            <p:ph type="title"/>
          </p:nvPr>
        </p:nvSpPr>
        <p:spPr>
          <a:xfrm>
            <a:off x="-121800" y="500925"/>
            <a:ext cx="45720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Future Plans &amp;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Ethical Considerations</a:t>
            </a: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67" name="Google Shape;267;p41"/>
          <p:cNvSpPr txBox="1"/>
          <p:nvPr>
            <p:ph idx="1" type="body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Thank you to Arne &amp; Yifan!  We learned a lot!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Any Questions?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0" y="500925"/>
            <a:ext cx="43167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Poppins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5575" l="8650" r="8650" t="13024"/>
          <a:stretch/>
        </p:blipFill>
        <p:spPr>
          <a:xfrm>
            <a:off x="5458425" y="0"/>
            <a:ext cx="3685576" cy="36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13911" l="10306" r="49576" t="7404"/>
          <a:stretch/>
        </p:blipFill>
        <p:spPr>
          <a:xfrm>
            <a:off x="4316700" y="2541000"/>
            <a:ext cx="2342400" cy="2602500"/>
          </a:xfrm>
          <a:prstGeom prst="snip1Rect">
            <a:avLst>
              <a:gd fmla="val 40521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00300" y="332550"/>
            <a:ext cx="3706500" cy="12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Saving Equipment, Time, &amp; Money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No longer searching from 5 to over 200 miles for payload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More flights per payload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-"/>
            </a:pPr>
            <a:r>
              <a:rPr lang="en" sz="2200"/>
              <a:t>Trusted with higher quality equipment</a:t>
            </a:r>
            <a:endParaRPr sz="22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75" y="1543900"/>
            <a:ext cx="2988749" cy="33849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0" y="4928875"/>
            <a:ext cx="4307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https://www.researchgate.net/figure/A-typical-high-altitude-balloon-flight-profile_fig5_229042541</a:t>
            </a:r>
            <a:endParaRPr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227225" y="500925"/>
            <a:ext cx="38142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parachute?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drone?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Unmanned aircraft?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for the FAA to decide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332175" y="500925"/>
            <a:ext cx="48117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Contacted FAA Regional Office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If considered a drone, we can only fly up to 400 ft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Proof of concept until approval as “unmanned free air balloon”</a:t>
            </a:r>
            <a:endParaRPr sz="22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7925" y="2816675"/>
            <a:ext cx="2143824" cy="21438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6603738" y="4929000"/>
            <a:ext cx="2572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https://en.wikipedia.org/wiki/Federal_Aviation_Administration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2560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779263" y="879700"/>
            <a:ext cx="7585488" cy="423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2560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779263" y="879700"/>
            <a:ext cx="7585488" cy="423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/>
          <p:nvPr/>
        </p:nvSpPr>
        <p:spPr>
          <a:xfrm>
            <a:off x="841950" y="1714500"/>
            <a:ext cx="7455000" cy="3321900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183700" y="1505700"/>
            <a:ext cx="4917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Requirement</a:t>
            </a:r>
            <a:r>
              <a:rPr lang="en" sz="2000"/>
              <a:t> = Minimum dimensions of  6 in x 6 in x 12 in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000"/>
              <a:t>Verification </a:t>
            </a:r>
            <a:r>
              <a:rPr lang="en" sz="2000"/>
              <a:t>= (</a:t>
            </a:r>
            <a:r>
              <a:rPr i="1" lang="en" sz="2000"/>
              <a:t>By ruler</a:t>
            </a:r>
            <a:r>
              <a:rPr lang="en" sz="2000"/>
              <a:t>) Styrofoam box of 6 in x 8 in x 12 in</a:t>
            </a:r>
            <a:endParaRPr sz="2000"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0" y="3583175"/>
            <a:ext cx="2887219" cy="15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/>
          <p:nvPr/>
        </p:nvSpPr>
        <p:spPr>
          <a:xfrm flipH="1" rot="10800000">
            <a:off x="30625" y="3888275"/>
            <a:ext cx="2832000" cy="12246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Payload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1600" y="1342401"/>
            <a:ext cx="3945303" cy="366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2560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779263" y="879700"/>
            <a:ext cx="7585488" cy="423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855825" y="2724200"/>
            <a:ext cx="1164900" cy="1286400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2480850" y="879700"/>
            <a:ext cx="4182300" cy="834900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7131450" y="2724200"/>
            <a:ext cx="1164900" cy="1286400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