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0" r:id="rId28"/>
    <p:sldId id="28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vin Chen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82" autoAdjust="0"/>
  </p:normalViewPr>
  <p:slideViewPr>
    <p:cSldViewPr snapToGrid="0">
      <p:cViewPr varScale="1">
        <p:scale>
          <a:sx n="94" d="100"/>
          <a:sy n="94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5:53.072" idx="1">
    <p:pos x="6000" y="0"/>
    <p:text>Kelvin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1:46.633" idx="10">
    <p:pos x="6000" y="0"/>
    <p:text>Xu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1:30.286" idx="12">
    <p:pos x="237" y="882"/>
    <p:text>Edwin</p:text>
  </p:cm>
  <p:cm authorId="0" dt="2023-05-03T07:01:39.739" idx="11">
    <p:pos x="237" y="782"/>
    <p:text>Xu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1:57.317" idx="13">
    <p:pos x="6000" y="0"/>
    <p:text>Xu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2:03.841" idx="14">
    <p:pos x="6000" y="0"/>
    <p:text>Xu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4:27.108" idx="15">
    <p:pos x="6000" y="0"/>
    <p:text>Xu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4:36.449" idx="16">
    <p:pos x="6000" y="0"/>
    <p:text>Kelvin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2:21.288" idx="17">
    <p:pos x="6000" y="0"/>
    <p:text>Kelvin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3:40.966" idx="18">
    <p:pos x="6000" y="0"/>
    <p:text>Xu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6:59:54.994" idx="2">
    <p:pos x="6000" y="0"/>
    <p:text>Xu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0:03.069" idx="3">
    <p:pos x="6000" y="0"/>
    <p:text>Xu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0:22.323" idx="4">
    <p:pos x="6000" y="0"/>
    <p:text>Xu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17:57.547" idx="5">
    <p:pos x="6000" y="0"/>
    <p:text>Kelvin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0:56.436" idx="6">
    <p:pos x="6000" y="0"/>
    <p:text>Edwin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6:58:18.829" idx="7">
    <p:pos x="6000" y="0"/>
    <p:text>Kelvin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1:07.228" idx="8">
    <p:pos x="6000" y="0"/>
    <p:text>Edwin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07:01:15.069" idx="9">
    <p:pos x="6000" y="0"/>
    <p:text>Edwin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dd00ef420_2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Edwin</a:t>
            </a:r>
            <a:endParaRPr dirty="0"/>
          </a:p>
        </p:txBody>
      </p:sp>
      <p:sp>
        <p:nvSpPr>
          <p:cNvPr id="207" name="Google Shape;207;g23dd00ef420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dd00ef420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Edwin</a:t>
            </a:r>
            <a:endParaRPr dirty="0"/>
          </a:p>
        </p:txBody>
      </p:sp>
      <p:sp>
        <p:nvSpPr>
          <p:cNvPr id="232" name="Google Shape;232;g23dd00ef420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Edwin</a:t>
            </a:r>
            <a:endParaRPr dirty="0"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3dd00ef4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3dd00ef42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257" name="Google Shape;257;g23dd00ef42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dd00ef42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dd00ef42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Edwin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270" name="Google Shape;270;g23dd00ef420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dd00ef42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dd00ef420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295" name="Google Shape;295;g23dd00ef420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dd00ef42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3dd00ef420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308" name="Google Shape;308;g23dd00ef420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dd00ef420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3dd00ef420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dd00ef420_4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3dd00ef420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3dd00ef420_4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3dd00ef420_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dd00ef420_4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352" name="Google Shape;352;g23dd00ef420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3dd00ef420_4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3dd00ef420_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3dd00ef420_4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More robust tracking algorithm to adjust for moving camera and detecting moving objects – Kalman filters(?)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373" name="Google Shape;373;g23dd00ef420_4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3dd00ef420_4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23dd00ef420_4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Kelvin</a:t>
            </a:r>
            <a:endParaRPr dirty="0"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solidFill>
                  <a:schemeClr val="lt1"/>
                </a:solidFill>
              </a:rPr>
              <a:t>Successful motion detection 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solidFill>
                  <a:schemeClr val="lt1"/>
                </a:solidFill>
              </a:rPr>
              <a:t>Successful servo tracking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solidFill>
                  <a:schemeClr val="lt1"/>
                </a:solidFill>
              </a:rPr>
              <a:t>Successful retest after threshold lack of movement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solidFill>
                  <a:schemeClr val="lt1"/>
                </a:solidFill>
              </a:rPr>
              <a:t>Not enough testing for different lighting conditions and background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⮚"/>
            </a:pPr>
            <a:r>
              <a:rPr lang="en-US">
                <a:solidFill>
                  <a:schemeClr val="lt1"/>
                </a:solidFill>
              </a:rPr>
              <a:t>Object recognition selects any object with a larger enough difference with background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dd00ef420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165" name="Google Shape;165;g23dd00ef420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Xu</a:t>
            </a:r>
            <a:endParaRPr dirty="0"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9534710000364?casa_token=VkoL2GQpBAYAAAAA:6QjCYwheQAlUfP7e3tpTQI9oKIXG-IhlGIJoAH0rpA9pQ5fjM3dQYv3kTbhfYlXCPWP8W-FYrkk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lipartix.com/hummingbird-clipart-image-31490/" TargetMode="External"/><Relationship Id="rId4" Type="http://schemas.openxmlformats.org/officeDocument/2006/relationships/hyperlink" Target="https://www.pngwing.com/en/search?q=garden+Flower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KpxxFb_Es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2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/>
        </p:nvSpPr>
        <p:spPr>
          <a:xfrm>
            <a:off x="1134035" y="2362892"/>
            <a:ext cx="99240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AUTOMATED WILDLIFE WATCHER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endParaRPr sz="36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Group #61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Edwin Lu, Xu Gao, Kelvin Chen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3922059" y="597196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3, 2023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8494005" y="2239572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A5A5A5"/>
                </a:solidFill>
              </a:rPr>
              <a:t>Block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7475456" y="3774068"/>
            <a:ext cx="4356660" cy="23156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8494005" y="4747225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376810" y="1334279"/>
            <a:ext cx="668646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Camera - </a:t>
            </a:r>
            <a:r>
              <a:rPr lang="en-US" sz="2600" b="1" dirty="0" err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Arducam</a:t>
            </a:r>
            <a:endParaRPr sz="2600" b="1" dirty="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100" dirty="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 err="1">
                <a:latin typeface="Arial"/>
                <a:ea typeface="Arial"/>
                <a:cs typeface="Arial"/>
                <a:sym typeface="Arial"/>
              </a:rPr>
              <a:t>Arducam</a:t>
            </a:r>
            <a:r>
              <a:rPr lang="en-US" sz="2100" b="1" dirty="0">
                <a:latin typeface="Arial"/>
                <a:ea typeface="Arial"/>
                <a:cs typeface="Arial"/>
                <a:sym typeface="Arial"/>
              </a:rPr>
              <a:t> - 1080p USB camera </a:t>
            </a:r>
            <a:endParaRPr sz="21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Capturing videos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Directly connected to Raspberry Pi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Motion detecting and tracking algorithm on Raspberry Pi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Camera Subsystem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l="63633" t="6827" r="14711" b="1277"/>
          <a:stretch/>
        </p:blipFill>
        <p:spPr>
          <a:xfrm>
            <a:off x="9043767" y="1266413"/>
            <a:ext cx="1220050" cy="23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 l="18647" t="833" r="10770"/>
          <a:stretch/>
        </p:blipFill>
        <p:spPr>
          <a:xfrm rot="5400000">
            <a:off x="8481363" y="2775512"/>
            <a:ext cx="2303474" cy="4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4548417" y="3123892"/>
            <a:ext cx="309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New Block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Raspberry Pi Code Flowchart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78" y="868227"/>
            <a:ext cx="5965052" cy="55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1828" y="868227"/>
            <a:ext cx="5637692" cy="5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376810" y="1334279"/>
            <a:ext cx="668646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Gimbal</a:t>
            </a:r>
            <a:endParaRPr sz="26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1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QuBona - Tripod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Deegoo-FPV - servo brackets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Flechawk - servo motors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2 Servo motors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Independent horizontal and vertical movement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Communication through PCB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Pulse Wave Modulation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Many thanks to the ECE Machine Shop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Gimbal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lt1"/>
                </a:solidFill>
              </a:rPr>
              <a:t>ubsystem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29" name="Google Shape;229;p23" descr="A close-up of a machin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741117" y="1826508"/>
            <a:ext cx="4273319" cy="320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Arduino (ATMega328p) Code Flowchart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40" name="Google Shape;2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575" y="0"/>
            <a:ext cx="3284481" cy="643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/>
        </p:nvSpPr>
        <p:spPr>
          <a:xfrm>
            <a:off x="464450" y="1140913"/>
            <a:ext cx="48138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Gimbal Control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Receive Coordinates from Raspberry Pi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Calculate </a:t>
            </a:r>
            <a:r>
              <a:rPr lang="en-US" sz="2100">
                <a:solidFill>
                  <a:srgbClr val="202124"/>
                </a:solidFill>
                <a:highlight>
                  <a:srgbClr val="FFFFFF"/>
                </a:highlight>
              </a:rPr>
              <a:t>ΔServo_x and ΔServo_y</a:t>
            </a:r>
            <a:endParaRPr sz="18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Limit with Max movement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Smooth to move 1</a:t>
            </a:r>
            <a:r>
              <a:rPr lang="en-US" sz="2100">
                <a:solidFill>
                  <a:schemeClr val="dk1"/>
                </a:solidFill>
              </a:rPr>
              <a:t>° at a time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Write Data to Servos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548417" y="3123892"/>
            <a:ext cx="3095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New Block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State Machine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975" y="0"/>
            <a:ext cx="5899669" cy="643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5064548" y="1242167"/>
            <a:ext cx="66864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Initial Design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Components in our initial pcb: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ATmega328P-U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SPI 5-pin headers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Servo motors 3-pin headers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Challenges</a:t>
            </a:r>
            <a:endParaRPr sz="2600" b="1">
              <a:solidFill>
                <a:srgbClr val="E84B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Could not program the ATmega328P-U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Communication between the microcontroller and Raspberry Pi was not successful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lt1"/>
                </a:solidFill>
              </a:rPr>
              <a:t>icrocontroller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>
                <a:solidFill>
                  <a:schemeClr val="lt1"/>
                </a:solidFill>
              </a:rPr>
              <a:t>ubsystem — PCB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66" name="Google Shape;2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00" y="1020620"/>
            <a:ext cx="3611345" cy="526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376801" y="1242163"/>
            <a:ext cx="109101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Why it’s not working?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Programming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Programmed ATmega328P using Arduino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Failed to program ATmega328P with its internal clock.</a:t>
            </a: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A crystal oscillator is needed on the PCB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Connection to Raspberry Pi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Missing ground pin for SPI protocol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software problem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lt1"/>
                </a:solidFill>
              </a:rPr>
              <a:t>icrocontroller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>
                <a:solidFill>
                  <a:schemeClr val="lt1"/>
                </a:solidFill>
              </a:rPr>
              <a:t>ubsystem — PCB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8501" y="3401275"/>
            <a:ext cx="3855250" cy="25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4712225" y="1247275"/>
            <a:ext cx="7119900" cy="5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Temporary Solution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Replace microcontroller by Arduino Uno</a:t>
            </a:r>
            <a:endParaRPr sz="21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main part of PCB was replaced by Arduino Uno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Change communication protocol</a:t>
            </a:r>
            <a:endParaRPr sz="21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Use UART protocol for communication between Arduino and Raspberry Pi 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Connect Arduino Uno with breadboard</a:t>
            </a:r>
            <a:endParaRPr sz="21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A simple voltage divider circuit built on breadboard</a:t>
            </a:r>
            <a:endParaRPr sz="21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transfer 5V to 3.3V</a:t>
            </a:r>
            <a:endParaRPr sz="2100">
              <a:solidFill>
                <a:schemeClr val="dk1"/>
              </a:solidFill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protect RX pin on Raspberry Pi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87" name="Google Shape;287;p28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8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lt1"/>
                </a:solidFill>
              </a:rPr>
              <a:t>icrocontroller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>
                <a:solidFill>
                  <a:schemeClr val="lt1"/>
                </a:solidFill>
              </a:rPr>
              <a:t>ubsystem — PCB</a:t>
            </a:r>
            <a:endParaRPr/>
          </a:p>
        </p:txBody>
      </p:sp>
      <p:sp>
        <p:nvSpPr>
          <p:cNvPr id="290" name="Google Shape;290;p28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91" name="Google Shape;291;p28" descr="A close-up of a circuit boar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10512" t="21691" b="25391"/>
          <a:stretch/>
        </p:blipFill>
        <p:spPr>
          <a:xfrm>
            <a:off x="490849" y="1247272"/>
            <a:ext cx="4155650" cy="32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376800" y="1934075"/>
            <a:ext cx="48138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Revised Design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Added AVR-ISP-6 to program ATmega328P by USBasp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Added voltage regulator on PCB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Used UART protocol for connection to Raspberry Pi</a:t>
            </a:r>
            <a:endParaRPr sz="2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299" name="Google Shape;299;p2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0" name="Google Shape;300;p29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lt1"/>
                </a:solidFill>
              </a:rPr>
              <a:t>icrocontroller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>
                <a:solidFill>
                  <a:schemeClr val="lt1"/>
                </a:solidFill>
              </a:rPr>
              <a:t>ubsystem — PCB</a:t>
            </a:r>
            <a:endParaRPr/>
          </a:p>
        </p:txBody>
      </p:sp>
      <p:sp>
        <p:nvSpPr>
          <p:cNvPr id="303" name="Google Shape;303;p2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304" name="Google Shape;3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903" y="1189475"/>
            <a:ext cx="6985098" cy="50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376800" y="980138"/>
            <a:ext cx="11177400" cy="5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Requirements &amp; Verification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84B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When the gimbal needs to move, the microcontroller must communicate with the gimbal system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Arduino Uno (ATmega328P) sent pwm signals to servo motors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When the recorded video needs to be saved, the microcontroller must give instruction to store data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The recorded videos were saved in the SD card of Raspberry Pi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When the camera needs to turn on/off, the microcontroller must communicate with the camera system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The camera will turn off with a delay after the user stops the program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lt1"/>
                </a:solidFill>
              </a:rPr>
              <a:t>icrocontroller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2400">
                <a:solidFill>
                  <a:schemeClr val="lt1"/>
                </a:solidFill>
              </a:rPr>
              <a:t>ubsystem</a:t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rot="10800000" flipH="1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206956" y="292109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/>
          <p:nvPr/>
        </p:nvSpPr>
        <p:spPr>
          <a:xfrm rot="10800000" flipH="1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1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 txBox="1"/>
          <p:nvPr/>
        </p:nvSpPr>
        <p:spPr>
          <a:xfrm>
            <a:off x="2206906" y="149104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Result 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1441528" y="3232230"/>
            <a:ext cx="930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Successes | Challenges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3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1"/>
          <p:cNvSpPr/>
          <p:nvPr/>
        </p:nvSpPr>
        <p:spPr>
          <a:xfrm>
            <a:off x="5520230" y="275932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28" name="Google Shape;328;p3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Successes</a:t>
            </a:r>
            <a:endParaRPr sz="26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Motion detection and Tracking (for short time)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Independent servo motor controls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Functional cross-module communication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2600">
              <a:solidFill>
                <a:srgbClr val="E84B3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60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Slow tracking speed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Tracking algorithm not fully functional for faster movement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PCB not functional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Delay exists in executing user’s command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 rot="10800000" flipH="1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3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3"/>
          <p:cNvSpPr txBox="1"/>
          <p:nvPr/>
        </p:nvSpPr>
        <p:spPr>
          <a:xfrm>
            <a:off x="2206956" y="292109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Conclusion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33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49" name="Google Shape;349;p3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Project Idea</a:t>
            </a:r>
            <a:endParaRPr sz="26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Much more ambitious than expected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Unclear expectations and high level requirements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Acquired Skills</a:t>
            </a:r>
            <a:endParaRPr sz="26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PCB design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Program ATmega328P microcontroller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Implement Motion Detection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Implement Object tracking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Build connection between microcontrollers by communication protocols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Learned how to control and integrate subsystems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4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57" name="Google Shape;357;p34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Conclusion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/>
          <p:nvPr/>
        </p:nvSpPr>
        <p:spPr>
          <a:xfrm rot="10800000" flipH="1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5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/>
          <p:nvPr/>
        </p:nvSpPr>
        <p:spPr>
          <a:xfrm>
            <a:off x="2206956" y="292109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Next steps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35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70" name="Google Shape;370;p3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body" idx="1"/>
          </p:nvPr>
        </p:nvSpPr>
        <p:spPr>
          <a:xfrm>
            <a:off x="376800" y="894325"/>
            <a:ext cx="11177400" cy="5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More robust tracking algorithm to adjust for moving camera and detecting moving objects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Train a CNN model to recognize the moving objects as animals or not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sz="1800" dirty="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Zoom functionality 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Outdoor protection (weather proofing)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 sz="2600" b="1" dirty="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Independent power/battery power supply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User Experience</a:t>
            </a:r>
            <a:endParaRPr sz="2600" b="1" dirty="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Remote control (setup Raspberry Pi remote desktop by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xrdp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More user-friendly interface 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6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Future Considerations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/>
          <p:nvPr/>
        </p:nvSpPr>
        <p:spPr>
          <a:xfrm rot="10800000" flipH="1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37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/>
        </p:nvSpPr>
        <p:spPr>
          <a:xfrm>
            <a:off x="2206906" y="149104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chemeClr val="lt1"/>
                </a:solidFill>
              </a:rPr>
              <a:t>Any 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1441528" y="3232230"/>
            <a:ext cx="930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Thanks for coming!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7"/>
          <p:cNvSpPr/>
          <p:nvPr/>
        </p:nvSpPr>
        <p:spPr>
          <a:xfrm>
            <a:off x="5520230" y="2759325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93" name="Google Shape;393;p3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7">
            <a:extLst>
              <a:ext uri="{FF2B5EF4-FFF2-40B4-BE49-F238E27FC236}">
                <a16:creationId xmlns:a16="http://schemas.microsoft.com/office/drawing/2014/main" id="{6FE856BB-B106-8647-9D7A-2A9C26473B19}"/>
              </a:ext>
            </a:extLst>
          </p:cNvPr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4AF99025-FA5D-B74B-A4AC-FD7EE2B81A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" y="8165"/>
            <a:ext cx="12192000" cy="6858000"/>
          </a:xfrm>
          <a:prstGeom prst="rect">
            <a:avLst/>
          </a:prstGeom>
        </p:spPr>
      </p:pic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7DC51454-A827-BF40-BAF5-B2AD32C87EDB}"/>
              </a:ext>
            </a:extLst>
          </p:cNvPr>
          <p:cNvSpPr txBox="1">
            <a:spLocks/>
          </p:cNvSpPr>
          <p:nvPr/>
        </p:nvSpPr>
        <p:spPr>
          <a:xfrm>
            <a:off x="433137" y="1010620"/>
            <a:ext cx="1112107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000"/>
            </a:pPr>
            <a:r>
              <a:rPr lang="en-US" sz="2600" b="1" dirty="0">
                <a:solidFill>
                  <a:schemeClr val="bg1"/>
                </a:solidFill>
                <a:latin typeface="+mn-lt"/>
                <a:ea typeface="Helvetica Neue Light"/>
                <a:cs typeface="Arial" panose="020B0604020202020204" pitchFamily="34" charset="0"/>
                <a:sym typeface="Helvetica Neue Light"/>
              </a:rPr>
              <a:t>Image used:</a:t>
            </a:r>
            <a:endParaRPr lang="en-US" sz="1800" dirty="0">
              <a:solidFill>
                <a:schemeClr val="bg1"/>
              </a:solidFill>
              <a:latin typeface="+mn-lt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endParaRPr lang="en-US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Helvetica Neue Light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[1] “Bumble Bee Watch,” Bumble Bee Watch. Accessed: </a:t>
            </a:r>
            <a:r>
              <a:rPr lang="en-US" altLang="zh-CN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May 3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, 2023. [Online] </a:t>
            </a:r>
            <a:endParaRPr lang="en-US" sz="1600" b="0" dirty="0">
              <a:solidFill>
                <a:schemeClr val="bg1"/>
              </a:solidFill>
              <a:effectLst/>
              <a:latin typeface="+mn-lt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Available:   </a:t>
            </a:r>
            <a:r>
              <a:rPr lang="en-US" sz="1600" b="0" i="0" u="sng" strike="noStrike" dirty="0">
                <a:solidFill>
                  <a:schemeClr val="bg1"/>
                </a:solidFill>
                <a:effectLst/>
                <a:latin typeface="+mn-lt"/>
              </a:rPr>
              <a:t>https://www.bumblebeewatch.org/</a:t>
            </a:r>
            <a:endParaRPr lang="en-US" sz="1600" b="0" dirty="0">
              <a:solidFill>
                <a:schemeClr val="bg1"/>
              </a:solidFill>
              <a:effectLst/>
              <a:latin typeface="+mn-lt"/>
            </a:endParaRPr>
          </a:p>
          <a:p>
            <a:pPr marL="457200"/>
            <a:br>
              <a:rPr lang="en-US" sz="1600" dirty="0">
                <a:solidFill>
                  <a:schemeClr val="bg1"/>
                </a:solidFill>
                <a:latin typeface="+mn-lt"/>
              </a:rPr>
            </a:b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[2] “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+mn-lt"/>
              </a:rPr>
              <a:t>Global pollinator declines: trends, impacts and drivers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,” </a:t>
            </a:r>
            <a:r>
              <a:rPr lang="en-US" altLang="zh-CN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Potts, et al.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. Accessed: </a:t>
            </a:r>
            <a:r>
              <a:rPr lang="en-US" altLang="zh-CN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May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, 2023. [Online] </a:t>
            </a:r>
            <a:endParaRPr lang="en-US" sz="1600" b="0" dirty="0">
              <a:solidFill>
                <a:schemeClr val="bg1"/>
              </a:solidFill>
              <a:effectLst/>
              <a:latin typeface="+mn-lt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+mn-lt"/>
              </a:rPr>
              <a:t>Available:   </a:t>
            </a:r>
            <a:r>
              <a:rPr lang="en-US" sz="1600" b="0" i="0" u="sng" strike="noStrike" dirty="0">
                <a:solidFill>
                  <a:schemeClr val="bg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https://www.sciencedirect.com/science/article/pii/S0169534710000364?casa_token=VkoL2GQpBAYAAAAA:6QjCYwheQAlUfP7e3tpTQI9oKIXG-IhlGIJoAH0rpA9pQ5fjM3dQYv3kTbhfYlXCPWP8W-FYrkk</a:t>
            </a:r>
            <a:endParaRPr lang="en-US" sz="1600" b="0" i="0" u="sng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sz="1600" b="0" i="0" u="sng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[3] PNGITEM. </a:t>
            </a:r>
            <a:r>
              <a:rPr lang="en-US" sz="1800" b="0" i="1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Garden Flowers </a:t>
            </a:r>
            <a:r>
              <a:rPr lang="en-US" sz="1800" b="0" i="1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images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Accessed: Feb 9, 2023. [Online Image]</a:t>
            </a:r>
            <a:endParaRPr lang="en-US" sz="3200" b="0" dirty="0">
              <a:solidFill>
                <a:schemeClr val="bg1"/>
              </a:solidFill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Available: </a:t>
            </a:r>
            <a:r>
              <a:rPr lang="en-US" sz="1800" b="0" i="0" u="sng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https://www.pngwing.com/en/search?q=garden+Flowers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schemeClr val="bg1"/>
              </a:solidFill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[4]       CLIPARTIX.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Hummingbird Clipart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Accessed: Feb 9, 2023. [Online Image]</a:t>
            </a:r>
            <a:endParaRPr lang="en-US" sz="3200" b="0" dirty="0">
              <a:solidFill>
                <a:schemeClr val="bg1"/>
              </a:solidFill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Available: </a:t>
            </a:r>
            <a:r>
              <a:rPr lang="en-US" sz="1800" b="0" i="0" u="sng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https://clipartix.com/hummingbird-clipart-image-31490/</a:t>
            </a:r>
            <a:endParaRPr lang="en-US" sz="3200" b="0" dirty="0">
              <a:solidFill>
                <a:schemeClr val="bg1"/>
              </a:solidFill>
              <a:effectLst/>
            </a:endParaRPr>
          </a:p>
          <a:p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endParaRPr lang="en-US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ADAF8CC-3D7C-0648-BF23-624E403B7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2" name="Google Shape;100;p1">
            <a:extLst>
              <a:ext uri="{FF2B5EF4-FFF2-40B4-BE49-F238E27FC236}">
                <a16:creationId xmlns:a16="http://schemas.microsoft.com/office/drawing/2014/main" id="{DCC78842-4BCB-8B47-9DAE-8024F3135CA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1" name="Google Shape;100;p1">
            <a:extLst>
              <a:ext uri="{FF2B5EF4-FFF2-40B4-BE49-F238E27FC236}">
                <a16:creationId xmlns:a16="http://schemas.microsoft.com/office/drawing/2014/main" id="{D0494FED-3F70-6C46-A17F-F3FC06B9ACE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47943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38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8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0021" y="2252985"/>
            <a:ext cx="7131957" cy="235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76800" y="1334273"/>
            <a:ext cx="6684300" cy="2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Project Introduction</a:t>
            </a:r>
            <a:endParaRPr sz="26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800" b="1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Despite growing interest in wildlife ecology, the actual data collection process is very tedious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Lots of investment in time and manpower 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Introduction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459390" y="3823907"/>
            <a:ext cx="6094800" cy="2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3294B"/>
                </a:solidFill>
              </a:rPr>
              <a:t>Objective:</a:t>
            </a:r>
            <a:r>
              <a:rPr lang="en-US" sz="2600">
                <a:solidFill>
                  <a:srgbClr val="13294B"/>
                </a:solidFill>
              </a:rPr>
              <a:t> </a:t>
            </a:r>
            <a:r>
              <a:rPr lang="en-US" sz="1800" b="1">
                <a:solidFill>
                  <a:srgbClr val="13294B"/>
                </a:solidFill>
              </a:rPr>
              <a:t>Automated Wildlife Watcher</a:t>
            </a:r>
            <a:endParaRPr sz="1800" b="1">
              <a:solidFill>
                <a:srgbClr val="13294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329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We envision a wildlife camera that can keep a certain area of interest not only for a sustained period of time but also can track and follow any wildlife and zoom in for a more clear image or video of their behavior.</a:t>
            </a:r>
            <a:endParaRPr sz="2600" b="1">
              <a:solidFill>
                <a:srgbClr val="E84B36"/>
              </a:solidFill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00" y="4211448"/>
            <a:ext cx="4823302" cy="16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7629" y="2286578"/>
            <a:ext cx="2618851" cy="16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0234" y="993886"/>
            <a:ext cx="2943475" cy="1549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9FEBD-A527-FA18-475E-4D7D5F4A8B7F}"/>
              </a:ext>
            </a:extLst>
          </p:cNvPr>
          <p:cNvSpPr txBox="1"/>
          <p:nvPr/>
        </p:nvSpPr>
        <p:spPr>
          <a:xfrm>
            <a:off x="9180234" y="354530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374AD-BC87-D810-D961-F1AB88FD0308}"/>
              </a:ext>
            </a:extLst>
          </p:cNvPr>
          <p:cNvSpPr txBox="1"/>
          <p:nvPr/>
        </p:nvSpPr>
        <p:spPr>
          <a:xfrm>
            <a:off x="11832116" y="26148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E6B85-99FC-4225-30FF-7D9768B7AC43}"/>
              </a:ext>
            </a:extLst>
          </p:cNvPr>
          <p:cNvSpPr txBox="1"/>
          <p:nvPr/>
        </p:nvSpPr>
        <p:spPr>
          <a:xfrm>
            <a:off x="4411579" y="605589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[3],[4]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8490436" y="3493224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76800" y="1155124"/>
            <a:ext cx="64224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E84B36"/>
                </a:solidFill>
              </a:rPr>
              <a:t>High level requirements</a:t>
            </a:r>
            <a:endParaRPr sz="2600" b="1" dirty="0">
              <a:solidFill>
                <a:srgbClr val="E84B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E84B36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Camera can detect object entering its the 15m X 15m field of vision, 15m away or 1m X 1m field of vision, 3m away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Two servo motors can move in coordination and track object moving across 3m/s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Before the start of each tracking, two servo motors will return to their default positions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 l="2700" t="3427" r="14702" b="3427"/>
          <a:stretch/>
        </p:blipFill>
        <p:spPr>
          <a:xfrm>
            <a:off x="6799175" y="1301100"/>
            <a:ext cx="5250345" cy="44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title="April 28, 20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251" y="31700"/>
            <a:ext cx="8752500" cy="49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76810" y="5050453"/>
            <a:ext cx="11177400" cy="95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TEST RESULT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 rot="10800000" flipH="1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 descr="A picture containing building, street&#10;&#10;Description automatically generated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2206906" y="1491040"/>
            <a:ext cx="77781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441528" y="3232230"/>
            <a:ext cx="930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Block Diagram | Subsystems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/>
          <p:nvPr/>
        </p:nvSpPr>
        <p:spPr>
          <a:xfrm>
            <a:off x="5520230" y="2759325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31192" y="1263718"/>
            <a:ext cx="4356660" cy="482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469276" y="3493224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197550" y="1334279"/>
            <a:ext cx="435666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Four</a:t>
            </a:r>
            <a:r>
              <a:rPr lang="en-US" sz="2600" b="1" i="0" u="none" strike="noStrike" cap="non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 Sub</a:t>
            </a:r>
            <a:r>
              <a:rPr lang="en-US" sz="2600" b="1">
                <a:solidFill>
                  <a:srgbClr val="E84B36"/>
                </a:solidFill>
              </a:rPr>
              <a:t>modules</a:t>
            </a:r>
            <a:endParaRPr sz="2600" b="1">
              <a:solidFill>
                <a:srgbClr val="E84B3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E84B36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submodule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Gimbal submodule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Microcontroller submodule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submodule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</a:rPr>
              <a:t>—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Initial design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62" name="Google Shape;162;p18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64" y="1138343"/>
            <a:ext cx="6826453" cy="482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 rot="10800000" flipH="1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76800" y="1865773"/>
            <a:ext cx="43566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4B36"/>
                </a:solidFill>
              </a:rPr>
              <a:t>Three</a:t>
            </a:r>
            <a:r>
              <a:rPr lang="en-US" sz="2600" b="1" i="0" u="none" strike="noStrike" cap="non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 Submodules</a:t>
            </a:r>
            <a:endParaRPr sz="2600" b="1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E84B36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Gimbal submodule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Computation submodule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submodule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 rot="10800000" flipH="1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</a:rPr>
              <a:t>—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</a:rPr>
              <a:t>Final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550" y="1507900"/>
            <a:ext cx="7991398" cy="357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diagram of a computer&#10;&#10;Description automatically generated with low confidence">
            <a:extLst>
              <a:ext uri="{FF2B5EF4-FFF2-40B4-BE49-F238E27FC236}">
                <a16:creationId xmlns:a16="http://schemas.microsoft.com/office/drawing/2014/main" id="{93449A8E-5B6F-F083-017D-109DA4E0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550" y="1507900"/>
            <a:ext cx="7991398" cy="3574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376800" y="1334277"/>
            <a:ext cx="54420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Initial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Separate power submodule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Unclear camera control module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Raspberry Pi as main microcontroller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6158774" y="1334279"/>
            <a:ext cx="544210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endParaRPr sz="2600" b="1" i="0" u="none" strike="noStrike" cap="non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Independent microcontrollers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Simplified gimbal modules</a:t>
            </a: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Practical camera module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pic>
        <p:nvPicPr>
          <p:cNvPr id="184" name="Google Shape;184;p2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 —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</a:rPr>
              <a:t>Comparison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87" name="Google Shape;187;p20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02" y="3244676"/>
            <a:ext cx="4324000" cy="305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5575" y="3344426"/>
            <a:ext cx="6388500" cy="28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diagram, font, screenshot&#10;&#10;Description automatically generated">
            <a:extLst>
              <a:ext uri="{FF2B5EF4-FFF2-40B4-BE49-F238E27FC236}">
                <a16:creationId xmlns:a16="http://schemas.microsoft.com/office/drawing/2014/main" id="{B1A84978-D5C7-C7AB-A0ED-CD53130CA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104" y="3344406"/>
            <a:ext cx="6380068" cy="2853819"/>
          </a:xfrm>
          <a:prstGeom prst="rect">
            <a:avLst/>
          </a:prstGeom>
        </p:spPr>
      </p:pic>
      <p:pic>
        <p:nvPicPr>
          <p:cNvPr id="4" name="Picture 3" descr="A diagram of a computer&#10;&#10;Description automatically generated with low confidence">
            <a:extLst>
              <a:ext uri="{FF2B5EF4-FFF2-40B4-BE49-F238E27FC236}">
                <a16:creationId xmlns:a16="http://schemas.microsoft.com/office/drawing/2014/main" id="{E2DEE4CD-1EEF-E724-ECE8-62180C550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439" y="3245026"/>
            <a:ext cx="6380069" cy="2853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1151</Words>
  <Application>Microsoft Office PowerPoint</Application>
  <PresentationFormat>Widescreen</PresentationFormat>
  <Paragraphs>288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Helvetica Neue Light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Kelvin Chen</cp:lastModifiedBy>
  <cp:revision>3</cp:revision>
  <dcterms:modified xsi:type="dcterms:W3CDTF">2023-05-03T15:28:03Z</dcterms:modified>
</cp:coreProperties>
</file>