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7" roundtripDataSignature="AMtx7mjlFJyGnDxHAklIhMjl0rrD9DAMj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7" name="Cole Froelich"/>
  <p:cmAuthor clrIdx="1" id="1" initials="" lastIdx="1" name="Matthew Tyir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12-10T02:38:41.342">
    <p:pos x="1197" y="700"/>
    <p:text>The green base color means nobody has claimed it yet, I used a light blue</p:text>
    <p:extLst>
      <p:ext uri="{C676402C-5697-4E1C-873F-D02D1690AC5C}">
        <p15:threadingInfo timeZoneBias="0"/>
      </p:ext>
      <p:ext uri="http://customooxmlschemas.google.com/">
        <go:slidesCustomData xmlns:go="http://customooxmlschemas.google.com/" commentPostId="AAAAEAQuIW4"/>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19-12-09T02:48:49.821">
    <p:pos x="691" y="3196"/>
    <p:text>go through this section pretty quick as we will explain the final product right after so you can gloss over the blocks and needs</p:text>
    <p:extLst>
      <p:ext uri="{C676402C-5697-4E1C-873F-D02D1690AC5C}">
        <p15:threadingInfo timeZoneBias="0"/>
      </p:ext>
      <p:ext uri="http://customooxmlschemas.google.com/">
        <go:slidesCustomData xmlns:go="http://customooxmlschemas.google.com/" commentPostId="AAAAD_nFDxc"/>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 dt="2019-12-09T02:49:03.933">
    <p:pos x="691" y="3196"/>
    <p:text>I think we should have a section with R&amp;V tables after this slide. small lists of each component with short explanations of requirements</p:text>
    <p:extLst>
      <p:ext uri="{C676402C-5697-4E1C-873F-D02D1690AC5C}">
        <p15:threadingInfo timeZoneBias="0"/>
      </p:ext>
      <p:ext uri="http://customooxmlschemas.google.com/">
        <go:slidesCustomData xmlns:go="http://customooxmlschemas.google.com/" commentPostId="AAAAD_nFDxk"/>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 dt="2019-12-10T02:22:12.197">
    <p:pos x="691" y="180"/>
    <p:text>add pics, shorten text, increase size</p:text>
    <p:extLst>
      <p:ext uri="{C676402C-5697-4E1C-873F-D02D1690AC5C}">
        <p15:threadingInfo timeZoneBias="0"/>
      </p:ext>
      <p:ext uri="http://customooxmlschemas.google.com/">
        <go:slidesCustomData xmlns:go="http://customooxmlschemas.google.com/" commentPostId="AAAAD_nFDtM"/>
      </p:ext>
    </p:extLst>
  </p:cm>
  <p:cm authorId="1" idx="1" dt="2019-12-09T06:15:36.104">
    <p:pos x="691" y="180"/>
    <p:text>I was thinking of bringing in the case to the presentation, should I still add a pic?</p:text>
    <p:extLst>
      <p:ext uri="{C676402C-5697-4E1C-873F-D02D1690AC5C}">
        <p15:threadingInfo timeZoneBias="0">
          <p15:parentCm authorId="0" idx="4"/>
        </p15:threadingInfo>
      </p:ext>
      <p:ext uri="http://customooxmlschemas.google.com/">
        <go:slidesCustomData xmlns:go="http://customooxmlschemas.google.com/" commentPostId="AAAAEAD3pAw"/>
      </p:ext>
    </p:extLst>
  </p:cm>
  <p:cm authorId="0" idx="5" dt="2019-12-10T02:22:12.197">
    <p:pos x="691" y="180"/>
    <p:text>yeah bringing it would be fine as well but a pic doesn't hurt, try to use a white backdrop</p:text>
    <p:extLst>
      <p:ext uri="{C676402C-5697-4E1C-873F-D02D1690AC5C}">
        <p15:threadingInfo timeZoneBias="0">
          <p15:parentCm authorId="0" idx="4"/>
        </p15:threadingInfo>
      </p:ext>
      <p:ext uri="http://customooxmlschemas.google.com/">
        <go:slidesCustomData xmlns:go="http://customooxmlschemas.google.com/" commentPostId="AAAAEAQuIT8"/>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6" dt="2019-12-09T02:43:46.834">
    <p:pos x="691" y="3196"/>
    <p:text>for all the measurement stuff, i think you can just explain the set up quick, go over the data pretty quick, just explain why it looks good, what our control was</p:text>
    <p:extLst>
      <p:ext uri="{C676402C-5697-4E1C-873F-D02D1690AC5C}">
        <p15:threadingInfo timeZoneBias="0"/>
      </p:ext>
      <p:ext uri="http://customooxmlschemas.google.com/">
        <go:slidesCustomData xmlns:go="http://customooxmlschemas.google.com/" commentPostId="AAAAD_nFDxA"/>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7" dt="2019-12-09T02:31:10.938">
    <p:pos x="304" y="1722"/>
    <p:text>use 3 scans of a couple different test (something AC, something DC), i don't have notes on which is which so i just grapped 3 random ones</p:text>
    <p:extLst>
      <p:ext uri="{C676402C-5697-4E1C-873F-D02D1690AC5C}">
        <p15:threadingInfo timeZoneBias="0"/>
      </p:ext>
      <p:ext uri="http://customooxmlschemas.google.com/">
        <go:slidesCustomData xmlns:go="http://customooxmlschemas.google.com/" commentPostId="AAAAD_nFDv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flow of the presentation is to breeze over the original design, then talk about the real design AND why we made the changes we did, then we will go into our data, then challenges, and work for the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will briefly talk about the case and how it was made because it was a high level requirement, but I don’t want to talk too much about it because it isn’t electrical engineering.</a:t>
            </a:r>
            <a:endParaRPr/>
          </a:p>
        </p:txBody>
      </p:sp>
      <p:sp>
        <p:nvSpPr>
          <p:cNvPr id="104" name="Google Shape;10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[30 secs]</a:t>
            </a:r>
            <a:endParaRPr/>
          </a:p>
          <a:p>
            <a:pPr indent="0" lvl="0" marL="0" rtl="0" algn="l">
              <a:spcBef>
                <a:spcPts val="0"/>
              </a:spcBef>
              <a:spcAft>
                <a:spcPts val="0"/>
              </a:spcAft>
              <a:buNone/>
            </a:pPr>
            <a:r>
              <a:rPr lang="en-US"/>
              <a:t>Photon chosen after a lot of market research to provide best solution in terms of IO flexibility, user </a:t>
            </a:r>
            <a:r>
              <a:rPr lang="en-US"/>
              <a:t>friendliness</a:t>
            </a:r>
            <a:r>
              <a:rPr lang="en-US"/>
              <a:t>, Wifi </a:t>
            </a:r>
            <a:r>
              <a:rPr lang="en-US"/>
              <a:t>capabilities</a:t>
            </a:r>
            <a:r>
              <a:rPr lang="en-US"/>
              <a:t>, and price</a:t>
            </a:r>
            <a:endParaRPr/>
          </a:p>
          <a:p>
            <a:pPr indent="0" lvl="0" marL="0" rtl="0" algn="l">
              <a:spcBef>
                <a:spcPts val="0"/>
              </a:spcBef>
              <a:spcAft>
                <a:spcPts val="0"/>
              </a:spcAft>
              <a:buNone/>
            </a:pPr>
            <a:r>
              <a:rPr lang="en-US"/>
              <a:t>Has a printed Wifi </a:t>
            </a:r>
            <a:r>
              <a:rPr lang="en-US"/>
              <a:t>antenna</a:t>
            </a:r>
            <a:r>
              <a:rPr lang="en-US"/>
              <a:t> with adapter for external, built-in ADCs, various communication protocol libraries, built in battery charging circuit</a:t>
            </a:r>
            <a:endParaRPr/>
          </a:p>
          <a:p>
            <a:pPr indent="0" lvl="0" marL="0" rtl="0" algn="l">
              <a:spcBef>
                <a:spcPts val="0"/>
              </a:spcBef>
              <a:spcAft>
                <a:spcPts val="0"/>
              </a:spcAft>
              <a:buNone/>
            </a:pPr>
            <a:r>
              <a:rPr lang="en-US"/>
              <a:t>Selected early to provide flexibility in other design elements</a:t>
            </a:r>
            <a:endParaRPr/>
          </a:p>
        </p:txBody>
      </p:sp>
      <p:sp>
        <p:nvSpPr>
          <p:cNvPr id="196" name="Google Shape;19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[10 secs]</a:t>
            </a:r>
            <a:endParaRPr/>
          </a:p>
          <a:p>
            <a:pPr indent="0" lvl="0" marL="0" rtl="0" algn="l">
              <a:spcBef>
                <a:spcPts val="0"/>
              </a:spcBef>
              <a:spcAft>
                <a:spcPts val="0"/>
              </a:spcAft>
              <a:buNone/>
            </a:pPr>
            <a:r>
              <a:rPr lang="en-US"/>
              <a:t>This was new to us, took a while before we could test it fully, provided us with a strong understanding of SPI communication (don’t explain in detail unless asked)</a:t>
            </a:r>
            <a:endParaRPr/>
          </a:p>
        </p:txBody>
      </p:sp>
      <p:sp>
        <p:nvSpPr>
          <p:cNvPr id="206" name="Google Shape;20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5ca4cd883_2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[10 secs]</a:t>
            </a:r>
            <a:endParaRPr/>
          </a:p>
          <a:p>
            <a:pPr indent="0" lvl="0" marL="0" rtl="0" algn="l">
              <a:spcBef>
                <a:spcPts val="0"/>
              </a:spcBef>
              <a:spcAft>
                <a:spcPts val="0"/>
              </a:spcAft>
              <a:buNone/>
            </a:pPr>
            <a:r>
              <a:rPr lang="en-US"/>
              <a:t>This was a more simple process, worked the first time and is easier to tune, less variable </a:t>
            </a:r>
            <a:r>
              <a:rPr lang="en-US"/>
              <a:t>coefficients</a:t>
            </a:r>
            <a:endParaRPr/>
          </a:p>
        </p:txBody>
      </p:sp>
      <p:sp>
        <p:nvSpPr>
          <p:cNvPr id="216" name="Google Shape;216;g75ca4cd883_2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12v battery is very large for what we needed so we down sized to a 3.7v battery. Then the MCU (Photon) was found to also be able to act as the charger, removing the need for us to actually buy a charger. The Photon accepts 3.7 V as the power input so no need for a DC-DC converter.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the time it can last on one charge, the circuit as a whole will draw about 1A (.8 A to the photon and then .2 for the ICs so that comes out to be about 26 hr)</a:t>
            </a:r>
            <a:endParaRPr/>
          </a:p>
        </p:txBody>
      </p:sp>
      <p:sp>
        <p:nvSpPr>
          <p:cNvPr id="228" name="Google Shape;22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point out the instruments being used</a:t>
            </a:r>
            <a:endParaRPr/>
          </a:p>
        </p:txBody>
      </p:sp>
      <p:sp>
        <p:nvSpPr>
          <p:cNvPr id="246" name="Google Shape;24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7abda2ad66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abda2ad66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7abda2ad66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omitted the first point because it was a huge percent yield and it made the other data points look like zero</a:t>
            </a:r>
            <a:endParaRPr/>
          </a:p>
          <a:p>
            <a:pPr indent="0" lvl="0" marL="0" rtl="0" algn="l">
              <a:spcBef>
                <a:spcPts val="0"/>
              </a:spcBef>
              <a:spcAft>
                <a:spcPts val="0"/>
              </a:spcAft>
              <a:buNone/>
            </a:pPr>
            <a:r>
              <a:t/>
            </a:r>
            <a:endParaRPr/>
          </a:p>
        </p:txBody>
      </p:sp>
      <p:sp>
        <p:nvSpPr>
          <p:cNvPr id="391" name="Google Shape;39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75ca4cd883_2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75ca4cd883_2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explain </a:t>
            </a:r>
            <a:r>
              <a:rPr lang="en-US"/>
              <a:t>hotspot</a:t>
            </a:r>
            <a:r>
              <a:rPr lang="en-US"/>
              <a:t>, explain chip locations, explain battery location</a:t>
            </a:r>
            <a:endParaRPr/>
          </a:p>
          <a:p>
            <a:pPr indent="0" lvl="0" marL="0" rtl="0" algn="l">
              <a:spcBef>
                <a:spcPts val="0"/>
              </a:spcBef>
              <a:spcAft>
                <a:spcPts val="0"/>
              </a:spcAft>
              <a:buNone/>
            </a:pPr>
            <a:r>
              <a:rPr lang="en-US"/>
              <a:t>Thermal Pics:</a:t>
            </a:r>
            <a:endParaRPr/>
          </a:p>
          <a:p>
            <a:pPr indent="0" lvl="0" marL="0" rtl="0" algn="l">
              <a:spcBef>
                <a:spcPts val="0"/>
              </a:spcBef>
              <a:spcAft>
                <a:spcPts val="0"/>
              </a:spcAft>
              <a:buNone/>
            </a:pPr>
            <a:r>
              <a:rPr lang="en-US"/>
              <a:t>#1: After low DC measurements, where the current was driven to be 1.0 A</a:t>
            </a:r>
            <a:endParaRPr/>
          </a:p>
          <a:p>
            <a:pPr indent="0" lvl="0" marL="0" rtl="0" algn="l">
              <a:spcBef>
                <a:spcPts val="0"/>
              </a:spcBef>
              <a:spcAft>
                <a:spcPts val="0"/>
              </a:spcAft>
              <a:buNone/>
            </a:pPr>
            <a:r>
              <a:rPr lang="en-US"/>
              <a:t>#2: After low AC current test, the current was driven to be 1.0 Arms</a:t>
            </a:r>
            <a:endParaRPr/>
          </a:p>
          <a:p>
            <a:pPr indent="0" lvl="0" marL="0" rtl="0" algn="l">
              <a:spcBef>
                <a:spcPts val="0"/>
              </a:spcBef>
              <a:spcAft>
                <a:spcPts val="0"/>
              </a:spcAft>
              <a:buNone/>
            </a:pPr>
            <a:r>
              <a:rPr lang="en-US"/>
              <a:t>#3: After AC current was 3.5 Arms</a:t>
            </a:r>
            <a:endParaRPr/>
          </a:p>
          <a:p>
            <a:pPr indent="0" lvl="0" marL="0" rtl="0" algn="l">
              <a:spcBef>
                <a:spcPts val="0"/>
              </a:spcBef>
              <a:spcAft>
                <a:spcPts val="0"/>
              </a:spcAft>
              <a:buNone/>
            </a:pPr>
            <a:r>
              <a:rPr lang="en-US"/>
              <a:t>#4: DC current was 3.2 A</a:t>
            </a:r>
            <a:endParaRPr/>
          </a:p>
          <a:p>
            <a:pPr indent="0" lvl="0" marL="0" rtl="0" algn="l">
              <a:spcBef>
                <a:spcPts val="0"/>
              </a:spcBef>
              <a:spcAft>
                <a:spcPts val="0"/>
              </a:spcAft>
              <a:buNone/>
            </a:pPr>
            <a:r>
              <a:rPr lang="en-US"/>
              <a:t>#5: DC voltage was 32 V</a:t>
            </a:r>
            <a:endParaRPr/>
          </a:p>
        </p:txBody>
      </p:sp>
      <p:sp>
        <p:nvSpPr>
          <p:cNvPr id="407" name="Google Shape;407;g75ca4cd883_2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[45 secs]</a:t>
            </a:r>
            <a:endParaRPr/>
          </a:p>
          <a:p>
            <a:pPr indent="0" lvl="0" marL="0" rtl="0" algn="l">
              <a:spcBef>
                <a:spcPts val="0"/>
              </a:spcBef>
              <a:spcAft>
                <a:spcPts val="0"/>
              </a:spcAft>
              <a:buNone/>
            </a:pPr>
            <a:r>
              <a:rPr lang="en-US"/>
              <a:t>Screen - many SPI frame transfers to update screen image, does not provide response to confirm nominal operating procedure, lack of power switch may have made solution impossible, however, </a:t>
            </a:r>
            <a:r>
              <a:rPr lang="en-US"/>
              <a:t>interfacing</a:t>
            </a:r>
            <a:r>
              <a:rPr lang="en-US"/>
              <a:t> can still be performed over Wifi so this isn’t a huge issue</a:t>
            </a:r>
            <a:endParaRPr/>
          </a:p>
          <a:p>
            <a:pPr indent="0" lvl="0" marL="0" rtl="0" algn="l">
              <a:spcBef>
                <a:spcPts val="0"/>
              </a:spcBef>
              <a:spcAft>
                <a:spcPts val="0"/>
              </a:spcAft>
              <a:buNone/>
            </a:pPr>
            <a:r>
              <a:rPr lang="en-US"/>
              <a:t>SPI - as mentioned before, new to us as well as using a lot of bit manipulation and difficult to interpret results (I struggle with, Joe assisted greatly), false </a:t>
            </a:r>
            <a:r>
              <a:rPr lang="en-US"/>
              <a:t>positives</a:t>
            </a:r>
            <a:r>
              <a:rPr lang="en-US"/>
              <a:t> due to coincidental timing errors, problems with floating ground reference (safety feature), transient problems with lab equipment</a:t>
            </a:r>
            <a:endParaRPr/>
          </a:p>
        </p:txBody>
      </p:sp>
      <p:sp>
        <p:nvSpPr>
          <p:cNvPr id="423" name="Google Shape;42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7ab17daab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7ab17daab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[30 secs]</a:t>
            </a:r>
            <a:endParaRPr/>
          </a:p>
          <a:p>
            <a:pPr indent="-317500" lvl="0" marL="457200" rtl="0" algn="l">
              <a:spcBef>
                <a:spcPts val="0"/>
              </a:spcBef>
              <a:spcAft>
                <a:spcPts val="0"/>
              </a:spcAft>
              <a:buSzPts val="1400"/>
              <a:buChar char="-"/>
            </a:pPr>
            <a:r>
              <a:rPr lang="en-US"/>
              <a:t>Want our users to be safe in any outdoor </a:t>
            </a:r>
            <a:r>
              <a:rPr lang="en-US"/>
              <a:t>conditions</a:t>
            </a:r>
            <a:r>
              <a:rPr lang="en-US"/>
              <a:t>, so we move failure points away from them, used durable, resistant cases, and over-rate our design protections (in case of </a:t>
            </a:r>
            <a:r>
              <a:rPr lang="en-US"/>
              <a:t>improper</a:t>
            </a:r>
            <a:r>
              <a:rPr lang="en-US"/>
              <a:t> use or faults)</a:t>
            </a:r>
            <a:endParaRPr/>
          </a:p>
          <a:p>
            <a:pPr indent="-317500" lvl="0" marL="457200" rtl="0" algn="l">
              <a:spcBef>
                <a:spcPts val="0"/>
              </a:spcBef>
              <a:spcAft>
                <a:spcPts val="0"/>
              </a:spcAft>
              <a:buSzPts val="1400"/>
              <a:buChar char="-"/>
            </a:pPr>
            <a:r>
              <a:rPr lang="en-US"/>
              <a:t>Do not want to provide bad data on panels as this would hurt </a:t>
            </a:r>
            <a:r>
              <a:rPr lang="en-US"/>
              <a:t>manufacturers</a:t>
            </a:r>
            <a:r>
              <a:rPr lang="en-US"/>
              <a:t>, need to inform customers of problems with their systems</a:t>
            </a:r>
            <a:endParaRPr/>
          </a:p>
        </p:txBody>
      </p:sp>
      <p:sp>
        <p:nvSpPr>
          <p:cNvPr id="435" name="Google Shape;435;g7ab17daab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[30 secs]</a:t>
            </a:r>
            <a:endParaRPr/>
          </a:p>
          <a:p>
            <a:pPr indent="0" lvl="0" marL="0" rtl="0" algn="l">
              <a:spcBef>
                <a:spcPts val="0"/>
              </a:spcBef>
              <a:spcAft>
                <a:spcPts val="0"/>
              </a:spcAft>
              <a:buNone/>
            </a:pPr>
            <a:r>
              <a:rPr lang="en-US"/>
              <a:t>Terminal box - this would contain simple but reliable protection circuitry like fuses and varistors to prevent dangerous levels from reaching the users space, allows for easy attachment of the measurement solution, cheap but sturdy</a:t>
            </a:r>
            <a:endParaRPr/>
          </a:p>
          <a:p>
            <a:pPr indent="0" lvl="0" marL="0" rtl="0" algn="l">
              <a:spcBef>
                <a:spcPts val="0"/>
              </a:spcBef>
              <a:spcAft>
                <a:spcPts val="0"/>
              </a:spcAft>
              <a:buNone/>
            </a:pPr>
            <a:r>
              <a:rPr lang="en-US"/>
              <a:t>Buttons and user </a:t>
            </a:r>
            <a:r>
              <a:rPr lang="en-US"/>
              <a:t>interface</a:t>
            </a:r>
            <a:r>
              <a:rPr lang="en-US"/>
              <a:t> - these elements have been fully designed, they would allow for a simplified interface to view levels and organize data sent through Wifi</a:t>
            </a:r>
            <a:endParaRPr/>
          </a:p>
        </p:txBody>
      </p:sp>
      <p:sp>
        <p:nvSpPr>
          <p:cNvPr id="445" name="Google Shape;44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ab17daab0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190500" lvl="0" marL="91440" rtl="0" algn="l">
              <a:lnSpc>
                <a:spcPct val="90000"/>
              </a:lnSpc>
              <a:spcBef>
                <a:spcPts val="1400"/>
              </a:spcBef>
              <a:spcAft>
                <a:spcPts val="0"/>
              </a:spcAft>
              <a:buClr>
                <a:schemeClr val="accent1"/>
              </a:buClr>
              <a:buSzPts val="3000"/>
              <a:buFont typeface="Calibri"/>
              <a:buChar char=" "/>
            </a:pPr>
            <a:r>
              <a:rPr lang="en-US" sz="3000">
                <a:solidFill>
                  <a:srgbClr val="3F3F3F"/>
                </a:solidFill>
              </a:rPr>
              <a:t>Protection</a:t>
            </a:r>
            <a:endParaRPr sz="2000">
              <a:solidFill>
                <a:srgbClr val="3F3F3F"/>
              </a:solidFill>
            </a:endParaRPr>
          </a:p>
          <a:p>
            <a:pPr indent="-220980" lvl="1" marL="384048" rtl="0" algn="l">
              <a:lnSpc>
                <a:spcPct val="90000"/>
              </a:lnSpc>
              <a:spcBef>
                <a:spcPts val="400"/>
              </a:spcBef>
              <a:spcAft>
                <a:spcPts val="0"/>
              </a:spcAft>
              <a:buClr>
                <a:schemeClr val="accent1"/>
              </a:buClr>
              <a:buSzPts val="2400"/>
              <a:buFont typeface="Calibri"/>
              <a:buChar char="◦"/>
            </a:pPr>
            <a:r>
              <a:rPr lang="en-US" sz="2400">
                <a:solidFill>
                  <a:srgbClr val="3F3F3F"/>
                </a:solidFill>
              </a:rPr>
              <a:t>In the beginning we felt like that this was something that we actively needed to engineer and then we realized that this is something we can add passively throughout the whole circuit via fuses, correct ratings, etc.</a:t>
            </a:r>
            <a:endParaRPr/>
          </a:p>
        </p:txBody>
      </p:sp>
      <p:sp>
        <p:nvSpPr>
          <p:cNvPr id="152" name="Google Shape;152;g7ab17daab0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69850" lvl="0" marL="91440" rtl="0" algn="l">
              <a:lnSpc>
                <a:spcPct val="90000"/>
              </a:lnSpc>
              <a:spcBef>
                <a:spcPts val="0"/>
              </a:spcBef>
              <a:spcAft>
                <a:spcPts val="0"/>
              </a:spcAft>
              <a:buClr>
                <a:schemeClr val="accent1"/>
              </a:buClr>
              <a:buSzPts val="1100"/>
              <a:buFont typeface="Calibri"/>
              <a:buChar char=" "/>
            </a:pPr>
            <a:r>
              <a:rPr lang="en-US" sz="1100">
                <a:solidFill>
                  <a:srgbClr val="3F3F3F"/>
                </a:solidFill>
              </a:rPr>
              <a:t>[15 secs]</a:t>
            </a:r>
            <a:endParaRPr sz="1100">
              <a:solidFill>
                <a:srgbClr val="3F3F3F"/>
              </a:solidFill>
            </a:endParaRPr>
          </a:p>
          <a:p>
            <a:pPr indent="-69850" lvl="0" marL="91440" rtl="0" algn="l">
              <a:lnSpc>
                <a:spcPct val="90000"/>
              </a:lnSpc>
              <a:spcBef>
                <a:spcPts val="0"/>
              </a:spcBef>
              <a:spcAft>
                <a:spcPts val="0"/>
              </a:spcAft>
              <a:buClr>
                <a:schemeClr val="accent1"/>
              </a:buClr>
              <a:buSzPts val="1100"/>
              <a:buFont typeface="Calibri"/>
              <a:buChar char=" "/>
            </a:pPr>
            <a:r>
              <a:rPr lang="en-US" sz="1100">
                <a:solidFill>
                  <a:srgbClr val="3F3F3F"/>
                </a:solidFill>
              </a:rPr>
              <a:t>Processor - run code to communicate over Wifi, perform calculations</a:t>
            </a:r>
            <a:endParaRPr sz="1100">
              <a:solidFill>
                <a:srgbClr val="3F3F3F"/>
              </a:solidFill>
            </a:endParaRPr>
          </a:p>
          <a:p>
            <a:pPr indent="0" lvl="0" marL="91440" rtl="0" algn="l">
              <a:lnSpc>
                <a:spcPct val="90000"/>
              </a:lnSpc>
              <a:spcBef>
                <a:spcPts val="1600"/>
              </a:spcBef>
              <a:spcAft>
                <a:spcPts val="0"/>
              </a:spcAft>
              <a:buNone/>
            </a:pPr>
            <a:r>
              <a:rPr lang="en-US" sz="1100">
                <a:solidFill>
                  <a:srgbClr val="3F3F3F"/>
                </a:solidFill>
              </a:rPr>
              <a:t>Antenna - transmit and receive Wifi signals</a:t>
            </a:r>
            <a:endParaRPr sz="1100">
              <a:solidFill>
                <a:srgbClr val="3F3F3F"/>
              </a:solidFill>
            </a:endParaRPr>
          </a:p>
          <a:p>
            <a:pPr indent="-69850" lvl="0" marL="91440" rtl="0" algn="l">
              <a:lnSpc>
                <a:spcPct val="90000"/>
              </a:lnSpc>
              <a:spcBef>
                <a:spcPts val="1400"/>
              </a:spcBef>
              <a:spcAft>
                <a:spcPts val="0"/>
              </a:spcAft>
              <a:buClr>
                <a:schemeClr val="accent1"/>
              </a:buClr>
              <a:buSzPts val="1100"/>
              <a:buFont typeface="Calibri"/>
              <a:buChar char=" "/>
            </a:pPr>
            <a:r>
              <a:rPr lang="en-US" sz="1100">
                <a:solidFill>
                  <a:srgbClr val="3F3F3F"/>
                </a:solidFill>
              </a:rPr>
              <a:t>GPIO - convert analog signals to digital, communicate information to and from users</a:t>
            </a:r>
            <a:endParaRPr sz="1100"/>
          </a:p>
        </p:txBody>
      </p:sp>
      <p:sp>
        <p:nvSpPr>
          <p:cNvPr id="160" name="Google Shape;16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7abda2ad66_1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127000" lvl="0" marL="91440" rtl="0" algn="l">
              <a:lnSpc>
                <a:spcPct val="90000"/>
              </a:lnSpc>
              <a:spcBef>
                <a:spcPts val="0"/>
              </a:spcBef>
              <a:spcAft>
                <a:spcPts val="0"/>
              </a:spcAft>
              <a:buClr>
                <a:schemeClr val="accent1"/>
              </a:buClr>
              <a:buSzPts val="2000"/>
              <a:buFont typeface="Calibri"/>
              <a:buChar char=" "/>
            </a:pPr>
            <a:r>
              <a:t/>
            </a:r>
            <a:endParaRPr/>
          </a:p>
        </p:txBody>
      </p:sp>
      <p:sp>
        <p:nvSpPr>
          <p:cNvPr id="168" name="Google Shape;168;g7abda2ad66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8" name="Shape 18"/>
        <p:cNvGrpSpPr/>
        <p:nvPr/>
      </p:nvGrpSpPr>
      <p:grpSpPr>
        <a:xfrm>
          <a:off x="0" y="0"/>
          <a:ext cx="0" cy="0"/>
          <a:chOff x="0" y="0"/>
          <a:chExt cx="0" cy="0"/>
        </a:xfrm>
      </p:grpSpPr>
      <p:sp>
        <p:nvSpPr>
          <p:cNvPr id="19" name="Google Shape;19;p33"/>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3"/>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3"/>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3"/>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3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33"/>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7" name="Shape 87"/>
        <p:cNvGrpSpPr/>
        <p:nvPr/>
      </p:nvGrpSpPr>
      <p:grpSpPr>
        <a:xfrm>
          <a:off x="0" y="0"/>
          <a:ext cx="0" cy="0"/>
          <a:chOff x="0" y="0"/>
          <a:chExt cx="0" cy="0"/>
        </a:xfrm>
      </p:grpSpPr>
      <p:sp>
        <p:nvSpPr>
          <p:cNvPr id="88" name="Google Shape;88;p4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42"/>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4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4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43"/>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3"/>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3"/>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43"/>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4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3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3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5"/>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35"/>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3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3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6"/>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3" name="Google Shape;43;p36"/>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36"/>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5" name="Google Shape;45;p36"/>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3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49" name="Shape 49"/>
        <p:cNvGrpSpPr/>
        <p:nvPr/>
      </p:nvGrpSpPr>
      <p:grpSpPr>
        <a:xfrm>
          <a:off x="0" y="0"/>
          <a:ext cx="0" cy="0"/>
          <a:chOff x="0" y="0"/>
          <a:chExt cx="0" cy="0"/>
        </a:xfrm>
      </p:grpSpPr>
      <p:sp>
        <p:nvSpPr>
          <p:cNvPr id="50" name="Google Shape;50;p37"/>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7"/>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7"/>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7"/>
          <p:cNvSpPr/>
          <p:nvPr>
            <p:ph idx="2" type="pic"/>
          </p:nvPr>
        </p:nvSpPr>
        <p:spPr>
          <a:xfrm>
            <a:off x="15" y="0"/>
            <a:ext cx="12191985" cy="4915076"/>
          </a:xfrm>
          <a:prstGeom prst="rect">
            <a:avLst/>
          </a:prstGeom>
          <a:blipFill rotWithShape="1">
            <a:blip r:embed="rId2">
              <a:alphaModFix/>
            </a:blip>
            <a:stretch>
              <a:fillRect b="0" l="0" r="0" t="0"/>
            </a:stretch>
          </a:blipFill>
          <a:ln>
            <a:noFill/>
          </a:ln>
        </p:spPr>
        <p:txBody>
          <a:bodyPr anchorCtr="0" anchor="t" bIns="45700" lIns="457200" spcFirstLastPara="1" rIns="0" wrap="square" tIns="457200">
            <a:normAutofit/>
          </a:bodyPr>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3F3F3F"/>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54" name="Google Shape;54;p37"/>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55" name="Google Shape;55;p3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58" name="Shape 58"/>
        <p:cNvGrpSpPr/>
        <p:nvPr/>
      </p:nvGrpSpPr>
      <p:grpSpPr>
        <a:xfrm>
          <a:off x="0" y="0"/>
          <a:ext cx="0" cy="0"/>
          <a:chOff x="0" y="0"/>
          <a:chExt cx="0" cy="0"/>
        </a:xfrm>
      </p:grpSpPr>
      <p:sp>
        <p:nvSpPr>
          <p:cNvPr id="59" name="Google Shape;59;p3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8"/>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8"/>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63" name="Google Shape;63;p3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6" name="Google Shape;66;p38"/>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3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3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type="blank">
  <p:cSld name="BLANK">
    <p:spTree>
      <p:nvGrpSpPr>
        <p:cNvPr id="72" name="Shape 72"/>
        <p:cNvGrpSpPr/>
        <p:nvPr/>
      </p:nvGrpSpPr>
      <p:grpSpPr>
        <a:xfrm>
          <a:off x="0" y="0"/>
          <a:ext cx="0" cy="0"/>
          <a:chOff x="0" y="0"/>
          <a:chExt cx="0" cy="0"/>
        </a:xfrm>
      </p:grpSpPr>
      <p:sp>
        <p:nvSpPr>
          <p:cNvPr id="73" name="Google Shape;73;p4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spTree>
      <p:nvGrpSpPr>
        <p:cNvPr id="78" name="Shape 78"/>
        <p:cNvGrpSpPr/>
        <p:nvPr/>
      </p:nvGrpSpPr>
      <p:grpSpPr>
        <a:xfrm>
          <a:off x="0" y="0"/>
          <a:ext cx="0" cy="0"/>
          <a:chOff x="0" y="0"/>
          <a:chExt cx="0" cy="0"/>
        </a:xfrm>
      </p:grpSpPr>
      <p:sp>
        <p:nvSpPr>
          <p:cNvPr id="79" name="Google Shape;79;p41"/>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1"/>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1"/>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41"/>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3" name="Google Shape;83;p41"/>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41"/>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1"/>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50" u="none" cap="none" strike="noStrike">
                <a:solidFill>
                  <a:schemeClr val="dk2"/>
                </a:solidFill>
                <a:latin typeface="Calibri"/>
                <a:ea typeface="Calibri"/>
                <a:cs typeface="Calibri"/>
                <a:sym typeface="Calibri"/>
              </a:defRPr>
            </a:lvl1pPr>
            <a:lvl2pPr indent="0" lvl="1" marL="0" algn="r">
              <a:spcBef>
                <a:spcPts val="0"/>
              </a:spcBef>
              <a:buNone/>
              <a:defRPr b="0" i="0" sz="1050" u="none" cap="none" strike="noStrike">
                <a:solidFill>
                  <a:schemeClr val="dk2"/>
                </a:solidFill>
                <a:latin typeface="Calibri"/>
                <a:ea typeface="Calibri"/>
                <a:cs typeface="Calibri"/>
                <a:sym typeface="Calibri"/>
              </a:defRPr>
            </a:lvl2pPr>
            <a:lvl3pPr indent="0" lvl="2" marL="0" algn="r">
              <a:spcBef>
                <a:spcPts val="0"/>
              </a:spcBef>
              <a:buNone/>
              <a:defRPr b="0" i="0" sz="1050" u="none" cap="none" strike="noStrike">
                <a:solidFill>
                  <a:schemeClr val="dk2"/>
                </a:solidFill>
                <a:latin typeface="Calibri"/>
                <a:ea typeface="Calibri"/>
                <a:cs typeface="Calibri"/>
                <a:sym typeface="Calibri"/>
              </a:defRPr>
            </a:lvl3pPr>
            <a:lvl4pPr indent="0" lvl="3" marL="0" algn="r">
              <a:spcBef>
                <a:spcPts val="0"/>
              </a:spcBef>
              <a:buNone/>
              <a:defRPr b="0" i="0" sz="1050" u="none" cap="none" strike="noStrike">
                <a:solidFill>
                  <a:schemeClr val="dk2"/>
                </a:solidFill>
                <a:latin typeface="Calibri"/>
                <a:ea typeface="Calibri"/>
                <a:cs typeface="Calibri"/>
                <a:sym typeface="Calibri"/>
              </a:defRPr>
            </a:lvl4pPr>
            <a:lvl5pPr indent="0" lvl="4" marL="0" algn="r">
              <a:spcBef>
                <a:spcPts val="0"/>
              </a:spcBef>
              <a:buNone/>
              <a:defRPr b="0" i="0" sz="1050" u="none" cap="none" strike="noStrike">
                <a:solidFill>
                  <a:schemeClr val="dk2"/>
                </a:solidFill>
                <a:latin typeface="Calibri"/>
                <a:ea typeface="Calibri"/>
                <a:cs typeface="Calibri"/>
                <a:sym typeface="Calibri"/>
              </a:defRPr>
            </a:lvl5pPr>
            <a:lvl6pPr indent="0" lvl="5" marL="0" algn="r">
              <a:spcBef>
                <a:spcPts val="0"/>
              </a:spcBef>
              <a:buNone/>
              <a:defRPr b="0" i="0" sz="1050" u="none" cap="none" strike="noStrike">
                <a:solidFill>
                  <a:schemeClr val="dk2"/>
                </a:solidFill>
                <a:latin typeface="Calibri"/>
                <a:ea typeface="Calibri"/>
                <a:cs typeface="Calibri"/>
                <a:sym typeface="Calibri"/>
              </a:defRPr>
            </a:lvl6pPr>
            <a:lvl7pPr indent="0" lvl="6" marL="0" algn="r">
              <a:spcBef>
                <a:spcPts val="0"/>
              </a:spcBef>
              <a:buNone/>
              <a:defRPr b="0" i="0" sz="1050" u="none" cap="none" strike="noStrike">
                <a:solidFill>
                  <a:schemeClr val="dk2"/>
                </a:solidFill>
                <a:latin typeface="Calibri"/>
                <a:ea typeface="Calibri"/>
                <a:cs typeface="Calibri"/>
                <a:sym typeface="Calibri"/>
              </a:defRPr>
            </a:lvl7pPr>
            <a:lvl8pPr indent="0" lvl="7" marL="0" algn="r">
              <a:spcBef>
                <a:spcPts val="0"/>
              </a:spcBef>
              <a:buNone/>
              <a:defRPr b="0" i="0" sz="1050" u="none" cap="none" strike="noStrike">
                <a:solidFill>
                  <a:schemeClr val="dk2"/>
                </a:solidFill>
                <a:latin typeface="Calibri"/>
                <a:ea typeface="Calibri"/>
                <a:cs typeface="Calibri"/>
                <a:sym typeface="Calibri"/>
              </a:defRPr>
            </a:lvl8pPr>
            <a:lvl9pPr indent="0" lvl="8" marL="0" algn="r">
              <a:spcBef>
                <a:spcPts val="0"/>
              </a:spcBef>
              <a:buNone/>
              <a:defRPr b="0" i="0" sz="105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3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32"/>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32"/>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3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3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3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32"/>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omments" Target="../comments/comment4.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comments" Target="../comments/comment5.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comments" Target="../comments/comment6.xml"/><Relationship Id="rId4" Type="http://schemas.openxmlformats.org/officeDocument/2006/relationships/image" Target="../media/image27.jpg"/><Relationship Id="rId5" Type="http://schemas.openxmlformats.org/officeDocument/2006/relationships/image" Target="../media/image20.jpg"/><Relationship Id="rId6"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comments" Target="../comments/commen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comments" Target="../comments/commen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5" name="Shape 105"/>
        <p:cNvGrpSpPr/>
        <p:nvPr/>
      </p:nvGrpSpPr>
      <p:grpSpPr>
        <a:xfrm>
          <a:off x="0" y="0"/>
          <a:ext cx="0" cy="0"/>
          <a:chOff x="0" y="0"/>
          <a:chExt cx="0" cy="0"/>
        </a:xfrm>
      </p:grpSpPr>
      <p:sp>
        <p:nvSpPr>
          <p:cNvPr id="106" name="Google Shape;106;p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 name="Google Shape;108;p1"/>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09" name="Google Shape;109;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1"/>
          <p:cNvSpPr/>
          <p:nvPr/>
        </p:nvSpPr>
        <p:spPr>
          <a:xfrm>
            <a:off x="1453478" y="0"/>
            <a:ext cx="4657389"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1"/>
          <p:cNvSpPr txBox="1"/>
          <p:nvPr>
            <p:ph type="ctrTitle"/>
          </p:nvPr>
        </p:nvSpPr>
        <p:spPr>
          <a:xfrm>
            <a:off x="1901163" y="1111753"/>
            <a:ext cx="3720300" cy="463440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200"/>
              <a:buFont typeface="Calibri"/>
              <a:buNone/>
            </a:pPr>
            <a:r>
              <a:rPr lang="en-US" sz="3200">
                <a:solidFill>
                  <a:srgbClr val="FFFFFF"/>
                </a:solidFill>
                <a:extLst>
                  <a:ext uri="http://customooxmlschemas.google.com/">
                    <go:slidesCustomData xmlns:go="http://customooxmlschemas.google.com/" textRoundtripDataId="0"/>
                  </a:ext>
                </a:extLst>
              </a:rPr>
              <a:t>MOBILE </a:t>
            </a:r>
            <a:r>
              <a:rPr lang="en-US" sz="3200">
                <a:solidFill>
                  <a:srgbClr val="FFFFFF"/>
                </a:solidFill>
                <a:extLst>
                  <a:ext uri="http://customooxmlschemas.google.com/">
                    <go:slidesCustomData xmlns:go="http://customooxmlschemas.google.com/" textRoundtripDataId="1"/>
                  </a:ext>
                </a:extLst>
              </a:rPr>
              <a:t>MONITORING</a:t>
            </a:r>
            <a:r>
              <a:rPr lang="en-US" sz="3200">
                <a:solidFill>
                  <a:srgbClr val="FFFFFF"/>
                </a:solidFill>
                <a:extLst>
                  <a:ext uri="http://customooxmlschemas.google.com/">
                    <go:slidesCustomData xmlns:go="http://customooxmlschemas.google.com/" textRoundtripDataId="2"/>
                  </a:ext>
                </a:extLst>
              </a:rPr>
              <a:t> BOX FOR SOLAR SYSTEMS</a:t>
            </a:r>
            <a:endParaRPr sz="3200">
              <a:solidFill>
                <a:srgbClr val="FFFFFF"/>
              </a:solidFill>
            </a:endParaRPr>
          </a:p>
        </p:txBody>
      </p:sp>
      <p:sp>
        <p:nvSpPr>
          <p:cNvPr id="112" name="Google Shape;112;p1"/>
          <p:cNvSpPr/>
          <p:nvPr/>
        </p:nvSpPr>
        <p:spPr>
          <a:xfrm>
            <a:off x="0" y="0"/>
            <a:ext cx="1453478" cy="6858000"/>
          </a:xfrm>
          <a:prstGeom prst="rect">
            <a:avLst/>
          </a:prstGeom>
          <a:solidFill>
            <a:srgbClr val="3F3F3F">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ph idx="1" type="subTitle"/>
          </p:nvPr>
        </p:nvSpPr>
        <p:spPr>
          <a:xfrm>
            <a:off x="6570206" y="1111753"/>
            <a:ext cx="5057396" cy="4628275"/>
          </a:xfrm>
          <a:prstGeom prst="rect">
            <a:avLst/>
          </a:prstGeom>
          <a:noFill/>
          <a:ln>
            <a:noFill/>
          </a:ln>
        </p:spPr>
        <p:txBody>
          <a:bodyPr anchorCtr="0" anchor="ctr" bIns="45700" lIns="0" spcFirstLastPara="1" rIns="0" wrap="square" tIns="45700">
            <a:normAutofit/>
          </a:bodyPr>
          <a:lstStyle/>
          <a:p>
            <a:pPr indent="0" lvl="0" marL="0" rtl="0" algn="l">
              <a:lnSpc>
                <a:spcPct val="90000"/>
              </a:lnSpc>
              <a:spcBef>
                <a:spcPts val="0"/>
              </a:spcBef>
              <a:spcAft>
                <a:spcPts val="0"/>
              </a:spcAft>
              <a:buSzPts val="2400"/>
              <a:buNone/>
            </a:pPr>
            <a:r>
              <a:rPr lang="en-US">
                <a:solidFill>
                  <a:srgbClr val="262626"/>
                </a:solidFill>
                <a:latin typeface="Calibri"/>
                <a:ea typeface="Calibri"/>
                <a:cs typeface="Calibri"/>
                <a:sym typeface="Calibri"/>
              </a:rPr>
              <a:t>TEAM 7</a:t>
            </a:r>
            <a:endParaRPr/>
          </a:p>
          <a:p>
            <a:pPr indent="0" lvl="0" marL="0" rtl="0" algn="l">
              <a:lnSpc>
                <a:spcPct val="90000"/>
              </a:lnSpc>
              <a:spcBef>
                <a:spcPts val="1400"/>
              </a:spcBef>
              <a:spcAft>
                <a:spcPts val="0"/>
              </a:spcAft>
              <a:buSzPts val="2400"/>
              <a:buNone/>
            </a:pPr>
            <a:r>
              <a:rPr lang="en-US">
                <a:solidFill>
                  <a:srgbClr val="262626"/>
                </a:solidFill>
                <a:latin typeface="Calibri"/>
                <a:ea typeface="Calibri"/>
                <a:cs typeface="Calibri"/>
                <a:sym typeface="Calibri"/>
              </a:rPr>
              <a:t>TEAM: COLE FROELICH, JOE GARCIA, MATTHEW TYIRAN</a:t>
            </a:r>
            <a:endParaRPr/>
          </a:p>
          <a:p>
            <a:pPr indent="0" lvl="0" marL="0" rtl="0" algn="l">
              <a:lnSpc>
                <a:spcPct val="90000"/>
              </a:lnSpc>
              <a:spcBef>
                <a:spcPts val="1400"/>
              </a:spcBef>
              <a:spcAft>
                <a:spcPts val="0"/>
              </a:spcAft>
              <a:buSzPts val="2400"/>
              <a:buNone/>
            </a:pPr>
            <a:r>
              <a:rPr lang="en-US">
                <a:solidFill>
                  <a:srgbClr val="262626"/>
                </a:solidFill>
                <a:latin typeface="Calibri"/>
                <a:ea typeface="Calibri"/>
                <a:cs typeface="Calibri"/>
                <a:sym typeface="Calibri"/>
              </a:rPr>
              <a:t>TA: ENLIANG LI</a:t>
            </a:r>
            <a:endParaRPr/>
          </a:p>
        </p:txBody>
      </p:sp>
      <p:sp>
        <p:nvSpPr>
          <p:cNvPr id="114" name="Google Shape;114;p1"/>
          <p:cNvSpPr/>
          <p:nvPr/>
        </p:nvSpPr>
        <p:spPr>
          <a:xfrm>
            <a:off x="0" y="0"/>
            <a:ext cx="142800" cy="142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1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FINAL DESIGN: PROCESSOR MODULE</a:t>
            </a:r>
            <a:endParaRPr/>
          </a:p>
        </p:txBody>
      </p:sp>
      <p:sp>
        <p:nvSpPr>
          <p:cNvPr id="199" name="Google Shape;199;p10"/>
          <p:cNvSpPr txBox="1"/>
          <p:nvPr>
            <p:ph idx="1" type="body"/>
          </p:nvPr>
        </p:nvSpPr>
        <p:spPr>
          <a:xfrm>
            <a:off x="1097277" y="1845725"/>
            <a:ext cx="5035800" cy="402330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b="1" lang="en-US">
                <a:solidFill>
                  <a:schemeClr val="accent1"/>
                </a:solidFill>
              </a:rPr>
              <a:t>Particle Photon</a:t>
            </a:r>
            <a:endParaRPr b="1">
              <a:solidFill>
                <a:schemeClr val="accent1"/>
              </a:solidFill>
            </a:endParaRPr>
          </a:p>
          <a:p>
            <a:pPr indent="-182880" lvl="1" marL="384048" rtl="0" algn="l">
              <a:lnSpc>
                <a:spcPct val="90000"/>
              </a:lnSpc>
              <a:spcBef>
                <a:spcPts val="400"/>
              </a:spcBef>
              <a:spcAft>
                <a:spcPts val="0"/>
              </a:spcAft>
              <a:buSzPts val="1800"/>
              <a:buChar char="◦"/>
            </a:pPr>
            <a:r>
              <a:rPr lang="en-US"/>
              <a:t>Requires 3.7 V Input</a:t>
            </a:r>
            <a:endParaRPr/>
          </a:p>
          <a:p>
            <a:pPr indent="-182880" lvl="1" marL="384048" rtl="0" algn="l">
              <a:lnSpc>
                <a:spcPct val="90000"/>
              </a:lnSpc>
              <a:spcBef>
                <a:spcPts val="600"/>
              </a:spcBef>
              <a:spcAft>
                <a:spcPts val="0"/>
              </a:spcAft>
              <a:buSzPts val="1800"/>
              <a:buChar char="◦"/>
            </a:pPr>
            <a:r>
              <a:rPr lang="en-US"/>
              <a:t>Built-in antenna for WiFi communication</a:t>
            </a:r>
            <a:endParaRPr/>
          </a:p>
          <a:p>
            <a:pPr indent="-182880" lvl="1" marL="384048" rtl="0" algn="l">
              <a:lnSpc>
                <a:spcPct val="90000"/>
              </a:lnSpc>
              <a:spcBef>
                <a:spcPts val="600"/>
              </a:spcBef>
              <a:spcAft>
                <a:spcPts val="0"/>
              </a:spcAft>
              <a:buSzPts val="1800"/>
              <a:buChar char="◦"/>
            </a:pPr>
            <a:r>
              <a:rPr lang="en-US"/>
              <a:t>Processes digital and analog signals and converts them to measured values</a:t>
            </a:r>
            <a:endParaRPr/>
          </a:p>
          <a:p>
            <a:pPr indent="-182880" lvl="1" marL="384048" rtl="0" algn="l">
              <a:lnSpc>
                <a:spcPct val="90000"/>
              </a:lnSpc>
              <a:spcBef>
                <a:spcPts val="600"/>
              </a:spcBef>
              <a:spcAft>
                <a:spcPts val="0"/>
              </a:spcAft>
              <a:buSzPts val="1800"/>
              <a:buChar char="◦"/>
            </a:pPr>
            <a:r>
              <a:rPr lang="en-US"/>
              <a:t>Allows for connection to interface</a:t>
            </a:r>
            <a:endParaRPr/>
          </a:p>
          <a:p>
            <a:pPr indent="-195580" lvl="2" marL="566928" rtl="0" algn="l">
              <a:lnSpc>
                <a:spcPct val="90000"/>
              </a:lnSpc>
              <a:spcBef>
                <a:spcPts val="600"/>
              </a:spcBef>
              <a:spcAft>
                <a:spcPts val="0"/>
              </a:spcAft>
              <a:buSzPts val="1600"/>
              <a:buChar char="◦"/>
            </a:pPr>
            <a:r>
              <a:rPr lang="en-US" sz="1600"/>
              <a:t>Screen – To view commands and values</a:t>
            </a:r>
            <a:endParaRPr sz="1600"/>
          </a:p>
          <a:p>
            <a:pPr indent="-195580" lvl="2" marL="566928" rtl="0" algn="l">
              <a:lnSpc>
                <a:spcPct val="90000"/>
              </a:lnSpc>
              <a:spcBef>
                <a:spcPts val="600"/>
              </a:spcBef>
              <a:spcAft>
                <a:spcPts val="0"/>
              </a:spcAft>
              <a:buSzPts val="1600"/>
              <a:buChar char="◦"/>
            </a:pPr>
            <a:r>
              <a:rPr lang="en-US" sz="1600"/>
              <a:t>Buttons – To allow for commands to be selected on the device</a:t>
            </a:r>
            <a:endParaRPr sz="1600"/>
          </a:p>
          <a:p>
            <a:pPr indent="-182880" lvl="1" marL="384048" rtl="0" algn="l">
              <a:lnSpc>
                <a:spcPct val="90000"/>
              </a:lnSpc>
              <a:spcBef>
                <a:spcPts val="600"/>
              </a:spcBef>
              <a:spcAft>
                <a:spcPts val="0"/>
              </a:spcAft>
              <a:buSzPts val="1800"/>
              <a:buChar char="◦"/>
            </a:pPr>
            <a:r>
              <a:rPr lang="en-US"/>
              <a:t>Acts as charger for battery when plugged into another power source</a:t>
            </a:r>
            <a:endParaRPr/>
          </a:p>
          <a:p>
            <a:pPr indent="-195580" lvl="2" marL="566928" rtl="0" algn="l">
              <a:lnSpc>
                <a:spcPct val="90000"/>
              </a:lnSpc>
              <a:spcBef>
                <a:spcPts val="600"/>
              </a:spcBef>
              <a:spcAft>
                <a:spcPts val="0"/>
              </a:spcAft>
              <a:buSzPts val="1600"/>
              <a:buChar char="◦"/>
            </a:pPr>
            <a:r>
              <a:rPr lang="en-US" sz="1600"/>
              <a:t>Voltage Output: 4.2 V</a:t>
            </a:r>
            <a:endParaRPr sz="1600"/>
          </a:p>
          <a:p>
            <a:pPr indent="-195580" lvl="2" marL="566928" rtl="0" algn="l">
              <a:lnSpc>
                <a:spcPct val="90000"/>
              </a:lnSpc>
              <a:spcBef>
                <a:spcPts val="600"/>
              </a:spcBef>
              <a:spcAft>
                <a:spcPts val="0"/>
              </a:spcAft>
              <a:buSzPts val="1600"/>
              <a:buChar char="◦"/>
            </a:pPr>
            <a:r>
              <a:rPr lang="en-US" sz="1600"/>
              <a:t>Current Output: 1 A limit</a:t>
            </a:r>
            <a:endParaRPr sz="1600"/>
          </a:p>
          <a:p>
            <a:pPr indent="-68579" lvl="1" marL="384048" rtl="0" algn="l">
              <a:lnSpc>
                <a:spcPct val="90000"/>
              </a:lnSpc>
              <a:spcBef>
                <a:spcPts val="600"/>
              </a:spcBef>
              <a:spcAft>
                <a:spcPts val="0"/>
              </a:spcAft>
              <a:buSzPts val="1800"/>
              <a:buNone/>
            </a:pPr>
            <a:r>
              <a:t/>
            </a:r>
            <a:endParaRPr/>
          </a:p>
        </p:txBody>
      </p:sp>
      <p:pic>
        <p:nvPicPr>
          <p:cNvPr id="200" name="Google Shape;200;p10"/>
          <p:cNvPicPr preferRelativeResize="0"/>
          <p:nvPr/>
        </p:nvPicPr>
        <p:blipFill>
          <a:blip r:embed="rId3">
            <a:alphaModFix/>
          </a:blip>
          <a:stretch>
            <a:fillRect/>
          </a:stretch>
        </p:blipFill>
        <p:spPr>
          <a:xfrm>
            <a:off x="8054865" y="2321985"/>
            <a:ext cx="2409825" cy="695325"/>
          </a:xfrm>
          <a:prstGeom prst="rect">
            <a:avLst/>
          </a:prstGeom>
          <a:noFill/>
          <a:ln>
            <a:noFill/>
          </a:ln>
        </p:spPr>
      </p:pic>
      <p:pic>
        <p:nvPicPr>
          <p:cNvPr id="201" name="Google Shape;201;p10"/>
          <p:cNvPicPr preferRelativeResize="0"/>
          <p:nvPr/>
        </p:nvPicPr>
        <p:blipFill>
          <a:blip r:embed="rId4">
            <a:alphaModFix/>
          </a:blip>
          <a:stretch>
            <a:fillRect/>
          </a:stretch>
        </p:blipFill>
        <p:spPr>
          <a:xfrm rot="5400000">
            <a:off x="8412914" y="2384326"/>
            <a:ext cx="1846124" cy="2946099"/>
          </a:xfrm>
          <a:prstGeom prst="rect">
            <a:avLst/>
          </a:prstGeom>
          <a:noFill/>
          <a:ln>
            <a:noFill/>
          </a:ln>
        </p:spPr>
      </p:pic>
      <p:sp>
        <p:nvSpPr>
          <p:cNvPr id="202" name="Google Shape;202;p10"/>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03" name="Google Shape;203;p10"/>
          <p:cNvSpPr/>
          <p:nvPr/>
        </p:nvSpPr>
        <p:spPr>
          <a:xfrm>
            <a:off x="0" y="0"/>
            <a:ext cx="142800" cy="142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FINAL DESIGN: PHOTON CODE – AC PROCESS</a:t>
            </a:r>
            <a:endParaRPr/>
          </a:p>
        </p:txBody>
      </p:sp>
      <p:sp>
        <p:nvSpPr>
          <p:cNvPr id="209" name="Google Shape;209;p11"/>
          <p:cNvSpPr txBox="1"/>
          <p:nvPr>
            <p:ph idx="1" type="body"/>
          </p:nvPr>
        </p:nvSpPr>
        <p:spPr>
          <a:xfrm>
            <a:off x="1097280" y="1845734"/>
            <a:ext cx="4760827" cy="4023360"/>
          </a:xfrm>
          <a:prstGeom prst="rect">
            <a:avLst/>
          </a:prstGeom>
          <a:noFill/>
          <a:ln>
            <a:noFill/>
          </a:ln>
        </p:spPr>
        <p:txBody>
          <a:bodyPr anchorCtr="0" anchor="t" bIns="45700" lIns="0" spcFirstLastPara="1" rIns="0" wrap="square" tIns="45700">
            <a:normAutofit/>
          </a:bodyPr>
          <a:lstStyle/>
          <a:p>
            <a:pPr indent="-182880" lvl="1" marL="384048" rtl="0" algn="l">
              <a:lnSpc>
                <a:spcPct val="80000"/>
              </a:lnSpc>
              <a:spcBef>
                <a:spcPts val="0"/>
              </a:spcBef>
              <a:spcAft>
                <a:spcPts val="0"/>
              </a:spcAft>
              <a:buSzPts val="1800"/>
              <a:buChar char="◦"/>
            </a:pPr>
            <a:r>
              <a:rPr lang="en-US"/>
              <a:t>Data is accessed by calling the respective two byte register address</a:t>
            </a:r>
            <a:endParaRPr/>
          </a:p>
          <a:p>
            <a:pPr indent="-182880" lvl="1" marL="384048" rtl="0" algn="l">
              <a:lnSpc>
                <a:spcPct val="80000"/>
              </a:lnSpc>
              <a:spcBef>
                <a:spcPts val="600"/>
              </a:spcBef>
              <a:spcAft>
                <a:spcPts val="0"/>
              </a:spcAft>
              <a:buSzPts val="1800"/>
              <a:buChar char="◦"/>
            </a:pPr>
            <a:r>
              <a:rPr lang="en-US"/>
              <a:t>Boot up tests check EEPROM configuration registers for errors (EEC)</a:t>
            </a:r>
            <a:endParaRPr/>
          </a:p>
          <a:p>
            <a:pPr indent="-182880" lvl="2" marL="566928" rtl="0" algn="l">
              <a:lnSpc>
                <a:spcPct val="80000"/>
              </a:lnSpc>
              <a:spcBef>
                <a:spcPts val="600"/>
              </a:spcBef>
              <a:spcAft>
                <a:spcPts val="0"/>
              </a:spcAft>
              <a:buSzPts val="1400"/>
              <a:buChar char="◦"/>
            </a:pPr>
            <a:r>
              <a:rPr lang="en-US"/>
              <a:t>Acts as a test for chip fidelity and SPI communications</a:t>
            </a:r>
            <a:endParaRPr/>
          </a:p>
          <a:p>
            <a:pPr indent="-182880" lvl="1" marL="384048" rtl="0" algn="l">
              <a:lnSpc>
                <a:spcPct val="80000"/>
              </a:lnSpc>
              <a:spcBef>
                <a:spcPts val="600"/>
              </a:spcBef>
              <a:spcAft>
                <a:spcPts val="0"/>
              </a:spcAft>
              <a:buSzPts val="1800"/>
              <a:buChar char="◦"/>
            </a:pPr>
            <a:r>
              <a:rPr lang="en-US"/>
              <a:t>Voltage and current polling procedure:</a:t>
            </a:r>
            <a:endParaRPr/>
          </a:p>
          <a:p>
            <a:pPr indent="-342900" lvl="2" marL="726948" rtl="0" algn="l">
              <a:lnSpc>
                <a:spcPct val="80000"/>
              </a:lnSpc>
              <a:spcBef>
                <a:spcPts val="600"/>
              </a:spcBef>
              <a:spcAft>
                <a:spcPts val="0"/>
              </a:spcAft>
              <a:buSzPts val="1400"/>
              <a:buFont typeface="Calibri"/>
              <a:buAutoNum type="arabicPeriod"/>
            </a:pPr>
            <a:r>
              <a:rPr lang="en-US"/>
              <a:t>Initiate 5 byte MOSI transfer</a:t>
            </a:r>
            <a:endParaRPr/>
          </a:p>
          <a:p>
            <a:pPr indent="-342900" lvl="3" marL="909828" rtl="0" algn="l">
              <a:lnSpc>
                <a:spcPct val="80000"/>
              </a:lnSpc>
              <a:spcBef>
                <a:spcPts val="600"/>
              </a:spcBef>
              <a:spcAft>
                <a:spcPts val="0"/>
              </a:spcAft>
              <a:buSzPts val="1400"/>
              <a:buFont typeface="Calibri"/>
              <a:buAutoNum type="alphaLcPeriod"/>
            </a:pPr>
            <a:r>
              <a:rPr lang="en-US"/>
              <a:t>First byte holds register address and direction bit</a:t>
            </a:r>
            <a:endParaRPr/>
          </a:p>
          <a:p>
            <a:pPr indent="-342900" lvl="3" marL="909828" rtl="0" algn="l">
              <a:lnSpc>
                <a:spcPct val="80000"/>
              </a:lnSpc>
              <a:spcBef>
                <a:spcPts val="600"/>
              </a:spcBef>
              <a:spcAft>
                <a:spcPts val="0"/>
              </a:spcAft>
              <a:buSzPts val="1400"/>
              <a:buFont typeface="Calibri"/>
              <a:buAutoNum type="alphaLcPeriod"/>
            </a:pPr>
            <a:r>
              <a:rPr lang="en-US"/>
              <a:t>Other bytes ignored</a:t>
            </a:r>
            <a:endParaRPr/>
          </a:p>
          <a:p>
            <a:pPr indent="-342900" lvl="2" marL="726948" rtl="0" algn="l">
              <a:lnSpc>
                <a:spcPct val="80000"/>
              </a:lnSpc>
              <a:spcBef>
                <a:spcPts val="600"/>
              </a:spcBef>
              <a:spcAft>
                <a:spcPts val="0"/>
              </a:spcAft>
              <a:buSzPts val="1400"/>
              <a:buFont typeface="Calibri"/>
              <a:buAutoNum type="arabicPeriod"/>
            </a:pPr>
            <a:r>
              <a:rPr lang="en-US"/>
              <a:t>Capture 5 byte response</a:t>
            </a:r>
            <a:endParaRPr/>
          </a:p>
          <a:p>
            <a:pPr indent="-342900" lvl="3" marL="909828" rtl="0" algn="l">
              <a:lnSpc>
                <a:spcPct val="80000"/>
              </a:lnSpc>
              <a:spcBef>
                <a:spcPts val="600"/>
              </a:spcBef>
              <a:spcAft>
                <a:spcPts val="0"/>
              </a:spcAft>
              <a:buSzPts val="1400"/>
              <a:buFont typeface="Calibri"/>
              <a:buAutoNum type="alphaLcPeriod"/>
            </a:pPr>
            <a:r>
              <a:rPr lang="en-US"/>
              <a:t>First byte ignored</a:t>
            </a:r>
            <a:endParaRPr/>
          </a:p>
          <a:p>
            <a:pPr indent="-342900" lvl="3" marL="909828" rtl="0" algn="l">
              <a:lnSpc>
                <a:spcPct val="80000"/>
              </a:lnSpc>
              <a:spcBef>
                <a:spcPts val="600"/>
              </a:spcBef>
              <a:spcAft>
                <a:spcPts val="0"/>
              </a:spcAft>
              <a:buSzPts val="1400"/>
              <a:buFont typeface="Calibri"/>
              <a:buAutoNum type="alphaLcPeriod"/>
            </a:pPr>
            <a:r>
              <a:rPr lang="en-US"/>
              <a:t>First and second byte hold 15-bit voltage</a:t>
            </a:r>
            <a:endParaRPr/>
          </a:p>
          <a:p>
            <a:pPr indent="-342900" lvl="3" marL="909828" rtl="0" algn="l">
              <a:lnSpc>
                <a:spcPct val="80000"/>
              </a:lnSpc>
              <a:spcBef>
                <a:spcPts val="600"/>
              </a:spcBef>
              <a:spcAft>
                <a:spcPts val="0"/>
              </a:spcAft>
              <a:buSzPts val="1400"/>
              <a:buFont typeface="Calibri"/>
              <a:buAutoNum type="alphaLcPeriod"/>
            </a:pPr>
            <a:r>
              <a:rPr lang="en-US"/>
              <a:t>Third and forth hold 15-bit current</a:t>
            </a:r>
            <a:endParaRPr/>
          </a:p>
          <a:p>
            <a:pPr indent="-342900" lvl="2" marL="726948" rtl="0" algn="l">
              <a:lnSpc>
                <a:spcPct val="80000"/>
              </a:lnSpc>
              <a:spcBef>
                <a:spcPts val="600"/>
              </a:spcBef>
              <a:spcAft>
                <a:spcPts val="0"/>
              </a:spcAft>
              <a:buSzPts val="1400"/>
              <a:buFont typeface="Calibri"/>
              <a:buAutoNum type="arabicPeriod"/>
            </a:pPr>
            <a:r>
              <a:rPr lang="en-US"/>
              <a:t>Concatenate and convert readings, report 50-point moving average</a:t>
            </a:r>
            <a:endParaRPr/>
          </a:p>
        </p:txBody>
      </p:sp>
      <p:pic>
        <p:nvPicPr>
          <p:cNvPr id="210" name="Google Shape;210;p11"/>
          <p:cNvPicPr preferRelativeResize="0"/>
          <p:nvPr/>
        </p:nvPicPr>
        <p:blipFill rotWithShape="1">
          <a:blip r:embed="rId3">
            <a:alphaModFix/>
          </a:blip>
          <a:srcRect b="0" l="0" r="0" t="0"/>
          <a:stretch/>
        </p:blipFill>
        <p:spPr>
          <a:xfrm>
            <a:off x="5858099" y="2484102"/>
            <a:ext cx="5437725" cy="2357625"/>
          </a:xfrm>
          <a:prstGeom prst="rect">
            <a:avLst/>
          </a:prstGeom>
          <a:noFill/>
          <a:ln>
            <a:noFill/>
          </a:ln>
        </p:spPr>
      </p:pic>
      <p:sp>
        <p:nvSpPr>
          <p:cNvPr id="211" name="Google Shape;211;p11"/>
          <p:cNvSpPr txBox="1"/>
          <p:nvPr/>
        </p:nvSpPr>
        <p:spPr>
          <a:xfrm>
            <a:off x="7171795" y="4841714"/>
            <a:ext cx="3162041"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u="none" cap="none" strike="noStrike">
                <a:solidFill>
                  <a:schemeClr val="dk1"/>
                </a:solidFill>
                <a:latin typeface="Calibri"/>
                <a:ea typeface="Calibri"/>
                <a:cs typeface="Calibri"/>
                <a:sym typeface="Calibri"/>
              </a:rPr>
              <a:t>SPI Communication Frame</a:t>
            </a:r>
            <a:endParaRPr/>
          </a:p>
        </p:txBody>
      </p:sp>
      <p:sp>
        <p:nvSpPr>
          <p:cNvPr id="212" name="Google Shape;212;p11"/>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13" name="Google Shape;213;p11"/>
          <p:cNvSpPr/>
          <p:nvPr/>
        </p:nvSpPr>
        <p:spPr>
          <a:xfrm>
            <a:off x="0" y="0"/>
            <a:ext cx="142800" cy="142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g75ca4cd883_2_11"/>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3F3F3F"/>
              </a:buClr>
              <a:buSzPts val="4800"/>
              <a:buFont typeface="Calibri"/>
              <a:buNone/>
            </a:pPr>
            <a:r>
              <a:rPr lang="en-US"/>
              <a:t>FINAL DESIGN: PHOTON CODE – DC PROCESS</a:t>
            </a:r>
            <a:endParaRPr/>
          </a:p>
        </p:txBody>
      </p:sp>
      <p:sp>
        <p:nvSpPr>
          <p:cNvPr id="219" name="Google Shape;219;g75ca4cd883_2_11"/>
          <p:cNvSpPr txBox="1"/>
          <p:nvPr>
            <p:ph idx="1" type="body"/>
          </p:nvPr>
        </p:nvSpPr>
        <p:spPr>
          <a:xfrm>
            <a:off x="1658675" y="3315575"/>
            <a:ext cx="3760500" cy="1368600"/>
          </a:xfrm>
          <a:prstGeom prst="rect">
            <a:avLst/>
          </a:prstGeom>
          <a:noFill/>
          <a:ln>
            <a:noFill/>
          </a:ln>
        </p:spPr>
        <p:txBody>
          <a:bodyPr anchorCtr="0" anchor="t" bIns="45700" lIns="0" spcFirstLastPara="1" rIns="0" wrap="square" tIns="45700">
            <a:noAutofit/>
          </a:bodyPr>
          <a:lstStyle/>
          <a:p>
            <a:pPr indent="-165100" lvl="0" marL="91440" rtl="0" algn="l">
              <a:lnSpc>
                <a:spcPct val="80000"/>
              </a:lnSpc>
              <a:spcBef>
                <a:spcPts val="0"/>
              </a:spcBef>
              <a:spcAft>
                <a:spcPts val="0"/>
              </a:spcAft>
              <a:buSzPts val="2600"/>
              <a:buChar char=" "/>
            </a:pPr>
            <a:r>
              <a:rPr b="1" lang="en-US" sz="2600">
                <a:solidFill>
                  <a:schemeClr val="accent1"/>
                </a:solidFill>
              </a:rPr>
              <a:t>Voltage</a:t>
            </a:r>
            <a:endParaRPr b="1" sz="2600">
              <a:solidFill>
                <a:schemeClr val="accent1"/>
              </a:solidFill>
            </a:endParaRPr>
          </a:p>
          <a:p>
            <a:pPr indent="-220980" lvl="1" marL="384048" rtl="0" algn="l">
              <a:spcBef>
                <a:spcPts val="0"/>
              </a:spcBef>
              <a:spcAft>
                <a:spcPts val="0"/>
              </a:spcAft>
              <a:buSzPts val="2400"/>
              <a:buChar char="◦"/>
            </a:pPr>
            <a:r>
              <a:rPr lang="en-US" sz="2400"/>
              <a:t>Apply voltage divider and Photon ADC conversion coefficients</a:t>
            </a:r>
            <a:endParaRPr sz="2400"/>
          </a:p>
          <a:p>
            <a:pPr indent="0" lvl="0" marL="0" rtl="0" algn="l">
              <a:lnSpc>
                <a:spcPct val="80000"/>
              </a:lnSpc>
              <a:spcBef>
                <a:spcPts val="600"/>
              </a:spcBef>
              <a:spcAft>
                <a:spcPts val="0"/>
              </a:spcAft>
              <a:buNone/>
            </a:pPr>
            <a:r>
              <a:t/>
            </a:r>
            <a:endParaRPr sz="1800"/>
          </a:p>
          <a:p>
            <a:pPr indent="0" lvl="0" marL="0" rtl="0" algn="l">
              <a:lnSpc>
                <a:spcPct val="80000"/>
              </a:lnSpc>
              <a:spcBef>
                <a:spcPts val="600"/>
              </a:spcBef>
              <a:spcAft>
                <a:spcPts val="0"/>
              </a:spcAft>
              <a:buNone/>
            </a:pPr>
            <a:r>
              <a:t/>
            </a:r>
            <a:endParaRPr sz="1800"/>
          </a:p>
          <a:p>
            <a:pPr indent="0" lvl="0" marL="0" rtl="0" algn="l">
              <a:lnSpc>
                <a:spcPct val="80000"/>
              </a:lnSpc>
              <a:spcBef>
                <a:spcPts val="600"/>
              </a:spcBef>
              <a:spcAft>
                <a:spcPts val="0"/>
              </a:spcAft>
              <a:buNone/>
            </a:pPr>
            <a:r>
              <a:t/>
            </a:r>
            <a:endParaRPr sz="1800"/>
          </a:p>
          <a:p>
            <a:pPr indent="0" lvl="0" marL="0" rtl="0" algn="ctr">
              <a:lnSpc>
                <a:spcPct val="80000"/>
              </a:lnSpc>
              <a:spcBef>
                <a:spcPts val="600"/>
              </a:spcBef>
              <a:spcAft>
                <a:spcPts val="0"/>
              </a:spcAft>
              <a:buNone/>
            </a:pPr>
            <a:r>
              <a:t/>
            </a:r>
            <a:endParaRPr sz="1800"/>
          </a:p>
          <a:p>
            <a:pPr indent="-117475" lvl="0" marL="91440" rtl="0" algn="l">
              <a:lnSpc>
                <a:spcPct val="80000"/>
              </a:lnSpc>
              <a:spcBef>
                <a:spcPts val="1600"/>
              </a:spcBef>
              <a:spcAft>
                <a:spcPts val="0"/>
              </a:spcAft>
              <a:buSzPts val="1850"/>
              <a:buChar char=" "/>
            </a:pPr>
            <a:r>
              <a:t/>
            </a:r>
            <a:endParaRPr/>
          </a:p>
          <a:p>
            <a:pPr indent="-100647" lvl="2" marL="566928" rtl="0" algn="l">
              <a:lnSpc>
                <a:spcPct val="80000"/>
              </a:lnSpc>
              <a:spcBef>
                <a:spcPts val="600"/>
              </a:spcBef>
              <a:spcAft>
                <a:spcPts val="0"/>
              </a:spcAft>
              <a:buSzPts val="1295"/>
              <a:buNone/>
            </a:pPr>
            <a:r>
              <a:t/>
            </a:r>
            <a:endParaRPr sz="1295"/>
          </a:p>
          <a:p>
            <a:pPr indent="-100647" lvl="2" marL="566928" rtl="0" algn="l">
              <a:lnSpc>
                <a:spcPct val="80000"/>
              </a:lnSpc>
              <a:spcBef>
                <a:spcPts val="600"/>
              </a:spcBef>
              <a:spcAft>
                <a:spcPts val="0"/>
              </a:spcAft>
              <a:buSzPts val="1295"/>
              <a:buNone/>
            </a:pPr>
            <a:r>
              <a:t/>
            </a:r>
            <a:endParaRPr sz="1295"/>
          </a:p>
        </p:txBody>
      </p:sp>
      <p:sp>
        <p:nvSpPr>
          <p:cNvPr id="220" name="Google Shape;220;g75ca4cd883_2_11"/>
          <p:cNvSpPr txBox="1"/>
          <p:nvPr>
            <p:ph idx="1" type="body"/>
          </p:nvPr>
        </p:nvSpPr>
        <p:spPr>
          <a:xfrm>
            <a:off x="7288350" y="3150000"/>
            <a:ext cx="3760500" cy="1800900"/>
          </a:xfrm>
          <a:prstGeom prst="rect">
            <a:avLst/>
          </a:prstGeom>
          <a:noFill/>
          <a:ln>
            <a:noFill/>
          </a:ln>
        </p:spPr>
        <p:txBody>
          <a:bodyPr anchorCtr="0" anchor="t" bIns="45700" lIns="0" spcFirstLastPara="1" rIns="0" wrap="square" tIns="45700">
            <a:noAutofit/>
          </a:bodyPr>
          <a:lstStyle/>
          <a:p>
            <a:pPr indent="0" lvl="0" marL="0" rtl="0" algn="l">
              <a:lnSpc>
                <a:spcPct val="80000"/>
              </a:lnSpc>
              <a:spcBef>
                <a:spcPts val="1600"/>
              </a:spcBef>
              <a:spcAft>
                <a:spcPts val="0"/>
              </a:spcAft>
              <a:buNone/>
            </a:pPr>
            <a:r>
              <a:rPr b="1" lang="en-US" sz="2600">
                <a:solidFill>
                  <a:schemeClr val="accent1"/>
                </a:solidFill>
              </a:rPr>
              <a:t>Current</a:t>
            </a:r>
            <a:endParaRPr b="1" sz="2600">
              <a:solidFill>
                <a:schemeClr val="accent1"/>
              </a:solidFill>
            </a:endParaRPr>
          </a:p>
          <a:p>
            <a:pPr indent="-220980" lvl="1" marL="384048" rtl="0" algn="l">
              <a:spcBef>
                <a:spcPts val="600"/>
              </a:spcBef>
              <a:spcAft>
                <a:spcPts val="0"/>
              </a:spcAft>
              <a:buSzPts val="2400"/>
              <a:buChar char="◦"/>
            </a:pPr>
            <a:r>
              <a:rPr lang="en-US" sz="2400"/>
              <a:t>Apply Hall sensor and Photon ADC conversion coefficients</a:t>
            </a:r>
            <a:endParaRPr sz="2400"/>
          </a:p>
          <a:p>
            <a:pPr indent="0" lvl="0" marL="566928" rtl="0" algn="l">
              <a:lnSpc>
                <a:spcPct val="80000"/>
              </a:lnSpc>
              <a:spcBef>
                <a:spcPts val="600"/>
              </a:spcBef>
              <a:spcAft>
                <a:spcPts val="0"/>
              </a:spcAft>
              <a:buNone/>
            </a:pPr>
            <a:r>
              <a:t/>
            </a:r>
            <a:endParaRPr sz="1800"/>
          </a:p>
          <a:p>
            <a:pPr indent="-100647" lvl="2" marL="566928" rtl="0" algn="l">
              <a:lnSpc>
                <a:spcPct val="80000"/>
              </a:lnSpc>
              <a:spcBef>
                <a:spcPts val="600"/>
              </a:spcBef>
              <a:spcAft>
                <a:spcPts val="0"/>
              </a:spcAft>
              <a:buSzPts val="1295"/>
              <a:buNone/>
            </a:pPr>
            <a:r>
              <a:t/>
            </a:r>
            <a:endParaRPr sz="1295"/>
          </a:p>
          <a:p>
            <a:pPr indent="-100647" lvl="2" marL="566928" rtl="0" algn="l">
              <a:lnSpc>
                <a:spcPct val="80000"/>
              </a:lnSpc>
              <a:spcBef>
                <a:spcPts val="600"/>
              </a:spcBef>
              <a:spcAft>
                <a:spcPts val="0"/>
              </a:spcAft>
              <a:buSzPts val="1295"/>
              <a:buNone/>
            </a:pPr>
            <a:r>
              <a:t/>
            </a:r>
            <a:endParaRPr sz="1295"/>
          </a:p>
        </p:txBody>
      </p:sp>
      <p:cxnSp>
        <p:nvCxnSpPr>
          <p:cNvPr id="221" name="Google Shape;221;g75ca4cd883_2_11"/>
          <p:cNvCxnSpPr/>
          <p:nvPr/>
        </p:nvCxnSpPr>
        <p:spPr>
          <a:xfrm>
            <a:off x="6096000" y="2917175"/>
            <a:ext cx="0" cy="2869500"/>
          </a:xfrm>
          <a:prstGeom prst="straightConnector1">
            <a:avLst/>
          </a:prstGeom>
          <a:noFill/>
          <a:ln cap="flat" cmpd="sng" w="28575">
            <a:solidFill>
              <a:schemeClr val="lt2"/>
            </a:solidFill>
            <a:prstDash val="solid"/>
            <a:round/>
            <a:headEnd len="med" w="med" type="none"/>
            <a:tailEnd len="med" w="med" type="none"/>
          </a:ln>
        </p:spPr>
      </p:cxnSp>
      <p:sp>
        <p:nvSpPr>
          <p:cNvPr id="222" name="Google Shape;222;g75ca4cd883_2_11"/>
          <p:cNvSpPr txBox="1"/>
          <p:nvPr/>
        </p:nvSpPr>
        <p:spPr>
          <a:xfrm>
            <a:off x="1200450" y="1823700"/>
            <a:ext cx="10153200" cy="855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2200">
                <a:solidFill>
                  <a:srgbClr val="3F3F3F"/>
                </a:solidFill>
                <a:latin typeface="Calibri"/>
                <a:ea typeface="Calibri"/>
                <a:cs typeface="Calibri"/>
                <a:sym typeface="Calibri"/>
              </a:rPr>
              <a:t>The DC data is much easier to process; both voltage and current are delivered as signal level analog voltages</a:t>
            </a:r>
            <a:endParaRPr sz="2200">
              <a:latin typeface="Calibri"/>
              <a:ea typeface="Calibri"/>
              <a:cs typeface="Calibri"/>
              <a:sym typeface="Calibri"/>
            </a:endParaRPr>
          </a:p>
        </p:txBody>
      </p:sp>
      <p:sp>
        <p:nvSpPr>
          <p:cNvPr id="223" name="Google Shape;223;g75ca4cd883_2_11"/>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24" name="Google Shape;224;g75ca4cd883_2_11"/>
          <p:cNvSpPr/>
          <p:nvPr/>
        </p:nvSpPr>
        <p:spPr>
          <a:xfrm>
            <a:off x="0" y="0"/>
            <a:ext cx="142800" cy="142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1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extLst>
                  <a:ext uri="http://customooxmlschemas.google.com/">
                    <go:slidesCustomData xmlns:go="http://customooxmlschemas.google.com/" textRoundtripDataId="18"/>
                  </a:ext>
                </a:extLst>
              </a:rPr>
              <a:t>FINAL DESIGN: POWER MODULE</a:t>
            </a:r>
            <a:endParaRPr/>
          </a:p>
        </p:txBody>
      </p:sp>
      <p:sp>
        <p:nvSpPr>
          <p:cNvPr id="231" name="Google Shape;231;p1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52400" lvl="0" marL="91440" rtl="0" algn="l">
              <a:lnSpc>
                <a:spcPct val="90000"/>
              </a:lnSpc>
              <a:spcBef>
                <a:spcPts val="0"/>
              </a:spcBef>
              <a:spcAft>
                <a:spcPts val="0"/>
              </a:spcAft>
              <a:buSzPts val="2400"/>
              <a:buChar char=" "/>
            </a:pPr>
            <a:r>
              <a:rPr lang="en-US" sz="2400"/>
              <a:t>3.7 V Li-Ion Battery</a:t>
            </a:r>
            <a:endParaRPr sz="2400"/>
          </a:p>
          <a:p>
            <a:pPr indent="-195580" lvl="1" marL="384048" rtl="0" algn="l">
              <a:lnSpc>
                <a:spcPct val="90000"/>
              </a:lnSpc>
              <a:spcBef>
                <a:spcPts val="400"/>
              </a:spcBef>
              <a:spcAft>
                <a:spcPts val="0"/>
              </a:spcAft>
              <a:buSzPts val="2000"/>
              <a:buChar char="◦"/>
            </a:pPr>
            <a:r>
              <a:rPr lang="en-US" sz="2000"/>
              <a:t>Use Rating:</a:t>
            </a:r>
            <a:endParaRPr sz="2000"/>
          </a:p>
          <a:p>
            <a:pPr indent="-208280" lvl="2" marL="566928" rtl="0" algn="l">
              <a:lnSpc>
                <a:spcPct val="90000"/>
              </a:lnSpc>
              <a:spcBef>
                <a:spcPts val="600"/>
              </a:spcBef>
              <a:spcAft>
                <a:spcPts val="0"/>
              </a:spcAft>
              <a:buSzPts val="1800"/>
              <a:buChar char="◦"/>
            </a:pPr>
            <a:r>
              <a:rPr lang="en-US" sz="1800"/>
              <a:t>2.6 Ah</a:t>
            </a:r>
            <a:endParaRPr sz="1800"/>
          </a:p>
          <a:p>
            <a:pPr indent="-208280" lvl="2" marL="566928" rtl="0" algn="l">
              <a:lnSpc>
                <a:spcPct val="90000"/>
              </a:lnSpc>
              <a:spcBef>
                <a:spcPts val="600"/>
              </a:spcBef>
              <a:spcAft>
                <a:spcPts val="0"/>
              </a:spcAft>
              <a:buSzPts val="1800"/>
              <a:buChar char="◦"/>
            </a:pPr>
            <a:r>
              <a:rPr lang="en-US" sz="1800"/>
              <a:t>Can last about 24 hr on one charge</a:t>
            </a:r>
            <a:endParaRPr sz="1800"/>
          </a:p>
          <a:p>
            <a:pPr indent="-195580" lvl="1" marL="384048" rtl="0" algn="l">
              <a:lnSpc>
                <a:spcPct val="90000"/>
              </a:lnSpc>
              <a:spcBef>
                <a:spcPts val="600"/>
              </a:spcBef>
              <a:spcAft>
                <a:spcPts val="0"/>
              </a:spcAft>
              <a:buSzPts val="2000"/>
              <a:buChar char="◦"/>
            </a:pPr>
            <a:r>
              <a:rPr lang="en-US" sz="2000"/>
              <a:t>Rechargeable</a:t>
            </a:r>
            <a:endParaRPr sz="2000"/>
          </a:p>
          <a:p>
            <a:pPr indent="-208279" lvl="2" marL="566928" rtl="0" algn="l">
              <a:lnSpc>
                <a:spcPct val="90000"/>
              </a:lnSpc>
              <a:spcBef>
                <a:spcPts val="600"/>
              </a:spcBef>
              <a:spcAft>
                <a:spcPts val="0"/>
              </a:spcAft>
              <a:buSzPts val="1800"/>
              <a:buChar char="◦"/>
            </a:pPr>
            <a:r>
              <a:rPr lang="en-US" sz="1800"/>
              <a:t>Charging Current: 1.3 Ah</a:t>
            </a:r>
            <a:endParaRPr sz="1800"/>
          </a:p>
          <a:p>
            <a:pPr indent="-208280" lvl="2" marL="566928" rtl="0" algn="l">
              <a:lnSpc>
                <a:spcPct val="90000"/>
              </a:lnSpc>
              <a:spcBef>
                <a:spcPts val="600"/>
              </a:spcBef>
              <a:spcAft>
                <a:spcPts val="0"/>
              </a:spcAft>
              <a:buSzPts val="1800"/>
              <a:buChar char="◦"/>
            </a:pPr>
            <a:r>
              <a:rPr lang="en-US" sz="1800"/>
              <a:t>Charging time: 5.2 hr at 1 A (That is the limit of the photon)</a:t>
            </a:r>
            <a:endParaRPr sz="1800"/>
          </a:p>
          <a:p>
            <a:pPr indent="-152400" lvl="0" marL="91440" rtl="0" algn="l">
              <a:lnSpc>
                <a:spcPct val="90000"/>
              </a:lnSpc>
              <a:spcBef>
                <a:spcPts val="1600"/>
              </a:spcBef>
              <a:spcAft>
                <a:spcPts val="0"/>
              </a:spcAft>
              <a:buSzPts val="2400"/>
              <a:buChar char=" "/>
            </a:pPr>
            <a:r>
              <a:rPr lang="en-US" sz="2400"/>
              <a:t>Charging now integrated with the MCU (Photon)</a:t>
            </a:r>
            <a:endParaRPr sz="2400"/>
          </a:p>
          <a:p>
            <a:pPr indent="-152400" lvl="0" marL="91440" rtl="0" algn="l">
              <a:lnSpc>
                <a:spcPct val="90000"/>
              </a:lnSpc>
              <a:spcBef>
                <a:spcPts val="1400"/>
              </a:spcBef>
              <a:spcAft>
                <a:spcPts val="0"/>
              </a:spcAft>
              <a:buSzPts val="2400"/>
              <a:buChar char=" "/>
            </a:pPr>
            <a:r>
              <a:rPr lang="en-US" sz="2400"/>
              <a:t>No need for DC-DC Converter at all</a:t>
            </a:r>
            <a:endParaRPr sz="2400"/>
          </a:p>
          <a:p>
            <a:pPr indent="-195580" lvl="1" marL="384048" rtl="0" algn="l">
              <a:lnSpc>
                <a:spcPct val="90000"/>
              </a:lnSpc>
              <a:spcBef>
                <a:spcPts val="400"/>
              </a:spcBef>
              <a:spcAft>
                <a:spcPts val="0"/>
              </a:spcAft>
              <a:buSzPts val="2000"/>
              <a:buChar char="◦"/>
            </a:pPr>
            <a:r>
              <a:rPr lang="en-US" sz="2000"/>
              <a:t>Photon accepts 3.7 V as the input for power</a:t>
            </a:r>
            <a:endParaRPr sz="2000"/>
          </a:p>
          <a:p>
            <a:pPr indent="-68579" lvl="1" marL="384048" rtl="0" algn="l">
              <a:lnSpc>
                <a:spcPct val="90000"/>
              </a:lnSpc>
              <a:spcBef>
                <a:spcPts val="600"/>
              </a:spcBef>
              <a:spcAft>
                <a:spcPts val="0"/>
              </a:spcAft>
              <a:buSzPts val="1800"/>
              <a:buNone/>
            </a:pPr>
            <a:r>
              <a:t/>
            </a:r>
            <a:endParaRPr/>
          </a:p>
        </p:txBody>
      </p:sp>
      <p:pic>
        <p:nvPicPr>
          <p:cNvPr id="232" name="Google Shape;232;p13"/>
          <p:cNvPicPr preferRelativeResize="0"/>
          <p:nvPr/>
        </p:nvPicPr>
        <p:blipFill rotWithShape="1">
          <a:blip r:embed="rId3">
            <a:alphaModFix/>
          </a:blip>
          <a:srcRect b="11789" l="9342" r="9415" t="51006"/>
          <a:stretch/>
        </p:blipFill>
        <p:spPr>
          <a:xfrm rot="5400000">
            <a:off x="7104175" y="2735649"/>
            <a:ext cx="4178924" cy="2551475"/>
          </a:xfrm>
          <a:prstGeom prst="rect">
            <a:avLst/>
          </a:prstGeom>
          <a:noFill/>
          <a:ln cap="flat" cmpd="sng" w="38100">
            <a:solidFill>
              <a:schemeClr val="accent1"/>
            </a:solidFill>
            <a:prstDash val="solid"/>
            <a:round/>
            <a:headEnd len="sm" w="sm" type="none"/>
            <a:tailEnd len="sm" w="sm" type="none"/>
          </a:ln>
        </p:spPr>
      </p:pic>
      <p:sp>
        <p:nvSpPr>
          <p:cNvPr id="233" name="Google Shape;233;p1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34" name="Google Shape;234;p13"/>
          <p:cNvSpPr/>
          <p:nvPr/>
        </p:nvSpPr>
        <p:spPr>
          <a:xfrm>
            <a:off x="0" y="0"/>
            <a:ext cx="142800" cy="142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1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extLst>
                  <a:ext uri="http://customooxmlschemas.google.com/">
                    <go:slidesCustomData xmlns:go="http://customooxmlschemas.google.com/" textRoundtripDataId="19"/>
                  </a:ext>
                </a:extLst>
              </a:rPr>
              <a:t>FINAL DESIGN: CASE</a:t>
            </a:r>
            <a:endParaRPr/>
          </a:p>
        </p:txBody>
      </p:sp>
      <p:sp>
        <p:nvSpPr>
          <p:cNvPr id="240" name="Google Shape;240;p14"/>
          <p:cNvSpPr txBox="1"/>
          <p:nvPr>
            <p:ph idx="1" type="body"/>
          </p:nvPr>
        </p:nvSpPr>
        <p:spPr>
          <a:xfrm>
            <a:off x="1097277" y="1845725"/>
            <a:ext cx="6522900" cy="4023300"/>
          </a:xfrm>
          <a:prstGeom prst="rect">
            <a:avLst/>
          </a:prstGeom>
          <a:noFill/>
          <a:ln>
            <a:noFill/>
          </a:ln>
        </p:spPr>
        <p:txBody>
          <a:bodyPr anchorCtr="0" anchor="t" bIns="45700" lIns="0" spcFirstLastPara="1" rIns="0" wrap="square" tIns="45700">
            <a:normAutofit/>
          </a:bodyPr>
          <a:lstStyle/>
          <a:p>
            <a:pPr indent="-152400" lvl="0" marL="91440" rtl="0" algn="l">
              <a:lnSpc>
                <a:spcPct val="90000"/>
              </a:lnSpc>
              <a:spcBef>
                <a:spcPts val="0"/>
              </a:spcBef>
              <a:spcAft>
                <a:spcPts val="0"/>
              </a:spcAft>
              <a:buSzPts val="2400"/>
              <a:buChar char=" "/>
            </a:pPr>
            <a:r>
              <a:rPr lang="en-US" sz="2400"/>
              <a:t>Milled Aluminum</a:t>
            </a:r>
            <a:endParaRPr sz="2000"/>
          </a:p>
          <a:p>
            <a:pPr indent="-152400" lvl="0" marL="91440" rtl="0" algn="l">
              <a:lnSpc>
                <a:spcPct val="90000"/>
              </a:lnSpc>
              <a:spcBef>
                <a:spcPts val="1600"/>
              </a:spcBef>
              <a:spcAft>
                <a:spcPts val="0"/>
              </a:spcAft>
              <a:buSzPts val="2400"/>
              <a:buChar char=" "/>
            </a:pPr>
            <a:r>
              <a:rPr lang="en-US" sz="2400"/>
              <a:t>Waterproof – </a:t>
            </a:r>
            <a:r>
              <a:rPr lang="en-US" sz="2400"/>
              <a:t>Submersible</a:t>
            </a:r>
            <a:endParaRPr sz="2400"/>
          </a:p>
          <a:p>
            <a:pPr indent="-195580" lvl="1" marL="384048" rtl="0" algn="l">
              <a:lnSpc>
                <a:spcPct val="90000"/>
              </a:lnSpc>
              <a:spcBef>
                <a:spcPts val="400"/>
              </a:spcBef>
              <a:spcAft>
                <a:spcPts val="0"/>
              </a:spcAft>
              <a:buSzPts val="2000"/>
              <a:buChar char="◦"/>
            </a:pPr>
            <a:r>
              <a:rPr lang="en-US" sz="2000"/>
              <a:t>NEMA 3R rating does not mean it can be submerged in water</a:t>
            </a:r>
            <a:endParaRPr sz="2000"/>
          </a:p>
          <a:p>
            <a:pPr indent="-195580" lvl="1" marL="384048" rtl="0" algn="l">
              <a:lnSpc>
                <a:spcPct val="90000"/>
              </a:lnSpc>
              <a:spcBef>
                <a:spcPts val="600"/>
              </a:spcBef>
              <a:spcAft>
                <a:spcPts val="0"/>
              </a:spcAft>
              <a:buSzPts val="2000"/>
              <a:buChar char="◦"/>
            </a:pPr>
            <a:r>
              <a:rPr lang="en-US" sz="2000"/>
              <a:t>Uses a rubber junction to seal the wires as they exit the case</a:t>
            </a:r>
            <a:endParaRPr sz="2000"/>
          </a:p>
          <a:p>
            <a:pPr indent="-152400" lvl="0" marL="91440" rtl="0" algn="l">
              <a:lnSpc>
                <a:spcPct val="90000"/>
              </a:lnSpc>
              <a:spcBef>
                <a:spcPts val="1600"/>
              </a:spcBef>
              <a:spcAft>
                <a:spcPts val="0"/>
              </a:spcAft>
              <a:buSzPts val="2400"/>
              <a:buChar char=" "/>
            </a:pPr>
            <a:r>
              <a:rPr lang="en-US" sz="2400"/>
              <a:t>Clear seal so that a screen can be seen when inside</a:t>
            </a:r>
            <a:endParaRPr sz="2400"/>
          </a:p>
          <a:p>
            <a:pPr indent="-152400" lvl="0" marL="91440" rtl="0" algn="l">
              <a:lnSpc>
                <a:spcPct val="90000"/>
              </a:lnSpc>
              <a:spcBef>
                <a:spcPts val="1400"/>
              </a:spcBef>
              <a:spcAft>
                <a:spcPts val="0"/>
              </a:spcAft>
              <a:buSzPts val="2400"/>
              <a:buChar char=" "/>
            </a:pPr>
            <a:r>
              <a:rPr lang="en-US" sz="2400"/>
              <a:t>O-Ring used to actually create the water-tight seal</a:t>
            </a:r>
            <a:endParaRPr sz="2400"/>
          </a:p>
        </p:txBody>
      </p:sp>
      <p:sp>
        <p:nvSpPr>
          <p:cNvPr id="241" name="Google Shape;241;p14"/>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42" name="Google Shape;242;p14"/>
          <p:cNvSpPr/>
          <p:nvPr/>
        </p:nvSpPr>
        <p:spPr>
          <a:xfrm>
            <a:off x="0" y="0"/>
            <a:ext cx="142800" cy="142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14"/>
          <p:cNvPicPr preferRelativeResize="0"/>
          <p:nvPr/>
        </p:nvPicPr>
        <p:blipFill rotWithShape="1">
          <a:blip r:embed="rId4">
            <a:alphaModFix/>
          </a:blip>
          <a:srcRect b="15537" l="10853" r="20232" t="30568"/>
          <a:stretch/>
        </p:blipFill>
        <p:spPr>
          <a:xfrm>
            <a:off x="7929650" y="2161700"/>
            <a:ext cx="3544499" cy="3696226"/>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15"/>
          <p:cNvSpPr txBox="1"/>
          <p:nvPr>
            <p:ph type="title"/>
          </p:nvPr>
        </p:nvSpPr>
        <p:spPr>
          <a:xfrm>
            <a:off x="1097280" y="5074920"/>
            <a:ext cx="10113300" cy="8229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sz="4800">
                <a:extLst>
                  <a:ext uri="http://customooxmlschemas.google.com/">
                    <go:slidesCustomData xmlns:go="http://customooxmlschemas.google.com/" textRoundtripDataId="20"/>
                  </a:ext>
                </a:extLst>
              </a:rPr>
              <a:t>DC VOLTAGE TEST SETUP</a:t>
            </a:r>
            <a:endParaRPr b="1" sz="4800"/>
          </a:p>
        </p:txBody>
      </p:sp>
      <p:pic>
        <p:nvPicPr>
          <p:cNvPr id="249" name="Google Shape;249;p15"/>
          <p:cNvPicPr preferRelativeResize="0"/>
          <p:nvPr>
            <p:ph idx="1" type="body"/>
          </p:nvPr>
        </p:nvPicPr>
        <p:blipFill rotWithShape="1">
          <a:blip r:embed="rId4">
            <a:alphaModFix/>
          </a:blip>
          <a:srcRect b="0" l="0" r="0" t="0"/>
          <a:stretch/>
        </p:blipFill>
        <p:spPr>
          <a:xfrm>
            <a:off x="0" y="0"/>
            <a:ext cx="12192000" cy="4912200"/>
          </a:xfrm>
          <a:prstGeom prst="rect">
            <a:avLst/>
          </a:prstGeom>
          <a:noFill/>
          <a:ln>
            <a:noFill/>
          </a:ln>
        </p:spPr>
      </p:pic>
      <p:sp>
        <p:nvSpPr>
          <p:cNvPr id="250" name="Google Shape;250;p15"/>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51" name="Google Shape;251;p15"/>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6" name="Shape 256"/>
        <p:cNvGrpSpPr/>
        <p:nvPr/>
      </p:nvGrpSpPr>
      <p:grpSpPr>
        <a:xfrm>
          <a:off x="0" y="0"/>
          <a:ext cx="0" cy="0"/>
          <a:chOff x="0" y="0"/>
          <a:chExt cx="0" cy="0"/>
        </a:xfrm>
      </p:grpSpPr>
      <p:sp>
        <p:nvSpPr>
          <p:cNvPr id="257" name="Google Shape;257;p1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9" name="Google Shape;259;p1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260" name="Google Shape;260;p1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1" name="Google Shape;261;p16"/>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000"/>
              <a:buFont typeface="Calibri"/>
              <a:buNone/>
            </a:pPr>
            <a:r>
              <a:rPr lang="en-US" sz="4000">
                <a:solidFill>
                  <a:srgbClr val="262626"/>
                </a:solidFill>
              </a:rPr>
              <a:t>MEASUREMENT VERIFICATION: DC VOLTAGE</a:t>
            </a:r>
            <a:endParaRPr/>
          </a:p>
        </p:txBody>
      </p:sp>
      <p:cxnSp>
        <p:nvCxnSpPr>
          <p:cNvPr id="262" name="Google Shape;262;p16"/>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263" name="Google Shape;263;p1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6"/>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66" name="Google Shape;266;p16"/>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 name="Google Shape;267;p16"/>
          <p:cNvPicPr preferRelativeResize="0"/>
          <p:nvPr/>
        </p:nvPicPr>
        <p:blipFill>
          <a:blip r:embed="rId3">
            <a:alphaModFix/>
          </a:blip>
          <a:stretch>
            <a:fillRect/>
          </a:stretch>
        </p:blipFill>
        <p:spPr>
          <a:xfrm>
            <a:off x="1242838" y="297274"/>
            <a:ext cx="9472075" cy="46059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72" name="Shape 272"/>
        <p:cNvGrpSpPr/>
        <p:nvPr/>
      </p:nvGrpSpPr>
      <p:grpSpPr>
        <a:xfrm>
          <a:off x="0" y="0"/>
          <a:ext cx="0" cy="0"/>
          <a:chOff x="0" y="0"/>
          <a:chExt cx="0" cy="0"/>
        </a:xfrm>
      </p:grpSpPr>
      <p:sp>
        <p:nvSpPr>
          <p:cNvPr id="273" name="Google Shape;273;p1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5" name="Google Shape;275;p17"/>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276" name="Google Shape;276;p17"/>
          <p:cNvSpPr/>
          <p:nvPr/>
        </p:nvSpPr>
        <p:spPr>
          <a:xfrm>
            <a:off x="0" y="0"/>
            <a:ext cx="12192000" cy="6334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7" name="Google Shape;277;p17"/>
          <p:cNvSpPr txBox="1"/>
          <p:nvPr>
            <p:ph type="title"/>
          </p:nvPr>
        </p:nvSpPr>
        <p:spPr>
          <a:xfrm>
            <a:off x="633999" y="4931229"/>
            <a:ext cx="10909200" cy="1057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262626"/>
              </a:buClr>
              <a:buSzPts val="4000"/>
              <a:buFont typeface="Calibri"/>
              <a:buNone/>
            </a:pPr>
            <a:r>
              <a:rPr lang="en-US" sz="4000">
                <a:solidFill>
                  <a:srgbClr val="262626"/>
                </a:solidFill>
              </a:rPr>
              <a:t>MEASUREMENT VERIFICATION: DC VOLTAGE PERCENT YIELD</a:t>
            </a:r>
            <a:endParaRPr/>
          </a:p>
        </p:txBody>
      </p:sp>
      <p:pic>
        <p:nvPicPr>
          <p:cNvPr id="278" name="Google Shape;278;p17"/>
          <p:cNvPicPr preferRelativeResize="0"/>
          <p:nvPr>
            <p:ph idx="1" type="body"/>
          </p:nvPr>
        </p:nvPicPr>
        <p:blipFill rotWithShape="1">
          <a:blip r:embed="rId3">
            <a:alphaModFix/>
          </a:blip>
          <a:srcRect b="0" l="0" r="0" t="0"/>
          <a:stretch/>
        </p:blipFill>
        <p:spPr>
          <a:xfrm>
            <a:off x="1718477" y="314312"/>
            <a:ext cx="8758200" cy="4291500"/>
          </a:xfrm>
          <a:prstGeom prst="rect">
            <a:avLst/>
          </a:prstGeom>
          <a:noFill/>
          <a:ln>
            <a:noFill/>
          </a:ln>
        </p:spPr>
      </p:pic>
      <p:cxnSp>
        <p:nvCxnSpPr>
          <p:cNvPr id="279" name="Google Shape;279;p17"/>
          <p:cNvCxnSpPr/>
          <p:nvPr/>
        </p:nvCxnSpPr>
        <p:spPr>
          <a:xfrm>
            <a:off x="721086" y="5999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280" name="Google Shape;280;p1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83" name="Google Shape;283;p17"/>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18"/>
          <p:cNvSpPr txBox="1"/>
          <p:nvPr>
            <p:ph type="title"/>
          </p:nvPr>
        </p:nvSpPr>
        <p:spPr>
          <a:xfrm>
            <a:off x="1097280" y="5074920"/>
            <a:ext cx="10113300" cy="8229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sz="4800"/>
              <a:t>DC CURRENT TEST SETUP</a:t>
            </a:r>
            <a:endParaRPr/>
          </a:p>
        </p:txBody>
      </p:sp>
      <p:pic>
        <p:nvPicPr>
          <p:cNvPr id="289" name="Google Shape;289;p18"/>
          <p:cNvPicPr preferRelativeResize="0"/>
          <p:nvPr>
            <p:ph idx="1" type="body"/>
          </p:nvPr>
        </p:nvPicPr>
        <p:blipFill rotWithShape="1">
          <a:blip r:embed="rId3">
            <a:alphaModFix/>
          </a:blip>
          <a:srcRect b="0" l="0" r="0" t="0"/>
          <a:stretch/>
        </p:blipFill>
        <p:spPr>
          <a:xfrm>
            <a:off x="0" y="0"/>
            <a:ext cx="12192000" cy="4947600"/>
          </a:xfrm>
          <a:prstGeom prst="rect">
            <a:avLst/>
          </a:prstGeom>
          <a:noFill/>
          <a:ln>
            <a:noFill/>
          </a:ln>
        </p:spPr>
      </p:pic>
      <p:sp>
        <p:nvSpPr>
          <p:cNvPr id="290" name="Google Shape;290;p18"/>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91" name="Google Shape;291;p18"/>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6" name="Shape 296"/>
        <p:cNvGrpSpPr/>
        <p:nvPr/>
      </p:nvGrpSpPr>
      <p:grpSpPr>
        <a:xfrm>
          <a:off x="0" y="0"/>
          <a:ext cx="0" cy="0"/>
          <a:chOff x="0" y="0"/>
          <a:chExt cx="0" cy="0"/>
        </a:xfrm>
      </p:grpSpPr>
      <p:sp>
        <p:nvSpPr>
          <p:cNvPr id="297" name="Google Shape;297;p19"/>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9" name="Google Shape;299;p19"/>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300" name="Google Shape;300;p1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1" name="Google Shape;301;p19"/>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000"/>
              <a:buFont typeface="Calibri"/>
              <a:buNone/>
            </a:pPr>
            <a:r>
              <a:rPr lang="en-US" sz="4000">
                <a:solidFill>
                  <a:srgbClr val="262626"/>
                </a:solidFill>
              </a:rPr>
              <a:t>MEASUREMENT VERIFICATION: DC CURRENT</a:t>
            </a:r>
            <a:endParaRPr/>
          </a:p>
        </p:txBody>
      </p:sp>
      <p:pic>
        <p:nvPicPr>
          <p:cNvPr id="302" name="Google Shape;302;p19"/>
          <p:cNvPicPr preferRelativeResize="0"/>
          <p:nvPr>
            <p:ph idx="1" type="body"/>
          </p:nvPr>
        </p:nvPicPr>
        <p:blipFill rotWithShape="1">
          <a:blip r:embed="rId3">
            <a:alphaModFix/>
          </a:blip>
          <a:srcRect b="-340" l="0" r="0" t="340"/>
          <a:stretch/>
        </p:blipFill>
        <p:spPr>
          <a:xfrm>
            <a:off x="1675875" y="382075"/>
            <a:ext cx="8825400" cy="4302300"/>
          </a:xfrm>
          <a:prstGeom prst="rect">
            <a:avLst/>
          </a:prstGeom>
          <a:noFill/>
          <a:ln>
            <a:noFill/>
          </a:ln>
        </p:spPr>
      </p:pic>
      <p:cxnSp>
        <p:nvCxnSpPr>
          <p:cNvPr id="303" name="Google Shape;303;p19"/>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304" name="Google Shape;304;p1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07" name="Google Shape;307;p19"/>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g7abda2ad66_0_3"/>
          <p:cNvSpPr txBox="1"/>
          <p:nvPr>
            <p:ph type="title"/>
          </p:nvPr>
        </p:nvSpPr>
        <p:spPr>
          <a:xfrm>
            <a:off x="1097280" y="286603"/>
            <a:ext cx="10058400" cy="1450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OBJECTIVE: PROBLEM</a:t>
            </a:r>
            <a:endParaRPr/>
          </a:p>
        </p:txBody>
      </p:sp>
      <p:sp>
        <p:nvSpPr>
          <p:cNvPr id="121" name="Google Shape;121;g7abda2ad66_0_3"/>
          <p:cNvSpPr txBox="1"/>
          <p:nvPr>
            <p:ph idx="1" type="body"/>
          </p:nvPr>
        </p:nvSpPr>
        <p:spPr>
          <a:xfrm>
            <a:off x="1097279" y="1845734"/>
            <a:ext cx="4937700" cy="4023300"/>
          </a:xfrm>
          <a:prstGeom prst="rect">
            <a:avLst/>
          </a:prstGeom>
        </p:spPr>
        <p:txBody>
          <a:bodyPr anchorCtr="0" anchor="t" bIns="45700" lIns="0" spcFirstLastPara="1" rIns="0" wrap="square" tIns="45700">
            <a:noAutofit/>
          </a:bodyPr>
          <a:lstStyle/>
          <a:p>
            <a:pPr indent="-228600" lvl="0" marL="91440" rtl="0" algn="l">
              <a:spcBef>
                <a:spcPts val="0"/>
              </a:spcBef>
              <a:spcAft>
                <a:spcPts val="0"/>
              </a:spcAft>
              <a:buSzPts val="3600"/>
              <a:buChar char=" "/>
            </a:pPr>
            <a:r>
              <a:rPr lang="en-US" sz="3600"/>
              <a:t>Detect problems with Photovoltaic Systems</a:t>
            </a:r>
            <a:endParaRPr sz="3600"/>
          </a:p>
          <a:p>
            <a:pPr indent="-259080" lvl="1" marL="384048" rtl="0" algn="l">
              <a:spcBef>
                <a:spcPts val="400"/>
              </a:spcBef>
              <a:spcAft>
                <a:spcPts val="0"/>
              </a:spcAft>
              <a:buSzPts val="3000"/>
              <a:buChar char="◦"/>
            </a:pPr>
            <a:r>
              <a:rPr lang="en-US" sz="3000"/>
              <a:t>Underproduction</a:t>
            </a:r>
            <a:endParaRPr sz="3000"/>
          </a:p>
          <a:p>
            <a:pPr indent="-246379" lvl="2" marL="566928" rtl="0" algn="l">
              <a:spcBef>
                <a:spcPts val="600"/>
              </a:spcBef>
              <a:spcAft>
                <a:spcPts val="0"/>
              </a:spcAft>
              <a:buSzPts val="2400"/>
              <a:buChar char="◦"/>
            </a:pPr>
            <a:r>
              <a:rPr lang="en-US" sz="2400"/>
              <a:t>Hot spots, faulty equipment, etc.</a:t>
            </a:r>
            <a:endParaRPr sz="2400"/>
          </a:p>
          <a:p>
            <a:pPr indent="-259080" lvl="1" marL="384048" rtl="0" algn="l">
              <a:spcBef>
                <a:spcPts val="600"/>
              </a:spcBef>
              <a:spcAft>
                <a:spcPts val="0"/>
              </a:spcAft>
              <a:buSzPts val="3000"/>
              <a:buChar char="◦"/>
            </a:pPr>
            <a:r>
              <a:rPr lang="en-US" sz="3000"/>
              <a:t>Efficiency issues</a:t>
            </a:r>
            <a:endParaRPr sz="3000"/>
          </a:p>
          <a:p>
            <a:pPr indent="-246379" lvl="2" marL="566928" rtl="0" algn="l">
              <a:spcBef>
                <a:spcPts val="600"/>
              </a:spcBef>
              <a:spcAft>
                <a:spcPts val="0"/>
              </a:spcAft>
              <a:buSzPts val="2400"/>
              <a:buChar char="◦"/>
            </a:pPr>
            <a:r>
              <a:rPr lang="en-US" sz="2400"/>
              <a:t>How much is the solar module producing versus how much power is being put on the grid</a:t>
            </a:r>
            <a:endParaRPr sz="2400"/>
          </a:p>
        </p:txBody>
      </p:sp>
      <p:pic>
        <p:nvPicPr>
          <p:cNvPr id="122" name="Google Shape;122;g7abda2ad66_0_3"/>
          <p:cNvPicPr preferRelativeResize="0"/>
          <p:nvPr/>
        </p:nvPicPr>
        <p:blipFill>
          <a:blip r:embed="rId3">
            <a:alphaModFix/>
          </a:blip>
          <a:stretch>
            <a:fillRect/>
          </a:stretch>
        </p:blipFill>
        <p:spPr>
          <a:xfrm>
            <a:off x="6641013" y="2134500"/>
            <a:ext cx="1416776" cy="1584949"/>
          </a:xfrm>
          <a:prstGeom prst="rect">
            <a:avLst/>
          </a:prstGeom>
          <a:noFill/>
          <a:ln>
            <a:noFill/>
          </a:ln>
        </p:spPr>
      </p:pic>
      <p:pic>
        <p:nvPicPr>
          <p:cNvPr id="123" name="Google Shape;123;g7abda2ad66_0_3"/>
          <p:cNvPicPr preferRelativeResize="0"/>
          <p:nvPr/>
        </p:nvPicPr>
        <p:blipFill>
          <a:blip r:embed="rId4">
            <a:alphaModFix/>
          </a:blip>
          <a:stretch>
            <a:fillRect/>
          </a:stretch>
        </p:blipFill>
        <p:spPr>
          <a:xfrm>
            <a:off x="6217914" y="4116550"/>
            <a:ext cx="2113260" cy="1584950"/>
          </a:xfrm>
          <a:prstGeom prst="rect">
            <a:avLst/>
          </a:prstGeom>
          <a:noFill/>
          <a:ln>
            <a:noFill/>
          </a:ln>
        </p:spPr>
      </p:pic>
      <p:sp>
        <p:nvSpPr>
          <p:cNvPr id="124" name="Google Shape;124;g7abda2ad66_0_3"/>
          <p:cNvSpPr txBox="1"/>
          <p:nvPr/>
        </p:nvSpPr>
        <p:spPr>
          <a:xfrm>
            <a:off x="8663825" y="2134525"/>
            <a:ext cx="2491800" cy="15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Enphase IQ7 Micro Inverter</a:t>
            </a:r>
            <a:endParaRPr sz="2400">
              <a:latin typeface="Calibri"/>
              <a:ea typeface="Calibri"/>
              <a:cs typeface="Calibri"/>
              <a:sym typeface="Calibri"/>
            </a:endParaRPr>
          </a:p>
          <a:p>
            <a:pPr indent="0" lvl="0" marL="0" rtl="0" algn="ctr">
              <a:spcBef>
                <a:spcPts val="0"/>
              </a:spcBef>
              <a:spcAft>
                <a:spcPts val="0"/>
              </a:spcAft>
              <a:buNone/>
            </a:pPr>
            <a:r>
              <a:rPr lang="en-US" sz="2400">
                <a:latin typeface="Calibri"/>
                <a:ea typeface="Calibri"/>
                <a:cs typeface="Calibri"/>
                <a:sym typeface="Calibri"/>
              </a:rPr>
              <a:t>~$150</a:t>
            </a:r>
            <a:endParaRPr sz="2400">
              <a:latin typeface="Calibri"/>
              <a:ea typeface="Calibri"/>
              <a:cs typeface="Calibri"/>
              <a:sym typeface="Calibri"/>
            </a:endParaRPr>
          </a:p>
        </p:txBody>
      </p:sp>
      <p:sp>
        <p:nvSpPr>
          <p:cNvPr id="125" name="Google Shape;125;g7abda2ad66_0_3"/>
          <p:cNvSpPr txBox="1"/>
          <p:nvPr/>
        </p:nvSpPr>
        <p:spPr>
          <a:xfrm>
            <a:off x="8663825" y="4284125"/>
            <a:ext cx="2491800" cy="15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SolarEdge P320 Power Optimizer</a:t>
            </a:r>
            <a:endParaRPr sz="2400">
              <a:latin typeface="Calibri"/>
              <a:ea typeface="Calibri"/>
              <a:cs typeface="Calibri"/>
              <a:sym typeface="Calibri"/>
            </a:endParaRPr>
          </a:p>
          <a:p>
            <a:pPr indent="0" lvl="0" marL="0" rtl="0" algn="ctr">
              <a:spcBef>
                <a:spcPts val="0"/>
              </a:spcBef>
              <a:spcAft>
                <a:spcPts val="0"/>
              </a:spcAft>
              <a:buNone/>
            </a:pPr>
            <a:r>
              <a:rPr lang="en-US" sz="2400">
                <a:latin typeface="Calibri"/>
                <a:ea typeface="Calibri"/>
                <a:cs typeface="Calibri"/>
                <a:sym typeface="Calibri"/>
              </a:rPr>
              <a:t>~$80</a:t>
            </a:r>
            <a:endParaRPr sz="2400">
              <a:latin typeface="Calibri"/>
              <a:ea typeface="Calibri"/>
              <a:cs typeface="Calibri"/>
              <a:sym typeface="Calibri"/>
            </a:endParaRPr>
          </a:p>
        </p:txBody>
      </p:sp>
      <p:sp>
        <p:nvSpPr>
          <p:cNvPr id="126" name="Google Shape;126;g7abda2ad66_0_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7" name="Google Shape;127;g7abda2ad66_0_3"/>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2" name="Shape 312"/>
        <p:cNvGrpSpPr/>
        <p:nvPr/>
      </p:nvGrpSpPr>
      <p:grpSpPr>
        <a:xfrm>
          <a:off x="0" y="0"/>
          <a:ext cx="0" cy="0"/>
          <a:chOff x="0" y="0"/>
          <a:chExt cx="0" cy="0"/>
        </a:xfrm>
      </p:grpSpPr>
      <p:sp>
        <p:nvSpPr>
          <p:cNvPr id="313" name="Google Shape;313;p2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5" name="Google Shape;315;p2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316" name="Google Shape;316;p2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7" name="Google Shape;317;p20"/>
          <p:cNvSpPr txBox="1"/>
          <p:nvPr>
            <p:ph type="title"/>
          </p:nvPr>
        </p:nvSpPr>
        <p:spPr>
          <a:xfrm>
            <a:off x="633999" y="4778829"/>
            <a:ext cx="10909200" cy="1057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262626"/>
              </a:buClr>
              <a:buSzPts val="4000"/>
              <a:buFont typeface="Calibri"/>
              <a:buNone/>
            </a:pPr>
            <a:r>
              <a:rPr lang="en-US" sz="4000">
                <a:solidFill>
                  <a:srgbClr val="262626"/>
                </a:solidFill>
              </a:rPr>
              <a:t>MEASUREMENT VERIFICATION: DC CURRENT PERCENT YIELD</a:t>
            </a:r>
            <a:endParaRPr/>
          </a:p>
        </p:txBody>
      </p:sp>
      <p:pic>
        <p:nvPicPr>
          <p:cNvPr id="318" name="Google Shape;318;p20"/>
          <p:cNvPicPr preferRelativeResize="0"/>
          <p:nvPr>
            <p:ph idx="1" type="body"/>
          </p:nvPr>
        </p:nvPicPr>
        <p:blipFill rotWithShape="1">
          <a:blip r:embed="rId3">
            <a:alphaModFix/>
          </a:blip>
          <a:srcRect b="0" l="0" r="0" t="0"/>
          <a:stretch/>
        </p:blipFill>
        <p:spPr>
          <a:xfrm>
            <a:off x="2454669" y="201046"/>
            <a:ext cx="7048500" cy="4294800"/>
          </a:xfrm>
          <a:prstGeom prst="rect">
            <a:avLst/>
          </a:prstGeom>
          <a:noFill/>
          <a:ln>
            <a:noFill/>
          </a:ln>
        </p:spPr>
      </p:pic>
      <p:cxnSp>
        <p:nvCxnSpPr>
          <p:cNvPr id="319" name="Google Shape;319;p20"/>
          <p:cNvCxnSpPr/>
          <p:nvPr/>
        </p:nvCxnSpPr>
        <p:spPr>
          <a:xfrm>
            <a:off x="721086" y="58473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320" name="Google Shape;320;p2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0"/>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23" name="Google Shape;323;p20"/>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21"/>
          <p:cNvSpPr txBox="1"/>
          <p:nvPr>
            <p:ph type="title"/>
          </p:nvPr>
        </p:nvSpPr>
        <p:spPr>
          <a:xfrm>
            <a:off x="1097280" y="5074920"/>
            <a:ext cx="10113300" cy="8229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sz="4800"/>
              <a:t>AC VOLTAGE TEST SETUP</a:t>
            </a:r>
            <a:endParaRPr/>
          </a:p>
        </p:txBody>
      </p:sp>
      <p:pic>
        <p:nvPicPr>
          <p:cNvPr id="329" name="Google Shape;329;p21"/>
          <p:cNvPicPr preferRelativeResize="0"/>
          <p:nvPr>
            <p:ph idx="1" type="body"/>
          </p:nvPr>
        </p:nvPicPr>
        <p:blipFill rotWithShape="1">
          <a:blip r:embed="rId3">
            <a:alphaModFix/>
          </a:blip>
          <a:srcRect b="0" l="0" r="0" t="0"/>
          <a:stretch/>
        </p:blipFill>
        <p:spPr>
          <a:xfrm>
            <a:off x="0" y="0"/>
            <a:ext cx="12192000" cy="4935900"/>
          </a:xfrm>
          <a:prstGeom prst="rect">
            <a:avLst/>
          </a:prstGeom>
          <a:noFill/>
          <a:ln>
            <a:noFill/>
          </a:ln>
        </p:spPr>
      </p:pic>
      <p:sp>
        <p:nvSpPr>
          <p:cNvPr id="330" name="Google Shape;330;p21"/>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31" name="Google Shape;331;p21"/>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36" name="Shape 336"/>
        <p:cNvGrpSpPr/>
        <p:nvPr/>
      </p:nvGrpSpPr>
      <p:grpSpPr>
        <a:xfrm>
          <a:off x="0" y="0"/>
          <a:ext cx="0" cy="0"/>
          <a:chOff x="0" y="0"/>
          <a:chExt cx="0" cy="0"/>
        </a:xfrm>
      </p:grpSpPr>
      <p:sp>
        <p:nvSpPr>
          <p:cNvPr id="337" name="Google Shape;337;p2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9" name="Google Shape;339;p22"/>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340" name="Google Shape;340;p2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1" name="Google Shape;341;p22"/>
          <p:cNvSpPr txBox="1"/>
          <p:nvPr>
            <p:ph type="title"/>
          </p:nvPr>
        </p:nvSpPr>
        <p:spPr>
          <a:xfrm>
            <a:off x="633999" y="4778829"/>
            <a:ext cx="10909200" cy="1057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000"/>
              <a:buFont typeface="Calibri"/>
              <a:buNone/>
            </a:pPr>
            <a:r>
              <a:rPr lang="en-US" sz="4000">
                <a:solidFill>
                  <a:srgbClr val="262626"/>
                </a:solidFill>
              </a:rPr>
              <a:t>MEASUREMENT VERIFICATION: AC VOLTAGE</a:t>
            </a:r>
            <a:endParaRPr/>
          </a:p>
        </p:txBody>
      </p:sp>
      <p:pic>
        <p:nvPicPr>
          <p:cNvPr id="342" name="Google Shape;342;p22"/>
          <p:cNvPicPr preferRelativeResize="0"/>
          <p:nvPr>
            <p:ph idx="1" type="body"/>
          </p:nvPr>
        </p:nvPicPr>
        <p:blipFill rotWithShape="1">
          <a:blip r:embed="rId3">
            <a:alphaModFix/>
          </a:blip>
          <a:srcRect b="0" l="0" r="0" t="0"/>
          <a:stretch/>
        </p:blipFill>
        <p:spPr>
          <a:xfrm>
            <a:off x="2121347" y="235528"/>
            <a:ext cx="7934400" cy="4721100"/>
          </a:xfrm>
          <a:prstGeom prst="rect">
            <a:avLst/>
          </a:prstGeom>
          <a:noFill/>
          <a:ln>
            <a:noFill/>
          </a:ln>
        </p:spPr>
      </p:pic>
      <p:cxnSp>
        <p:nvCxnSpPr>
          <p:cNvPr id="343" name="Google Shape;343;p22"/>
          <p:cNvCxnSpPr/>
          <p:nvPr/>
        </p:nvCxnSpPr>
        <p:spPr>
          <a:xfrm>
            <a:off x="721086" y="58473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344" name="Google Shape;344;p2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2"/>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47" name="Google Shape;347;p22"/>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52" name="Shape 352"/>
        <p:cNvGrpSpPr/>
        <p:nvPr/>
      </p:nvGrpSpPr>
      <p:grpSpPr>
        <a:xfrm>
          <a:off x="0" y="0"/>
          <a:ext cx="0" cy="0"/>
          <a:chOff x="0" y="0"/>
          <a:chExt cx="0" cy="0"/>
        </a:xfrm>
      </p:grpSpPr>
      <p:sp>
        <p:nvSpPr>
          <p:cNvPr id="353" name="Google Shape;353;p23"/>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3"/>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5" name="Google Shape;355;p23"/>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356" name="Google Shape;356;p2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7" name="Google Shape;357;p23"/>
          <p:cNvSpPr txBox="1"/>
          <p:nvPr>
            <p:ph type="title"/>
          </p:nvPr>
        </p:nvSpPr>
        <p:spPr>
          <a:xfrm>
            <a:off x="633999" y="4855029"/>
            <a:ext cx="10909200" cy="1057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000"/>
              <a:buFont typeface="Calibri"/>
              <a:buNone/>
            </a:pPr>
            <a:r>
              <a:rPr lang="en-US" sz="4000">
                <a:solidFill>
                  <a:srgbClr val="262626"/>
                </a:solidFill>
              </a:rPr>
              <a:t>MEASUREMENT VERIFICATION: AC VOLTAGE PERCENT YIELD</a:t>
            </a:r>
            <a:endParaRPr/>
          </a:p>
        </p:txBody>
      </p:sp>
      <p:pic>
        <p:nvPicPr>
          <p:cNvPr id="358" name="Google Shape;358;p23"/>
          <p:cNvPicPr preferRelativeResize="0"/>
          <p:nvPr>
            <p:ph idx="1" type="body"/>
          </p:nvPr>
        </p:nvPicPr>
        <p:blipFill rotWithShape="1">
          <a:blip r:embed="rId3">
            <a:alphaModFix/>
          </a:blip>
          <a:srcRect b="0" l="0" r="0" t="0"/>
          <a:stretch/>
        </p:blipFill>
        <p:spPr>
          <a:xfrm>
            <a:off x="1628875" y="192575"/>
            <a:ext cx="8700000" cy="4482000"/>
          </a:xfrm>
          <a:prstGeom prst="rect">
            <a:avLst/>
          </a:prstGeom>
          <a:noFill/>
          <a:ln>
            <a:noFill/>
          </a:ln>
        </p:spPr>
      </p:pic>
      <p:cxnSp>
        <p:nvCxnSpPr>
          <p:cNvPr id="359" name="Google Shape;359;p23"/>
          <p:cNvCxnSpPr/>
          <p:nvPr/>
        </p:nvCxnSpPr>
        <p:spPr>
          <a:xfrm>
            <a:off x="721086" y="59235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360" name="Google Shape;360;p2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63" name="Google Shape;363;p23"/>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24"/>
          <p:cNvSpPr txBox="1"/>
          <p:nvPr>
            <p:ph type="title"/>
          </p:nvPr>
        </p:nvSpPr>
        <p:spPr>
          <a:xfrm>
            <a:off x="1097280" y="5074920"/>
            <a:ext cx="10113300" cy="8229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sz="4800"/>
              <a:t>AC CURRENT TEST SETUP</a:t>
            </a:r>
            <a:endParaRPr/>
          </a:p>
        </p:txBody>
      </p:sp>
      <p:pic>
        <p:nvPicPr>
          <p:cNvPr id="369" name="Google Shape;369;p24"/>
          <p:cNvPicPr preferRelativeResize="0"/>
          <p:nvPr>
            <p:ph idx="1" type="body"/>
          </p:nvPr>
        </p:nvPicPr>
        <p:blipFill rotWithShape="1">
          <a:blip r:embed="rId3">
            <a:alphaModFix/>
          </a:blip>
          <a:srcRect b="0" l="0" r="0" t="0"/>
          <a:stretch/>
        </p:blipFill>
        <p:spPr>
          <a:xfrm>
            <a:off x="-50" y="0"/>
            <a:ext cx="12192000" cy="4908600"/>
          </a:xfrm>
          <a:prstGeom prst="rect">
            <a:avLst/>
          </a:prstGeom>
          <a:noFill/>
          <a:ln>
            <a:noFill/>
          </a:ln>
        </p:spPr>
      </p:pic>
      <p:sp>
        <p:nvSpPr>
          <p:cNvPr id="370" name="Google Shape;370;p24"/>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71" name="Google Shape;371;p24"/>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76" name="Shape 376"/>
        <p:cNvGrpSpPr/>
        <p:nvPr/>
      </p:nvGrpSpPr>
      <p:grpSpPr>
        <a:xfrm>
          <a:off x="0" y="0"/>
          <a:ext cx="0" cy="0"/>
          <a:chOff x="0" y="0"/>
          <a:chExt cx="0" cy="0"/>
        </a:xfrm>
      </p:grpSpPr>
      <p:sp>
        <p:nvSpPr>
          <p:cNvPr id="377" name="Google Shape;377;p2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9" name="Google Shape;379;p2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380" name="Google Shape;380;p2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1" name="Google Shape;381;p25"/>
          <p:cNvSpPr txBox="1"/>
          <p:nvPr>
            <p:ph type="title"/>
          </p:nvPr>
        </p:nvSpPr>
        <p:spPr>
          <a:xfrm>
            <a:off x="633999" y="4702629"/>
            <a:ext cx="10909200" cy="1057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000"/>
              <a:buFont typeface="Calibri"/>
              <a:buNone/>
            </a:pPr>
            <a:r>
              <a:rPr lang="en-US" sz="4000">
                <a:solidFill>
                  <a:srgbClr val="262626"/>
                </a:solidFill>
              </a:rPr>
              <a:t>MEASUREMENT VERIFICATION: AC CURRENT</a:t>
            </a:r>
            <a:endParaRPr/>
          </a:p>
        </p:txBody>
      </p:sp>
      <p:pic>
        <p:nvPicPr>
          <p:cNvPr id="382" name="Google Shape;382;p25"/>
          <p:cNvPicPr preferRelativeResize="0"/>
          <p:nvPr>
            <p:ph idx="1" type="body"/>
          </p:nvPr>
        </p:nvPicPr>
        <p:blipFill rotWithShape="1">
          <a:blip r:embed="rId3">
            <a:alphaModFix/>
          </a:blip>
          <a:srcRect b="8" l="0" r="-1" t="-30"/>
          <a:stretch/>
        </p:blipFill>
        <p:spPr>
          <a:xfrm>
            <a:off x="1989330" y="283091"/>
            <a:ext cx="8312100" cy="4489500"/>
          </a:xfrm>
          <a:prstGeom prst="rect">
            <a:avLst/>
          </a:prstGeom>
          <a:noFill/>
          <a:ln>
            <a:noFill/>
          </a:ln>
        </p:spPr>
      </p:pic>
      <p:cxnSp>
        <p:nvCxnSpPr>
          <p:cNvPr id="383" name="Google Shape;383;p25"/>
          <p:cNvCxnSpPr/>
          <p:nvPr/>
        </p:nvCxnSpPr>
        <p:spPr>
          <a:xfrm>
            <a:off x="721086" y="57711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384" name="Google Shape;384;p2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5"/>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87" name="Google Shape;387;p25"/>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92" name="Shape 392"/>
        <p:cNvGrpSpPr/>
        <p:nvPr/>
      </p:nvGrpSpPr>
      <p:grpSpPr>
        <a:xfrm>
          <a:off x="0" y="0"/>
          <a:ext cx="0" cy="0"/>
          <a:chOff x="0" y="0"/>
          <a:chExt cx="0" cy="0"/>
        </a:xfrm>
      </p:grpSpPr>
      <p:sp>
        <p:nvSpPr>
          <p:cNvPr id="393" name="Google Shape;393;p2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5" name="Google Shape;395;p2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396" name="Google Shape;396;p2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7" name="Google Shape;397;p26"/>
          <p:cNvSpPr txBox="1"/>
          <p:nvPr>
            <p:ph type="title"/>
          </p:nvPr>
        </p:nvSpPr>
        <p:spPr>
          <a:xfrm>
            <a:off x="633999" y="4931229"/>
            <a:ext cx="10909200" cy="1057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000"/>
              <a:buFont typeface="Calibri"/>
              <a:buNone/>
            </a:pPr>
            <a:r>
              <a:rPr lang="en-US" sz="4000">
                <a:solidFill>
                  <a:srgbClr val="262626"/>
                </a:solidFill>
              </a:rPr>
              <a:t>MEASUREMENT VERIFICATION: AC CURRENT PERCENT YIELD</a:t>
            </a:r>
            <a:endParaRPr/>
          </a:p>
        </p:txBody>
      </p:sp>
      <p:pic>
        <p:nvPicPr>
          <p:cNvPr id="398" name="Google Shape;398;p26"/>
          <p:cNvPicPr preferRelativeResize="0"/>
          <p:nvPr>
            <p:ph idx="1" type="body"/>
          </p:nvPr>
        </p:nvPicPr>
        <p:blipFill rotWithShape="1">
          <a:blip r:embed="rId3">
            <a:alphaModFix/>
          </a:blip>
          <a:srcRect b="0" l="0" r="0" t="0"/>
          <a:stretch/>
        </p:blipFill>
        <p:spPr>
          <a:xfrm>
            <a:off x="2000402" y="152405"/>
            <a:ext cx="8289900" cy="4397400"/>
          </a:xfrm>
          <a:prstGeom prst="rect">
            <a:avLst/>
          </a:prstGeom>
          <a:noFill/>
          <a:ln>
            <a:noFill/>
          </a:ln>
        </p:spPr>
      </p:pic>
      <p:cxnSp>
        <p:nvCxnSpPr>
          <p:cNvPr id="399" name="Google Shape;399;p26"/>
          <p:cNvCxnSpPr/>
          <p:nvPr/>
        </p:nvCxnSpPr>
        <p:spPr>
          <a:xfrm>
            <a:off x="721086" y="5999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400" name="Google Shape;400;p2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6"/>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03" name="Google Shape;403;p26"/>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08" name="Shape 408"/>
        <p:cNvGrpSpPr/>
        <p:nvPr/>
      </p:nvGrpSpPr>
      <p:grpSpPr>
        <a:xfrm>
          <a:off x="0" y="0"/>
          <a:ext cx="0" cy="0"/>
          <a:chOff x="0" y="0"/>
          <a:chExt cx="0" cy="0"/>
        </a:xfrm>
      </p:grpSpPr>
      <p:sp>
        <p:nvSpPr>
          <p:cNvPr id="409" name="Google Shape;409;g75ca4cd883_2_24"/>
          <p:cNvSpPr/>
          <p:nvPr/>
        </p:nvSpPr>
        <p:spPr>
          <a:xfrm>
            <a:off x="0" y="0"/>
            <a:ext cx="12186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0" name="Google Shape;410;g75ca4cd883_2_24"/>
          <p:cNvSpPr/>
          <p:nvPr/>
        </p:nvSpPr>
        <p:spPr>
          <a:xfrm>
            <a:off x="16" y="0"/>
            <a:ext cx="40509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75ca4cd883_2_24"/>
          <p:cNvSpPr txBox="1"/>
          <p:nvPr>
            <p:ph type="title"/>
          </p:nvPr>
        </p:nvSpPr>
        <p:spPr>
          <a:xfrm>
            <a:off x="483025" y="2734203"/>
            <a:ext cx="3084900" cy="13896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FFFFFF"/>
              </a:buClr>
              <a:buSzPts val="3600"/>
              <a:buFont typeface="Calibri"/>
              <a:buNone/>
            </a:pPr>
            <a:r>
              <a:rPr b="1" lang="en-US">
                <a:solidFill>
                  <a:srgbClr val="FFFFFF"/>
                </a:solidFill>
                <a:extLst>
                  <a:ext uri="http://customooxmlschemas.google.com/">
                    <go:slidesCustomData xmlns:go="http://customooxmlschemas.google.com/" textRoundtripDataId="21"/>
                  </a:ext>
                </a:extLst>
              </a:rPr>
              <a:t>THERMAL TESTING</a:t>
            </a:r>
            <a:endParaRPr b="1"/>
          </a:p>
        </p:txBody>
      </p:sp>
      <p:sp>
        <p:nvSpPr>
          <p:cNvPr id="412" name="Google Shape;412;g75ca4cd883_2_24"/>
          <p:cNvSpPr/>
          <p:nvPr/>
        </p:nvSpPr>
        <p:spPr>
          <a:xfrm>
            <a:off x="4040071" y="0"/>
            <a:ext cx="639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 name="Google Shape;413;g75ca4cd883_2_24"/>
          <p:cNvPicPr preferRelativeResize="0"/>
          <p:nvPr/>
        </p:nvPicPr>
        <p:blipFill>
          <a:blip r:embed="rId4">
            <a:alphaModFix/>
          </a:blip>
          <a:stretch>
            <a:fillRect/>
          </a:stretch>
        </p:blipFill>
        <p:spPr>
          <a:xfrm>
            <a:off x="4199600" y="38700"/>
            <a:ext cx="4691776" cy="2026604"/>
          </a:xfrm>
          <a:prstGeom prst="rect">
            <a:avLst/>
          </a:prstGeom>
          <a:noFill/>
          <a:ln>
            <a:noFill/>
          </a:ln>
        </p:spPr>
      </p:pic>
      <p:pic>
        <p:nvPicPr>
          <p:cNvPr id="414" name="Google Shape;414;g75ca4cd883_2_24"/>
          <p:cNvPicPr preferRelativeResize="0"/>
          <p:nvPr/>
        </p:nvPicPr>
        <p:blipFill>
          <a:blip r:embed="rId5">
            <a:alphaModFix/>
          </a:blip>
          <a:stretch>
            <a:fillRect/>
          </a:stretch>
        </p:blipFill>
        <p:spPr>
          <a:xfrm>
            <a:off x="7494524" y="2265573"/>
            <a:ext cx="4691776" cy="2026604"/>
          </a:xfrm>
          <a:prstGeom prst="rect">
            <a:avLst/>
          </a:prstGeom>
          <a:noFill/>
          <a:ln>
            <a:noFill/>
          </a:ln>
        </p:spPr>
      </p:pic>
      <p:pic>
        <p:nvPicPr>
          <p:cNvPr id="415" name="Google Shape;415;g75ca4cd883_2_24"/>
          <p:cNvPicPr preferRelativeResize="0"/>
          <p:nvPr/>
        </p:nvPicPr>
        <p:blipFill>
          <a:blip r:embed="rId6">
            <a:alphaModFix/>
          </a:blip>
          <a:stretch>
            <a:fillRect/>
          </a:stretch>
        </p:blipFill>
        <p:spPr>
          <a:xfrm>
            <a:off x="4199600" y="4492445"/>
            <a:ext cx="4691776" cy="2026604"/>
          </a:xfrm>
          <a:prstGeom prst="rect">
            <a:avLst/>
          </a:prstGeom>
          <a:noFill/>
          <a:ln>
            <a:noFill/>
          </a:ln>
        </p:spPr>
      </p:pic>
      <p:sp>
        <p:nvSpPr>
          <p:cNvPr id="416" name="Google Shape;416;g75ca4cd883_2_24"/>
          <p:cNvSpPr txBox="1"/>
          <p:nvPr/>
        </p:nvSpPr>
        <p:spPr>
          <a:xfrm>
            <a:off x="4123400" y="1989100"/>
            <a:ext cx="2742000" cy="3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latin typeface="Calibri"/>
                <a:ea typeface="Calibri"/>
                <a:cs typeface="Calibri"/>
                <a:sym typeface="Calibri"/>
              </a:rPr>
              <a:t>High AC current test (3.5 A)</a:t>
            </a:r>
            <a:endParaRPr i="1" sz="1800">
              <a:latin typeface="Calibri"/>
              <a:ea typeface="Calibri"/>
              <a:cs typeface="Calibri"/>
              <a:sym typeface="Calibri"/>
            </a:endParaRPr>
          </a:p>
        </p:txBody>
      </p:sp>
      <p:sp>
        <p:nvSpPr>
          <p:cNvPr id="417" name="Google Shape;417;g75ca4cd883_2_24"/>
          <p:cNvSpPr txBox="1"/>
          <p:nvPr/>
        </p:nvSpPr>
        <p:spPr>
          <a:xfrm>
            <a:off x="8744500" y="4204825"/>
            <a:ext cx="2911500" cy="3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latin typeface="Calibri"/>
                <a:ea typeface="Calibri"/>
                <a:cs typeface="Calibri"/>
                <a:sym typeface="Calibri"/>
              </a:rPr>
              <a:t>High DC current test (3.2 A)</a:t>
            </a:r>
            <a:endParaRPr i="1" sz="1800">
              <a:latin typeface="Calibri"/>
              <a:ea typeface="Calibri"/>
              <a:cs typeface="Calibri"/>
              <a:sym typeface="Calibri"/>
            </a:endParaRPr>
          </a:p>
        </p:txBody>
      </p:sp>
      <p:sp>
        <p:nvSpPr>
          <p:cNvPr id="418" name="Google Shape;418;g75ca4cd883_2_24"/>
          <p:cNvSpPr txBox="1"/>
          <p:nvPr/>
        </p:nvSpPr>
        <p:spPr>
          <a:xfrm>
            <a:off x="4123400" y="6455425"/>
            <a:ext cx="3156300" cy="3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latin typeface="Calibri"/>
                <a:ea typeface="Calibri"/>
                <a:cs typeface="Calibri"/>
                <a:sym typeface="Calibri"/>
              </a:rPr>
              <a:t>High AC voltage test (120 V)</a:t>
            </a:r>
            <a:endParaRPr i="1" sz="1800">
              <a:latin typeface="Calibri"/>
              <a:ea typeface="Calibri"/>
              <a:cs typeface="Calibri"/>
              <a:sym typeface="Calibri"/>
            </a:endParaRPr>
          </a:p>
        </p:txBody>
      </p:sp>
      <p:sp>
        <p:nvSpPr>
          <p:cNvPr id="419" name="Google Shape;419;g75ca4cd883_2_24"/>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20" name="Google Shape;420;g75ca4cd883_2_24"/>
          <p:cNvSpPr/>
          <p:nvPr/>
        </p:nvSpPr>
        <p:spPr>
          <a:xfrm>
            <a:off x="0" y="0"/>
            <a:ext cx="142800" cy="142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29"/>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extLst>
                  <a:ext uri="http://customooxmlschemas.google.com/">
                    <go:slidesCustomData xmlns:go="http://customooxmlschemas.google.com/" textRoundtripDataId="22"/>
                  </a:ext>
                </a:extLst>
              </a:rPr>
              <a:t>CHALLENGES</a:t>
            </a:r>
            <a:endParaRPr/>
          </a:p>
        </p:txBody>
      </p:sp>
      <p:sp>
        <p:nvSpPr>
          <p:cNvPr id="426" name="Google Shape;426;p29"/>
          <p:cNvSpPr txBox="1"/>
          <p:nvPr>
            <p:ph idx="1" type="body"/>
          </p:nvPr>
        </p:nvSpPr>
        <p:spPr>
          <a:xfrm>
            <a:off x="944879" y="1845734"/>
            <a:ext cx="4937700" cy="402330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b="1" lang="en-US">
                <a:solidFill>
                  <a:schemeClr val="accent1"/>
                </a:solidFill>
              </a:rPr>
              <a:t>Interfacing with Screen</a:t>
            </a:r>
            <a:endParaRPr b="1">
              <a:solidFill>
                <a:schemeClr val="accent1"/>
              </a:solidFill>
            </a:endParaRPr>
          </a:p>
          <a:p>
            <a:pPr indent="-195580" lvl="1" marL="384048" rtl="0" algn="l">
              <a:lnSpc>
                <a:spcPct val="90000"/>
              </a:lnSpc>
              <a:spcBef>
                <a:spcPts val="400"/>
              </a:spcBef>
              <a:spcAft>
                <a:spcPts val="0"/>
              </a:spcAft>
              <a:buSzPts val="2000"/>
              <a:buChar char="◦"/>
            </a:pPr>
            <a:r>
              <a:rPr lang="en-US" sz="2000"/>
              <a:t>Uses SPI</a:t>
            </a:r>
            <a:endParaRPr sz="2000"/>
          </a:p>
          <a:p>
            <a:pPr indent="-220980" lvl="2" marL="566928" rtl="0" algn="l">
              <a:lnSpc>
                <a:spcPct val="90000"/>
              </a:lnSpc>
              <a:spcBef>
                <a:spcPts val="600"/>
              </a:spcBef>
              <a:spcAft>
                <a:spcPts val="0"/>
              </a:spcAft>
              <a:buSzPts val="2000"/>
              <a:buChar char="◦"/>
            </a:pPr>
            <a:r>
              <a:rPr lang="en-US" sz="2000"/>
              <a:t>Requires additional DIO and does not use standard SPI wiring protocol</a:t>
            </a:r>
            <a:endParaRPr sz="2000"/>
          </a:p>
          <a:p>
            <a:pPr indent="-195580" lvl="1" marL="384048" rtl="0" algn="l">
              <a:lnSpc>
                <a:spcPct val="90000"/>
              </a:lnSpc>
              <a:spcBef>
                <a:spcPts val="600"/>
              </a:spcBef>
              <a:spcAft>
                <a:spcPts val="0"/>
              </a:spcAft>
              <a:buSzPts val="2000"/>
              <a:buChar char="◦"/>
            </a:pPr>
            <a:r>
              <a:rPr lang="en-US" sz="2000"/>
              <a:t>Involved update procedure</a:t>
            </a:r>
            <a:endParaRPr sz="2000"/>
          </a:p>
          <a:p>
            <a:pPr indent="-220980" lvl="2" marL="566928" rtl="0" algn="l">
              <a:lnSpc>
                <a:spcPct val="90000"/>
              </a:lnSpc>
              <a:spcBef>
                <a:spcPts val="600"/>
              </a:spcBef>
              <a:spcAft>
                <a:spcPts val="0"/>
              </a:spcAft>
              <a:buSzPts val="2000"/>
              <a:buChar char="◦"/>
            </a:pPr>
            <a:r>
              <a:rPr lang="en-US" sz="2000"/>
              <a:t>Boot cycle</a:t>
            </a:r>
            <a:endParaRPr sz="2000"/>
          </a:p>
          <a:p>
            <a:pPr indent="-220980" lvl="2" marL="566928" rtl="0" algn="l">
              <a:lnSpc>
                <a:spcPct val="90000"/>
              </a:lnSpc>
              <a:spcBef>
                <a:spcPts val="600"/>
              </a:spcBef>
              <a:spcAft>
                <a:spcPts val="0"/>
              </a:spcAft>
              <a:buSzPts val="2000"/>
              <a:buChar char="◦"/>
            </a:pPr>
            <a:r>
              <a:rPr lang="en-US" sz="2000"/>
              <a:t>Environment definition</a:t>
            </a:r>
            <a:endParaRPr sz="2000"/>
          </a:p>
          <a:p>
            <a:pPr indent="-220980" lvl="2" marL="566928" rtl="0" algn="l">
              <a:lnSpc>
                <a:spcPct val="90000"/>
              </a:lnSpc>
              <a:spcBef>
                <a:spcPts val="600"/>
              </a:spcBef>
              <a:spcAft>
                <a:spcPts val="0"/>
              </a:spcAft>
              <a:buSzPts val="2000"/>
              <a:buChar char="◦"/>
            </a:pPr>
            <a:r>
              <a:rPr lang="en-US" sz="2000"/>
              <a:t>Image input</a:t>
            </a:r>
            <a:endParaRPr sz="2000"/>
          </a:p>
          <a:p>
            <a:pPr indent="-220980" lvl="2" marL="566928" rtl="0" algn="l">
              <a:lnSpc>
                <a:spcPct val="90000"/>
              </a:lnSpc>
              <a:spcBef>
                <a:spcPts val="600"/>
              </a:spcBef>
              <a:spcAft>
                <a:spcPts val="0"/>
              </a:spcAft>
              <a:buSzPts val="2000"/>
              <a:buChar char="◦"/>
            </a:pPr>
            <a:r>
              <a:rPr lang="en-US" sz="2000"/>
              <a:t>Update command</a:t>
            </a:r>
            <a:endParaRPr sz="2000"/>
          </a:p>
          <a:p>
            <a:pPr indent="-220980" lvl="2" marL="566928" rtl="0" algn="l">
              <a:lnSpc>
                <a:spcPct val="90000"/>
              </a:lnSpc>
              <a:spcBef>
                <a:spcPts val="600"/>
              </a:spcBef>
              <a:spcAft>
                <a:spcPts val="0"/>
              </a:spcAft>
              <a:buSzPts val="2000"/>
              <a:buChar char="◦"/>
            </a:pPr>
            <a:r>
              <a:rPr lang="en-US" sz="2000"/>
              <a:t>Power down cycle</a:t>
            </a:r>
            <a:endParaRPr sz="2000"/>
          </a:p>
          <a:p>
            <a:pPr indent="-195580" lvl="1" marL="384048" rtl="0" algn="l">
              <a:lnSpc>
                <a:spcPct val="90000"/>
              </a:lnSpc>
              <a:spcBef>
                <a:spcPts val="600"/>
              </a:spcBef>
              <a:spcAft>
                <a:spcPts val="0"/>
              </a:spcAft>
              <a:buSzPts val="2000"/>
              <a:buChar char="◦"/>
            </a:pPr>
            <a:r>
              <a:rPr lang="en-US" sz="2000"/>
              <a:t>Poorly translated documentation/lack of relevant libraries to specific application</a:t>
            </a:r>
            <a:endParaRPr sz="2000"/>
          </a:p>
          <a:p>
            <a:pPr indent="-93980" lvl="2" marL="566928" rtl="0" algn="l">
              <a:lnSpc>
                <a:spcPct val="90000"/>
              </a:lnSpc>
              <a:spcBef>
                <a:spcPts val="600"/>
              </a:spcBef>
              <a:spcAft>
                <a:spcPts val="0"/>
              </a:spcAft>
              <a:buSzPts val="1400"/>
              <a:buNone/>
            </a:pPr>
            <a:r>
              <a:t/>
            </a:r>
            <a:endParaRPr/>
          </a:p>
          <a:p>
            <a:pPr indent="-93980" lvl="2" marL="566928" rtl="0" algn="l">
              <a:lnSpc>
                <a:spcPct val="90000"/>
              </a:lnSpc>
              <a:spcBef>
                <a:spcPts val="600"/>
              </a:spcBef>
              <a:spcAft>
                <a:spcPts val="0"/>
              </a:spcAft>
              <a:buSzPts val="1400"/>
              <a:buNone/>
            </a:pPr>
            <a:r>
              <a:t/>
            </a:r>
            <a:endParaRPr/>
          </a:p>
        </p:txBody>
      </p:sp>
      <p:sp>
        <p:nvSpPr>
          <p:cNvPr id="427" name="Google Shape;427;p29"/>
          <p:cNvSpPr txBox="1"/>
          <p:nvPr>
            <p:ph idx="2" type="body"/>
          </p:nvPr>
        </p:nvSpPr>
        <p:spPr>
          <a:xfrm>
            <a:off x="6446525" y="1845730"/>
            <a:ext cx="4937700" cy="208350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b="1" lang="en-US">
                <a:solidFill>
                  <a:schemeClr val="accent1"/>
                </a:solidFill>
              </a:rPr>
              <a:t>Communicating with AC sensing IC</a:t>
            </a:r>
            <a:endParaRPr b="1" sz="2000">
              <a:solidFill>
                <a:schemeClr val="accent1"/>
              </a:solidFill>
            </a:endParaRPr>
          </a:p>
          <a:p>
            <a:pPr indent="-195580" lvl="1" marL="384048" rtl="0" algn="l">
              <a:lnSpc>
                <a:spcPct val="90000"/>
              </a:lnSpc>
              <a:spcBef>
                <a:spcPts val="600"/>
              </a:spcBef>
              <a:spcAft>
                <a:spcPts val="0"/>
              </a:spcAft>
              <a:buSzPts val="2000"/>
              <a:buChar char="◦"/>
            </a:pPr>
            <a:r>
              <a:rPr lang="en-US" sz="2000"/>
              <a:t>False positives in testing caused by delayed response characteristics</a:t>
            </a:r>
            <a:endParaRPr sz="2000"/>
          </a:p>
          <a:p>
            <a:pPr indent="-195580" lvl="1" marL="384048" rtl="0" algn="l">
              <a:lnSpc>
                <a:spcPct val="90000"/>
              </a:lnSpc>
              <a:spcBef>
                <a:spcPts val="600"/>
              </a:spcBef>
              <a:spcAft>
                <a:spcPts val="0"/>
              </a:spcAft>
              <a:buSzPts val="2000"/>
              <a:buChar char="◦"/>
            </a:pPr>
            <a:r>
              <a:rPr lang="en-US" sz="2000"/>
              <a:t>Additional false positives due to grounding errors</a:t>
            </a:r>
            <a:endParaRPr sz="2000"/>
          </a:p>
          <a:p>
            <a:pPr indent="-195580" lvl="1" marL="384048" rtl="0" algn="l">
              <a:lnSpc>
                <a:spcPct val="90000"/>
              </a:lnSpc>
              <a:spcBef>
                <a:spcPts val="600"/>
              </a:spcBef>
              <a:spcAft>
                <a:spcPts val="0"/>
              </a:spcAft>
              <a:buSzPts val="2000"/>
              <a:buChar char="◦"/>
            </a:pPr>
            <a:r>
              <a:rPr lang="en-US" sz="2000"/>
              <a:t>Some transient errors with lab equipment</a:t>
            </a:r>
            <a:endParaRPr sz="2000"/>
          </a:p>
          <a:p>
            <a:pPr indent="0" lvl="0" marL="384048" rtl="0" algn="l">
              <a:lnSpc>
                <a:spcPct val="90000"/>
              </a:lnSpc>
              <a:spcBef>
                <a:spcPts val="600"/>
              </a:spcBef>
              <a:spcAft>
                <a:spcPts val="0"/>
              </a:spcAft>
              <a:buNone/>
            </a:pPr>
            <a:r>
              <a:t/>
            </a:r>
            <a:endParaRPr sz="2000"/>
          </a:p>
          <a:p>
            <a:pPr indent="0" lvl="0" marL="0" rtl="0" algn="l">
              <a:lnSpc>
                <a:spcPct val="90000"/>
              </a:lnSpc>
              <a:spcBef>
                <a:spcPts val="600"/>
              </a:spcBef>
              <a:spcAft>
                <a:spcPts val="0"/>
              </a:spcAft>
              <a:buNone/>
            </a:pPr>
            <a:r>
              <a:t/>
            </a:r>
            <a:endParaRPr sz="2000"/>
          </a:p>
          <a:p>
            <a:pPr indent="-68579" lvl="1" marL="384048" rtl="0" algn="l">
              <a:lnSpc>
                <a:spcPct val="90000"/>
              </a:lnSpc>
              <a:spcBef>
                <a:spcPts val="600"/>
              </a:spcBef>
              <a:spcAft>
                <a:spcPts val="0"/>
              </a:spcAft>
              <a:buSzPts val="1800"/>
              <a:buNone/>
            </a:pPr>
            <a:r>
              <a:t/>
            </a:r>
            <a:endParaRPr/>
          </a:p>
        </p:txBody>
      </p:sp>
      <p:cxnSp>
        <p:nvCxnSpPr>
          <p:cNvPr id="428" name="Google Shape;428;p29"/>
          <p:cNvCxnSpPr/>
          <p:nvPr/>
        </p:nvCxnSpPr>
        <p:spPr>
          <a:xfrm>
            <a:off x="6096000" y="2213225"/>
            <a:ext cx="0" cy="3573300"/>
          </a:xfrm>
          <a:prstGeom prst="straightConnector1">
            <a:avLst/>
          </a:prstGeom>
          <a:noFill/>
          <a:ln cap="flat" cmpd="sng" w="28575">
            <a:solidFill>
              <a:schemeClr val="lt2"/>
            </a:solidFill>
            <a:prstDash val="solid"/>
            <a:round/>
            <a:headEnd len="med" w="med" type="none"/>
            <a:tailEnd len="med" w="med" type="none"/>
          </a:ln>
        </p:spPr>
      </p:cxnSp>
      <p:sp>
        <p:nvSpPr>
          <p:cNvPr id="429" name="Google Shape;429;p2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30" name="Google Shape;430;p29"/>
          <p:cNvSpPr/>
          <p:nvPr/>
        </p:nvSpPr>
        <p:spPr>
          <a:xfrm>
            <a:off x="0" y="0"/>
            <a:ext cx="142800" cy="142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1" name="Google Shape;431;p29"/>
          <p:cNvPicPr preferRelativeResize="0"/>
          <p:nvPr/>
        </p:nvPicPr>
        <p:blipFill rotWithShape="1">
          <a:blip r:embed="rId3">
            <a:alphaModFix/>
          </a:blip>
          <a:srcRect b="14511" l="0" r="0" t="12788"/>
          <a:stretch/>
        </p:blipFill>
        <p:spPr>
          <a:xfrm>
            <a:off x="7178250" y="4037549"/>
            <a:ext cx="3474243" cy="1894453"/>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g7ab17daab0_0_0"/>
          <p:cNvSpPr txBox="1"/>
          <p:nvPr>
            <p:ph type="title"/>
          </p:nvPr>
        </p:nvSpPr>
        <p:spPr>
          <a:xfrm>
            <a:off x="1097280" y="286603"/>
            <a:ext cx="10058400" cy="1450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extLst>
                  <a:ext uri="http://customooxmlschemas.google.com/">
                    <go:slidesCustomData xmlns:go="http://customooxmlschemas.google.com/" textRoundtripDataId="23"/>
                  </a:ext>
                </a:extLst>
              </a:rPr>
              <a:t>ETHIC</a:t>
            </a:r>
            <a:r>
              <a:rPr lang="en-US"/>
              <a:t>S AND SAFETY</a:t>
            </a:r>
            <a:endParaRPr/>
          </a:p>
        </p:txBody>
      </p:sp>
      <p:sp>
        <p:nvSpPr>
          <p:cNvPr id="438" name="Google Shape;438;g7ab17daab0_0_0"/>
          <p:cNvSpPr txBox="1"/>
          <p:nvPr>
            <p:ph idx="1" type="body"/>
          </p:nvPr>
        </p:nvSpPr>
        <p:spPr>
          <a:xfrm>
            <a:off x="716275" y="1845725"/>
            <a:ext cx="5372700" cy="4023300"/>
          </a:xfrm>
          <a:prstGeom prst="rect">
            <a:avLst/>
          </a:prstGeom>
        </p:spPr>
        <p:txBody>
          <a:bodyPr anchorCtr="0" anchor="t" bIns="45700" lIns="0" spcFirstLastPara="1" rIns="0" wrap="square" tIns="45700">
            <a:noAutofit/>
          </a:bodyPr>
          <a:lstStyle/>
          <a:p>
            <a:pPr indent="-368300" lvl="0" marL="457200" rtl="0" algn="l">
              <a:spcBef>
                <a:spcPts val="1200"/>
              </a:spcBef>
              <a:spcAft>
                <a:spcPts val="0"/>
              </a:spcAft>
              <a:buSzPts val="2200"/>
              <a:buChar char=" "/>
            </a:pPr>
            <a:r>
              <a:rPr lang="en-US" sz="2200"/>
              <a:t>Our solution will be handled by personnel in possibly </a:t>
            </a:r>
            <a:r>
              <a:rPr lang="en-US" sz="2200"/>
              <a:t>inclement</a:t>
            </a:r>
            <a:r>
              <a:rPr lang="en-US" sz="2200"/>
              <a:t> weather</a:t>
            </a:r>
            <a:endParaRPr sz="2200"/>
          </a:p>
          <a:p>
            <a:pPr indent="-355600" lvl="1" marL="914400" rtl="0" algn="l">
              <a:spcBef>
                <a:spcPts val="0"/>
              </a:spcBef>
              <a:spcAft>
                <a:spcPts val="0"/>
              </a:spcAft>
              <a:buSzPts val="2000"/>
              <a:buChar char="◦"/>
            </a:pPr>
            <a:r>
              <a:rPr lang="en-US" sz="2000"/>
              <a:t>Durable, waterproof cases</a:t>
            </a:r>
            <a:endParaRPr sz="2000"/>
          </a:p>
          <a:p>
            <a:pPr indent="-355600" lvl="1" marL="914400" rtl="0" algn="l">
              <a:spcBef>
                <a:spcPts val="0"/>
              </a:spcBef>
              <a:spcAft>
                <a:spcPts val="0"/>
              </a:spcAft>
              <a:buSzPts val="2000"/>
              <a:buChar char="◦"/>
            </a:pPr>
            <a:r>
              <a:rPr lang="en-US" sz="2000"/>
              <a:t>Separation</a:t>
            </a:r>
            <a:r>
              <a:rPr lang="en-US" sz="2000"/>
              <a:t> of failure point and operator</a:t>
            </a:r>
            <a:endParaRPr sz="2000"/>
          </a:p>
          <a:p>
            <a:pPr indent="-355600" lvl="1" marL="914400" rtl="0" algn="l">
              <a:spcBef>
                <a:spcPts val="0"/>
              </a:spcBef>
              <a:spcAft>
                <a:spcPts val="0"/>
              </a:spcAft>
              <a:buSzPts val="2000"/>
              <a:buChar char="◦"/>
            </a:pPr>
            <a:r>
              <a:rPr lang="en-US" sz="2000"/>
              <a:t>Over-rating of design in fault </a:t>
            </a:r>
            <a:r>
              <a:rPr lang="en-US" sz="2000"/>
              <a:t>conditions</a:t>
            </a:r>
            <a:endParaRPr sz="2000"/>
          </a:p>
          <a:p>
            <a:pPr indent="0" lvl="0" marL="914400" rtl="0" algn="l">
              <a:spcBef>
                <a:spcPts val="1200"/>
              </a:spcBef>
              <a:spcAft>
                <a:spcPts val="0"/>
              </a:spcAft>
              <a:buNone/>
            </a:pPr>
            <a:r>
              <a:t/>
            </a:r>
            <a:endParaRPr/>
          </a:p>
          <a:p>
            <a:pPr indent="-368300" lvl="0" marL="457200" rtl="0" algn="l">
              <a:spcBef>
                <a:spcPts val="1200"/>
              </a:spcBef>
              <a:spcAft>
                <a:spcPts val="0"/>
              </a:spcAft>
              <a:buSzPts val="2200"/>
              <a:buChar char=" "/>
            </a:pPr>
            <a:r>
              <a:rPr lang="en-US" sz="2200"/>
              <a:t>Our data will inform users about their installation performance</a:t>
            </a:r>
            <a:endParaRPr sz="2200"/>
          </a:p>
          <a:p>
            <a:pPr indent="-355600" lvl="1" marL="914400" rtl="0" algn="l">
              <a:spcBef>
                <a:spcPts val="0"/>
              </a:spcBef>
              <a:spcAft>
                <a:spcPts val="0"/>
              </a:spcAft>
              <a:buSzPts val="2000"/>
              <a:buChar char="◦"/>
            </a:pPr>
            <a:r>
              <a:rPr lang="en-US" sz="2000"/>
              <a:t>Accurate</a:t>
            </a:r>
            <a:endParaRPr sz="2000"/>
          </a:p>
          <a:p>
            <a:pPr indent="-355600" lvl="1" marL="914400" rtl="0" algn="l">
              <a:spcBef>
                <a:spcPts val="0"/>
              </a:spcBef>
              <a:spcAft>
                <a:spcPts val="0"/>
              </a:spcAft>
              <a:buSzPts val="2000"/>
              <a:buChar char="◦"/>
            </a:pPr>
            <a:r>
              <a:rPr lang="en-US" sz="2000"/>
              <a:t>Reliable</a:t>
            </a:r>
            <a:endParaRPr sz="2000"/>
          </a:p>
          <a:p>
            <a:pPr indent="-355600" lvl="1" marL="914400" rtl="0" algn="l">
              <a:spcBef>
                <a:spcPts val="0"/>
              </a:spcBef>
              <a:spcAft>
                <a:spcPts val="0"/>
              </a:spcAft>
              <a:buSzPts val="2000"/>
              <a:buChar char="◦"/>
            </a:pPr>
            <a:r>
              <a:rPr lang="en-US" sz="2000"/>
              <a:t>Informative</a:t>
            </a:r>
            <a:endParaRPr sz="2000"/>
          </a:p>
        </p:txBody>
      </p:sp>
      <p:sp>
        <p:nvSpPr>
          <p:cNvPr id="439" name="Google Shape;439;g7ab17daab0_0_0"/>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40" name="Google Shape;440;g7ab17daab0_0_0"/>
          <p:cNvSpPr/>
          <p:nvPr/>
        </p:nvSpPr>
        <p:spPr>
          <a:xfrm>
            <a:off x="0" y="0"/>
            <a:ext cx="142800" cy="142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1" name="Google Shape;441;g7ab17daab0_0_0"/>
          <p:cNvPicPr preferRelativeResize="0"/>
          <p:nvPr/>
        </p:nvPicPr>
        <p:blipFill>
          <a:blip r:embed="rId3">
            <a:alphaModFix/>
          </a:blip>
          <a:stretch>
            <a:fillRect/>
          </a:stretch>
        </p:blipFill>
        <p:spPr>
          <a:xfrm>
            <a:off x="6469850" y="1899126"/>
            <a:ext cx="3580502" cy="2011176"/>
          </a:xfrm>
          <a:prstGeom prst="rect">
            <a:avLst/>
          </a:prstGeom>
          <a:noFill/>
          <a:ln cap="flat" cmpd="sng" w="38100">
            <a:solidFill>
              <a:srgbClr val="FF9900"/>
            </a:solidFill>
            <a:prstDash val="solid"/>
            <a:round/>
            <a:headEnd len="sm" w="sm" type="none"/>
            <a:tailEnd len="sm" w="sm" type="none"/>
          </a:ln>
        </p:spPr>
      </p:pic>
      <p:pic>
        <p:nvPicPr>
          <p:cNvPr id="442" name="Google Shape;442;g7ab17daab0_0_0"/>
          <p:cNvPicPr preferRelativeResize="0"/>
          <p:nvPr/>
        </p:nvPicPr>
        <p:blipFill>
          <a:blip r:embed="rId4">
            <a:alphaModFix/>
          </a:blip>
          <a:stretch>
            <a:fillRect/>
          </a:stretch>
        </p:blipFill>
        <p:spPr>
          <a:xfrm>
            <a:off x="7706751" y="4088775"/>
            <a:ext cx="3142025" cy="2094126"/>
          </a:xfrm>
          <a:prstGeom prst="rect">
            <a:avLst/>
          </a:prstGeom>
          <a:noFill/>
          <a:ln cap="flat" cmpd="sng" w="38100">
            <a:solidFill>
              <a:schemeClr val="lt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3"/>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OBJECTIVE: OUR SOLUTION</a:t>
            </a:r>
            <a:endParaRPr/>
          </a:p>
        </p:txBody>
      </p:sp>
      <p:sp>
        <p:nvSpPr>
          <p:cNvPr id="133" name="Google Shape;133;p3"/>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a:bodyPr>
          <a:lstStyle/>
          <a:p>
            <a:pPr indent="-381000" lvl="0" marL="457200" rtl="0" algn="l">
              <a:lnSpc>
                <a:spcPct val="90000"/>
              </a:lnSpc>
              <a:spcBef>
                <a:spcPts val="0"/>
              </a:spcBef>
              <a:spcAft>
                <a:spcPts val="0"/>
              </a:spcAft>
              <a:buSzPts val="2400"/>
              <a:buChar char="●"/>
            </a:pPr>
            <a:r>
              <a:rPr lang="en-US" sz="2400"/>
              <a:t>Be able to measure AC and DC, Voltage and Current</a:t>
            </a:r>
            <a:endParaRPr sz="2400">
              <a:extLst>
                <a:ext uri="http://customooxmlschemas.google.com/">
                  <go:slidesCustomData xmlns:go="http://customooxmlschemas.google.com/" textRoundtripDataId="3"/>
                </a:ext>
              </a:extLst>
            </a:endParaRPr>
          </a:p>
          <a:p>
            <a:pPr indent="-381000" lvl="0" marL="457200" rtl="0" algn="l">
              <a:lnSpc>
                <a:spcPct val="90000"/>
              </a:lnSpc>
              <a:spcBef>
                <a:spcPts val="0"/>
              </a:spcBef>
              <a:spcAft>
                <a:spcPts val="0"/>
              </a:spcAft>
              <a:buSzPts val="2400"/>
              <a:buChar char="●"/>
            </a:pPr>
            <a:r>
              <a:rPr lang="en-US" sz="2400">
                <a:extLst>
                  <a:ext uri="http://customooxmlschemas.google.com/">
                    <go:slidesCustomData xmlns:go="http://customooxmlschemas.google.com/" textRoundtripDataId="4"/>
                  </a:ext>
                </a:extLst>
              </a:rPr>
              <a:t>Send the data to a computer via WiFi</a:t>
            </a:r>
            <a:endParaRPr sz="2400">
              <a:extLst>
                <a:ext uri="http://customooxmlschemas.google.com/">
                  <go:slidesCustomData xmlns:go="http://customooxmlschemas.google.com/" textRoundtripDataId="5"/>
                </a:ext>
              </a:extLst>
            </a:endParaRPr>
          </a:p>
          <a:p>
            <a:pPr indent="-381000" lvl="0" marL="457200" rtl="0" algn="l">
              <a:lnSpc>
                <a:spcPct val="90000"/>
              </a:lnSpc>
              <a:spcBef>
                <a:spcPts val="0"/>
              </a:spcBef>
              <a:spcAft>
                <a:spcPts val="0"/>
              </a:spcAft>
              <a:buSzPts val="2400"/>
              <a:buChar char="●"/>
            </a:pPr>
            <a:r>
              <a:rPr lang="en-US" sz="2400">
                <a:extLst>
                  <a:ext uri="http://customooxmlschemas.google.com/">
                    <go:slidesCustomData xmlns:go="http://customooxmlschemas.google.com/" textRoundtripDataId="6"/>
                  </a:ext>
                </a:extLst>
              </a:rPr>
              <a:t>Operate in all weather conditions</a:t>
            </a:r>
            <a:endParaRPr sz="2400"/>
          </a:p>
        </p:txBody>
      </p:sp>
      <p:pic>
        <p:nvPicPr>
          <p:cNvPr id="134" name="Google Shape;134;p3"/>
          <p:cNvPicPr preferRelativeResize="0"/>
          <p:nvPr/>
        </p:nvPicPr>
        <p:blipFill>
          <a:blip r:embed="rId3">
            <a:alphaModFix/>
          </a:blip>
          <a:stretch>
            <a:fillRect/>
          </a:stretch>
        </p:blipFill>
        <p:spPr>
          <a:xfrm>
            <a:off x="3026550" y="3514750"/>
            <a:ext cx="5943600" cy="2628900"/>
          </a:xfrm>
          <a:prstGeom prst="rect">
            <a:avLst/>
          </a:prstGeom>
          <a:noFill/>
          <a:ln>
            <a:noFill/>
          </a:ln>
        </p:spPr>
      </p:pic>
      <p:sp>
        <p:nvSpPr>
          <p:cNvPr id="135" name="Google Shape;135;p3"/>
          <p:cNvSpPr txBox="1"/>
          <p:nvPr/>
        </p:nvSpPr>
        <p:spPr>
          <a:xfrm>
            <a:off x="4131475" y="5893600"/>
            <a:ext cx="1155000" cy="154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6" name="Google Shape;136;p3"/>
          <p:cNvSpPr txBox="1"/>
          <p:nvPr/>
        </p:nvSpPr>
        <p:spPr>
          <a:xfrm>
            <a:off x="3411175" y="5798350"/>
            <a:ext cx="2595600" cy="3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Terminal box installed on panel</a:t>
            </a:r>
            <a:endParaRPr>
              <a:latin typeface="Calibri"/>
              <a:ea typeface="Calibri"/>
              <a:cs typeface="Calibri"/>
              <a:sym typeface="Calibri"/>
            </a:endParaRPr>
          </a:p>
        </p:txBody>
      </p:sp>
      <p:sp>
        <p:nvSpPr>
          <p:cNvPr id="137" name="Google Shape;137;p3"/>
          <p:cNvSpPr txBox="1"/>
          <p:nvPr/>
        </p:nvSpPr>
        <p:spPr>
          <a:xfrm>
            <a:off x="6298400" y="5691200"/>
            <a:ext cx="762000" cy="154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8" name="Google Shape;138;p3"/>
          <p:cNvSpPr txBox="1"/>
          <p:nvPr/>
        </p:nvSpPr>
        <p:spPr>
          <a:xfrm>
            <a:off x="5840000" y="4298150"/>
            <a:ext cx="1678800" cy="3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Wifi enabled meter</a:t>
            </a:r>
            <a:endParaRPr>
              <a:latin typeface="Calibri"/>
              <a:ea typeface="Calibri"/>
              <a:cs typeface="Calibri"/>
              <a:sym typeface="Calibri"/>
            </a:endParaRPr>
          </a:p>
        </p:txBody>
      </p:sp>
      <p:sp>
        <p:nvSpPr>
          <p:cNvPr id="139" name="Google Shape;139;p3"/>
          <p:cNvSpPr txBox="1"/>
          <p:nvPr/>
        </p:nvSpPr>
        <p:spPr>
          <a:xfrm>
            <a:off x="7281875" y="5615000"/>
            <a:ext cx="2238300" cy="345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Customer cloud/local PC</a:t>
            </a:r>
            <a:endParaRPr>
              <a:latin typeface="Calibri"/>
              <a:ea typeface="Calibri"/>
              <a:cs typeface="Calibri"/>
              <a:sym typeface="Calibri"/>
            </a:endParaRPr>
          </a:p>
        </p:txBody>
      </p:sp>
      <p:sp>
        <p:nvSpPr>
          <p:cNvPr id="140" name="Google Shape;140;p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41" name="Google Shape;141;p3"/>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WORK FOR THE FUTURE</a:t>
            </a:r>
            <a:endParaRPr/>
          </a:p>
        </p:txBody>
      </p:sp>
      <p:sp>
        <p:nvSpPr>
          <p:cNvPr id="448" name="Google Shape;448;p30"/>
          <p:cNvSpPr txBox="1"/>
          <p:nvPr>
            <p:ph idx="1" type="body"/>
          </p:nvPr>
        </p:nvSpPr>
        <p:spPr>
          <a:xfrm>
            <a:off x="1097280" y="2379452"/>
            <a:ext cx="4937700" cy="736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b="1" lang="en-US">
                <a:solidFill>
                  <a:schemeClr val="accent1"/>
                </a:solidFill>
              </a:rPr>
              <a:t>TERMINAL BOX</a:t>
            </a:r>
            <a:endParaRPr b="1">
              <a:solidFill>
                <a:schemeClr val="accent1"/>
              </a:solidFill>
            </a:endParaRPr>
          </a:p>
        </p:txBody>
      </p:sp>
      <p:sp>
        <p:nvSpPr>
          <p:cNvPr id="449" name="Google Shape;449;p30"/>
          <p:cNvSpPr txBox="1"/>
          <p:nvPr>
            <p:ph idx="2" type="body"/>
          </p:nvPr>
        </p:nvSpPr>
        <p:spPr>
          <a:xfrm>
            <a:off x="1087974" y="2926525"/>
            <a:ext cx="3233100" cy="337830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n-US"/>
              <a:t>Our device needs access to the terminals to measure the correct values</a:t>
            </a:r>
            <a:endParaRPr/>
          </a:p>
          <a:p>
            <a:pPr indent="-182880" lvl="1" marL="384048" rtl="0" algn="l">
              <a:lnSpc>
                <a:spcPct val="90000"/>
              </a:lnSpc>
              <a:spcBef>
                <a:spcPts val="400"/>
              </a:spcBef>
              <a:spcAft>
                <a:spcPts val="0"/>
              </a:spcAft>
              <a:buSzPts val="1800"/>
              <a:buChar char="◦"/>
            </a:pPr>
            <a:r>
              <a:rPr lang="en-US"/>
              <a:t>It must be cheap but also convenient</a:t>
            </a:r>
            <a:endParaRPr/>
          </a:p>
          <a:p>
            <a:pPr indent="-182880" lvl="1" marL="384048" rtl="0" algn="l">
              <a:lnSpc>
                <a:spcPct val="90000"/>
              </a:lnSpc>
              <a:spcBef>
                <a:spcPts val="600"/>
              </a:spcBef>
              <a:spcAft>
                <a:spcPts val="0"/>
              </a:spcAft>
              <a:buSzPts val="1800"/>
              <a:buChar char="◦"/>
            </a:pPr>
            <a:r>
              <a:rPr lang="en-US"/>
              <a:t>It would attach to every solar module</a:t>
            </a:r>
            <a:endParaRPr/>
          </a:p>
        </p:txBody>
      </p:sp>
      <p:sp>
        <p:nvSpPr>
          <p:cNvPr id="450" name="Google Shape;450;p30"/>
          <p:cNvSpPr txBox="1"/>
          <p:nvPr>
            <p:ph idx="3" type="body"/>
          </p:nvPr>
        </p:nvSpPr>
        <p:spPr>
          <a:xfrm>
            <a:off x="8427720" y="2379452"/>
            <a:ext cx="4937700" cy="736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b="1" lang="en-US">
                <a:solidFill>
                  <a:schemeClr val="accent1"/>
                </a:solidFill>
              </a:rPr>
              <a:t>INTERFACE</a:t>
            </a:r>
            <a:endParaRPr b="1">
              <a:solidFill>
                <a:schemeClr val="accent1"/>
              </a:solidFill>
            </a:endParaRPr>
          </a:p>
        </p:txBody>
      </p:sp>
      <p:sp>
        <p:nvSpPr>
          <p:cNvPr id="451" name="Google Shape;451;p30"/>
          <p:cNvSpPr txBox="1"/>
          <p:nvPr>
            <p:ph idx="4" type="body"/>
          </p:nvPr>
        </p:nvSpPr>
        <p:spPr>
          <a:xfrm>
            <a:off x="8418425" y="2867425"/>
            <a:ext cx="2889600" cy="140250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n-US"/>
              <a:t>User interface via screen</a:t>
            </a:r>
            <a:endParaRPr/>
          </a:p>
          <a:p>
            <a:pPr indent="-182880" lvl="1" marL="384048" rtl="0" algn="l">
              <a:lnSpc>
                <a:spcPct val="90000"/>
              </a:lnSpc>
              <a:spcBef>
                <a:spcPts val="400"/>
              </a:spcBef>
              <a:spcAft>
                <a:spcPts val="0"/>
              </a:spcAft>
              <a:buSzPts val="1800"/>
              <a:buChar char="◦"/>
            </a:pPr>
            <a:r>
              <a:rPr lang="en-US"/>
              <a:t>Data must be presented on the screen before sent over WiFi</a:t>
            </a:r>
            <a:endParaRPr/>
          </a:p>
          <a:p>
            <a:pPr indent="-182880" lvl="1" marL="384048" rtl="0" algn="l">
              <a:lnSpc>
                <a:spcPct val="90000"/>
              </a:lnSpc>
              <a:spcBef>
                <a:spcPts val="600"/>
              </a:spcBef>
              <a:spcAft>
                <a:spcPts val="0"/>
              </a:spcAft>
              <a:buSzPts val="1800"/>
              <a:buChar char="◦"/>
            </a:pPr>
            <a:r>
              <a:rPr lang="en-US"/>
              <a:t>Commands and options should be presented to the user</a:t>
            </a:r>
            <a:endParaRPr/>
          </a:p>
          <a:p>
            <a:pPr indent="0" lvl="0" marL="91440" rtl="0" algn="l">
              <a:lnSpc>
                <a:spcPct val="90000"/>
              </a:lnSpc>
              <a:spcBef>
                <a:spcPts val="1600"/>
              </a:spcBef>
              <a:spcAft>
                <a:spcPts val="0"/>
              </a:spcAft>
              <a:buNone/>
            </a:pPr>
            <a:r>
              <a:t/>
            </a:r>
            <a:endParaRPr/>
          </a:p>
        </p:txBody>
      </p:sp>
      <p:sp>
        <p:nvSpPr>
          <p:cNvPr id="452" name="Google Shape;452;p30"/>
          <p:cNvSpPr txBox="1"/>
          <p:nvPr>
            <p:ph idx="3" type="body"/>
          </p:nvPr>
        </p:nvSpPr>
        <p:spPr>
          <a:xfrm>
            <a:off x="4914900" y="2403100"/>
            <a:ext cx="3233100" cy="736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000"/>
              <a:buNone/>
            </a:pPr>
            <a:r>
              <a:rPr b="1" lang="en-US">
                <a:solidFill>
                  <a:schemeClr val="accent1"/>
                </a:solidFill>
              </a:rPr>
              <a:t>BUTTONS</a:t>
            </a:r>
            <a:endParaRPr b="1">
              <a:solidFill>
                <a:schemeClr val="accent1"/>
              </a:solidFill>
            </a:endParaRPr>
          </a:p>
        </p:txBody>
      </p:sp>
      <p:sp>
        <p:nvSpPr>
          <p:cNvPr id="453" name="Google Shape;453;p30"/>
          <p:cNvSpPr txBox="1"/>
          <p:nvPr/>
        </p:nvSpPr>
        <p:spPr>
          <a:xfrm>
            <a:off x="4727550" y="2874200"/>
            <a:ext cx="2674800" cy="1450800"/>
          </a:xfrm>
          <a:prstGeom prst="rect">
            <a:avLst/>
          </a:prstGeom>
          <a:noFill/>
          <a:ln>
            <a:noFill/>
          </a:ln>
        </p:spPr>
        <p:txBody>
          <a:bodyPr anchorCtr="0" anchor="t" bIns="91425" lIns="91425" spcFirstLastPara="1" rIns="91425" wrap="square" tIns="91425">
            <a:noAutofit/>
          </a:bodyPr>
          <a:lstStyle/>
          <a:p>
            <a:pPr indent="-182880" lvl="1" marL="384048" rtl="0" algn="l">
              <a:lnSpc>
                <a:spcPct val="90000"/>
              </a:lnSpc>
              <a:spcBef>
                <a:spcPts val="400"/>
              </a:spcBef>
              <a:spcAft>
                <a:spcPts val="0"/>
              </a:spcAft>
              <a:buClr>
                <a:schemeClr val="accent1"/>
              </a:buClr>
              <a:buSzPts val="1800"/>
              <a:buFont typeface="Calibri"/>
              <a:buChar char="◦"/>
            </a:pPr>
            <a:r>
              <a:rPr lang="en-US" sz="1800">
                <a:solidFill>
                  <a:srgbClr val="3F3F3F"/>
                </a:solidFill>
                <a:latin typeface="Calibri"/>
                <a:ea typeface="Calibri"/>
                <a:cs typeface="Calibri"/>
                <a:sym typeface="Calibri"/>
              </a:rPr>
              <a:t>Allow the user the ability to interact with the interface</a:t>
            </a:r>
            <a:endParaRPr sz="1800">
              <a:solidFill>
                <a:srgbClr val="3F3F3F"/>
              </a:solidFill>
              <a:latin typeface="Calibri"/>
              <a:ea typeface="Calibri"/>
              <a:cs typeface="Calibri"/>
              <a:sym typeface="Calibri"/>
            </a:endParaRPr>
          </a:p>
          <a:p>
            <a:pPr indent="-182880" lvl="1" marL="384048" rtl="0" algn="l">
              <a:lnSpc>
                <a:spcPct val="90000"/>
              </a:lnSpc>
              <a:spcBef>
                <a:spcPts val="600"/>
              </a:spcBef>
              <a:spcAft>
                <a:spcPts val="0"/>
              </a:spcAft>
              <a:buClr>
                <a:schemeClr val="accent1"/>
              </a:buClr>
              <a:buSzPts val="1800"/>
              <a:buFont typeface="Calibri"/>
              <a:buChar char="◦"/>
            </a:pPr>
            <a:r>
              <a:rPr lang="en-US" sz="1800">
                <a:solidFill>
                  <a:srgbClr val="3F3F3F"/>
                </a:solidFill>
                <a:latin typeface="Calibri"/>
                <a:ea typeface="Calibri"/>
                <a:cs typeface="Calibri"/>
                <a:sym typeface="Calibri"/>
              </a:rPr>
              <a:t>The case must also be modified to account for the buttons</a:t>
            </a:r>
            <a:endParaRPr/>
          </a:p>
        </p:txBody>
      </p:sp>
      <p:sp>
        <p:nvSpPr>
          <p:cNvPr id="454" name="Google Shape;454;p30"/>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55" name="Google Shape;455;p30"/>
          <p:cNvSpPr/>
          <p:nvPr/>
        </p:nvSpPr>
        <p:spPr>
          <a:xfrm>
            <a:off x="0" y="0"/>
            <a:ext cx="142800" cy="142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31"/>
          <p:cNvSpPr/>
          <p:nvPr/>
        </p:nvSpPr>
        <p:spPr>
          <a:xfrm>
            <a:off x="4054125" y="0"/>
            <a:ext cx="81225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1"/>
          <p:cNvSpPr txBox="1"/>
          <p:nvPr>
            <p:ph type="title"/>
          </p:nvPr>
        </p:nvSpPr>
        <p:spPr>
          <a:xfrm>
            <a:off x="457200" y="1432559"/>
            <a:ext cx="3200400" cy="2286000"/>
          </a:xfrm>
          <a:prstGeom prst="rect">
            <a:avLst/>
          </a:prstGeom>
          <a:noFill/>
          <a:ln>
            <a:noFill/>
          </a:ln>
        </p:spPr>
        <p:txBody>
          <a:bodyPr anchorCtr="0" anchor="b" bIns="0" lIns="91425" spcFirstLastPara="1" rIns="91425" wrap="square" tIns="0">
            <a:noAutofit/>
          </a:bodyPr>
          <a:lstStyle/>
          <a:p>
            <a:pPr indent="0" lvl="0" marL="0" rtl="0" algn="ctr">
              <a:lnSpc>
                <a:spcPct val="85000"/>
              </a:lnSpc>
              <a:spcBef>
                <a:spcPts val="0"/>
              </a:spcBef>
              <a:spcAft>
                <a:spcPts val="0"/>
              </a:spcAft>
              <a:buClr>
                <a:srgbClr val="FFFFFF"/>
              </a:buClr>
              <a:buSzPts val="3600"/>
              <a:buFont typeface="Calibri"/>
              <a:buNone/>
            </a:pPr>
            <a:r>
              <a:rPr b="1" lang="en-US" sz="4800">
                <a:extLst>
                  <a:ext uri="http://customooxmlschemas.google.com/">
                    <go:slidesCustomData xmlns:go="http://customooxmlschemas.google.com/" textRoundtripDataId="24"/>
                  </a:ext>
                </a:extLst>
              </a:rPr>
              <a:t>THANK YOU!</a:t>
            </a:r>
            <a:endParaRPr b="1" sz="4800"/>
          </a:p>
        </p:txBody>
      </p:sp>
      <p:sp>
        <p:nvSpPr>
          <p:cNvPr id="463" name="Google Shape;463;p31"/>
          <p:cNvSpPr txBox="1"/>
          <p:nvPr>
            <p:ph idx="1" type="body"/>
          </p:nvPr>
        </p:nvSpPr>
        <p:spPr>
          <a:xfrm>
            <a:off x="4800600" y="731520"/>
            <a:ext cx="6492300" cy="5257800"/>
          </a:xfrm>
          <a:prstGeom prst="rect">
            <a:avLst/>
          </a:prstGeom>
          <a:noFill/>
          <a:ln>
            <a:noFill/>
          </a:ln>
        </p:spPr>
        <p:txBody>
          <a:bodyPr anchorCtr="0" anchor="t" bIns="0" lIns="91425" spcFirstLastPara="1" rIns="91425" wrap="square" tIns="0">
            <a:normAutofit/>
          </a:bodyPr>
          <a:lstStyle/>
          <a:p>
            <a:pPr indent="0" lvl="0" marL="0" rtl="0" algn="ctr">
              <a:lnSpc>
                <a:spcPct val="90000"/>
              </a:lnSpc>
              <a:spcBef>
                <a:spcPts val="0"/>
              </a:spcBef>
              <a:spcAft>
                <a:spcPts val="0"/>
              </a:spcAft>
              <a:buSzPts val="1500"/>
              <a:buNone/>
            </a:pPr>
            <a:r>
              <a:rPr b="1" lang="en-US" sz="2400"/>
              <a:t>QUESTIONS?</a:t>
            </a:r>
            <a:endParaRPr b="1" sz="2400"/>
          </a:p>
        </p:txBody>
      </p:sp>
      <p:pic>
        <p:nvPicPr>
          <p:cNvPr id="464" name="Google Shape;464;p31"/>
          <p:cNvPicPr preferRelativeResize="0"/>
          <p:nvPr/>
        </p:nvPicPr>
        <p:blipFill rotWithShape="1">
          <a:blip r:embed="rId3">
            <a:alphaModFix/>
          </a:blip>
          <a:srcRect b="0" l="4232" r="0" t="10297"/>
          <a:stretch/>
        </p:blipFill>
        <p:spPr>
          <a:xfrm rot="5400000">
            <a:off x="5134763" y="-114662"/>
            <a:ext cx="5823974" cy="7087324"/>
          </a:xfrm>
          <a:prstGeom prst="rect">
            <a:avLst/>
          </a:prstGeom>
          <a:noFill/>
          <a:ln cap="flat" cmpd="sng" w="38100">
            <a:solidFill>
              <a:schemeClr val="lt2"/>
            </a:solidFill>
            <a:prstDash val="solid"/>
            <a:round/>
            <a:headEnd len="sm" w="sm" type="none"/>
            <a:tailEnd len="sm" w="sm" type="none"/>
          </a:ln>
        </p:spPr>
      </p:pic>
      <p:sp>
        <p:nvSpPr>
          <p:cNvPr id="465" name="Google Shape;465;p31"/>
          <p:cNvSpPr txBox="1"/>
          <p:nvPr>
            <p:ph idx="2" type="body"/>
          </p:nvPr>
        </p:nvSpPr>
        <p:spPr>
          <a:xfrm>
            <a:off x="457200" y="3611880"/>
            <a:ext cx="3200400" cy="3379200"/>
          </a:xfrm>
          <a:prstGeom prst="rect">
            <a:avLst/>
          </a:prstGeom>
        </p:spPr>
        <p:txBody>
          <a:bodyPr anchorCtr="0" anchor="t" bIns="45700" lIns="91425" spcFirstLastPara="1" rIns="91425" wrap="square" tIns="45700">
            <a:noAutofit/>
          </a:bodyPr>
          <a:lstStyle/>
          <a:p>
            <a:pPr indent="0" lvl="0" marL="0" rtl="0" algn="ctr">
              <a:spcBef>
                <a:spcPts val="1200"/>
              </a:spcBef>
              <a:spcAft>
                <a:spcPts val="200"/>
              </a:spcAft>
              <a:buNone/>
            </a:pPr>
            <a:r>
              <a:rPr b="1" lang="en-US" sz="2600"/>
              <a:t>QUESTIONS?</a:t>
            </a:r>
            <a:endParaRPr b="1" sz="2600"/>
          </a:p>
        </p:txBody>
      </p:sp>
      <p:sp>
        <p:nvSpPr>
          <p:cNvPr id="466" name="Google Shape;466;p31"/>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67" name="Google Shape;467;p31"/>
          <p:cNvSpPr/>
          <p:nvPr/>
        </p:nvSpPr>
        <p:spPr>
          <a:xfrm>
            <a:off x="0" y="0"/>
            <a:ext cx="142800" cy="142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4"/>
          <p:cNvSpPr txBox="1"/>
          <p:nvPr>
            <p:ph type="title"/>
          </p:nvPr>
        </p:nvSpPr>
        <p:spPr>
          <a:xfrm>
            <a:off x="1097280" y="5074920"/>
            <a:ext cx="10113300" cy="8229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sz="4800">
                <a:extLst>
                  <a:ext uri="http://customooxmlschemas.google.com/">
                    <go:slidesCustomData xmlns:go="http://customooxmlschemas.google.com/" textRoundtripDataId="7"/>
                  </a:ext>
                </a:extLst>
              </a:rPr>
              <a:t>ORIGINAL DESIGN: BLOCK DIAGRAM</a:t>
            </a:r>
            <a:endParaRPr b="1" sz="4800"/>
          </a:p>
        </p:txBody>
      </p:sp>
      <p:pic>
        <p:nvPicPr>
          <p:cNvPr id="147" name="Google Shape;147;p4"/>
          <p:cNvPicPr preferRelativeResize="0"/>
          <p:nvPr>
            <p:ph idx="1" type="body"/>
          </p:nvPr>
        </p:nvPicPr>
        <p:blipFill rotWithShape="1">
          <a:blip r:embed="rId4">
            <a:alphaModFix/>
          </a:blip>
          <a:srcRect b="6254" l="0" r="0" t="5729"/>
          <a:stretch/>
        </p:blipFill>
        <p:spPr>
          <a:xfrm>
            <a:off x="178600" y="154775"/>
            <a:ext cx="11918400" cy="4691100"/>
          </a:xfrm>
          <a:prstGeom prst="rect">
            <a:avLst/>
          </a:prstGeom>
          <a:noFill/>
          <a:ln>
            <a:noFill/>
          </a:ln>
        </p:spPr>
      </p:pic>
      <p:sp>
        <p:nvSpPr>
          <p:cNvPr id="148" name="Google Shape;148;p4"/>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49" name="Google Shape;149;p4"/>
          <p:cNvSpPr/>
          <p:nvPr/>
        </p:nvSpPr>
        <p:spPr>
          <a:xfrm>
            <a:off x="0" y="0"/>
            <a:ext cx="142800" cy="142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g7ab17daab0_0_14"/>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lang="en-US"/>
              <a:t>ORIGINAL DESIGN: MEASUREMENT MODULE</a:t>
            </a:r>
            <a:endParaRPr/>
          </a:p>
        </p:txBody>
      </p:sp>
      <p:sp>
        <p:nvSpPr>
          <p:cNvPr id="155" name="Google Shape;155;g7ab17daab0_0_14"/>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Autofit/>
          </a:bodyPr>
          <a:lstStyle/>
          <a:p>
            <a:pPr indent="0" lvl="0" marL="91440" rtl="0" algn="l">
              <a:lnSpc>
                <a:spcPct val="90000"/>
              </a:lnSpc>
              <a:spcBef>
                <a:spcPts val="0"/>
              </a:spcBef>
              <a:spcAft>
                <a:spcPts val="0"/>
              </a:spcAft>
              <a:buNone/>
            </a:pPr>
            <a:r>
              <a:t/>
            </a:r>
            <a:endParaRPr sz="3000"/>
          </a:p>
          <a:p>
            <a:pPr indent="0" lvl="0" marL="91440" rtl="0" algn="l">
              <a:lnSpc>
                <a:spcPct val="90000"/>
              </a:lnSpc>
              <a:spcBef>
                <a:spcPts val="0"/>
              </a:spcBef>
              <a:spcAft>
                <a:spcPts val="0"/>
              </a:spcAft>
              <a:buNone/>
            </a:pPr>
            <a:r>
              <a:t/>
            </a:r>
            <a:endParaRPr sz="3000"/>
          </a:p>
          <a:p>
            <a:pPr indent="-190500" lvl="0" marL="91440" rtl="0" algn="ctr">
              <a:lnSpc>
                <a:spcPct val="90000"/>
              </a:lnSpc>
              <a:spcBef>
                <a:spcPts val="0"/>
              </a:spcBef>
              <a:spcAft>
                <a:spcPts val="0"/>
              </a:spcAft>
              <a:buSzPts val="3000"/>
              <a:buAutoNum type="arabicPeriod"/>
            </a:pPr>
            <a:r>
              <a:rPr lang="en-US" sz="3000"/>
              <a:t>AC Measurement: Current Transformer and Power Transformer</a:t>
            </a:r>
            <a:endParaRPr sz="3000"/>
          </a:p>
          <a:p>
            <a:pPr indent="-190500" lvl="0" marL="91440" rtl="0" algn="ctr">
              <a:lnSpc>
                <a:spcPct val="90000"/>
              </a:lnSpc>
              <a:spcBef>
                <a:spcPts val="1400"/>
              </a:spcBef>
              <a:spcAft>
                <a:spcPts val="0"/>
              </a:spcAft>
              <a:buSzPts val="3000"/>
              <a:buAutoNum type="arabicPeriod"/>
            </a:pPr>
            <a:r>
              <a:rPr lang="en-US" sz="3000"/>
              <a:t>DC Measurement: DC-DC Converter</a:t>
            </a:r>
            <a:endParaRPr sz="3000"/>
          </a:p>
          <a:p>
            <a:pPr indent="-190500" lvl="0" marL="91440" rtl="0" algn="ctr">
              <a:lnSpc>
                <a:spcPct val="90000"/>
              </a:lnSpc>
              <a:spcBef>
                <a:spcPts val="1400"/>
              </a:spcBef>
              <a:spcAft>
                <a:spcPts val="0"/>
              </a:spcAft>
              <a:buSzPts val="3000"/>
              <a:buAutoNum type="arabicPeriod"/>
            </a:pPr>
            <a:r>
              <a:rPr lang="en-US" sz="3000"/>
              <a:t>Protection</a:t>
            </a:r>
            <a:endParaRPr sz="2400"/>
          </a:p>
        </p:txBody>
      </p:sp>
      <p:sp>
        <p:nvSpPr>
          <p:cNvPr id="156" name="Google Shape;156;g7ab17daab0_0_14"/>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57" name="Google Shape;157;g7ab17daab0_0_14"/>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extLst>
                  <a:ext uri="http://customooxmlschemas.google.com/">
                    <go:slidesCustomData xmlns:go="http://customooxmlschemas.google.com/" textRoundtripDataId="8"/>
                  </a:ext>
                </a:extLst>
              </a:rPr>
              <a:t>ORIGINAL DESIGN: PROCESSOR MODULE</a:t>
            </a:r>
            <a:endParaRPr/>
          </a:p>
        </p:txBody>
      </p:sp>
      <p:sp>
        <p:nvSpPr>
          <p:cNvPr id="163" name="Google Shape;163;p6"/>
          <p:cNvSpPr txBox="1"/>
          <p:nvPr>
            <p:ph idx="1" type="body"/>
          </p:nvPr>
        </p:nvSpPr>
        <p:spPr>
          <a:xfrm>
            <a:off x="1097280" y="2196634"/>
            <a:ext cx="10058400" cy="4023300"/>
          </a:xfrm>
          <a:prstGeom prst="rect">
            <a:avLst/>
          </a:prstGeom>
          <a:noFill/>
          <a:ln>
            <a:noFill/>
          </a:ln>
        </p:spPr>
        <p:txBody>
          <a:bodyPr anchorCtr="0" anchor="t" bIns="45700" lIns="0" spcFirstLastPara="1" rIns="0" wrap="square" tIns="45700">
            <a:normAutofit/>
          </a:bodyPr>
          <a:lstStyle/>
          <a:p>
            <a:pPr indent="-304800" lvl="0" marL="91440" rtl="0" algn="ctr">
              <a:lnSpc>
                <a:spcPct val="90000"/>
              </a:lnSpc>
              <a:spcBef>
                <a:spcPts val="0"/>
              </a:spcBef>
              <a:spcAft>
                <a:spcPts val="0"/>
              </a:spcAft>
              <a:buSzPts val="4800"/>
              <a:buAutoNum type="arabicPeriod"/>
            </a:pPr>
            <a:r>
              <a:rPr lang="en-US" sz="4800"/>
              <a:t>Processor</a:t>
            </a:r>
            <a:endParaRPr sz="4800"/>
          </a:p>
          <a:p>
            <a:pPr indent="-304800" lvl="0" marL="91440" rtl="0" algn="ctr">
              <a:lnSpc>
                <a:spcPct val="90000"/>
              </a:lnSpc>
              <a:spcBef>
                <a:spcPts val="1600"/>
              </a:spcBef>
              <a:spcAft>
                <a:spcPts val="0"/>
              </a:spcAft>
              <a:buSzPts val="4800"/>
              <a:buAutoNum type="arabicPeriod"/>
            </a:pPr>
            <a:r>
              <a:rPr lang="en-US" sz="4800"/>
              <a:t>Antenna</a:t>
            </a:r>
            <a:endParaRPr sz="4800"/>
          </a:p>
          <a:p>
            <a:pPr indent="-304800" lvl="0" marL="91440" rtl="0" algn="ctr">
              <a:lnSpc>
                <a:spcPct val="90000"/>
              </a:lnSpc>
              <a:spcBef>
                <a:spcPts val="1400"/>
              </a:spcBef>
              <a:spcAft>
                <a:spcPts val="0"/>
              </a:spcAft>
              <a:buSzPts val="4800"/>
              <a:buAutoNum type="arabicPeriod"/>
            </a:pPr>
            <a:r>
              <a:rPr lang="en-US" sz="4800"/>
              <a:t>GPIO</a:t>
            </a:r>
            <a:endParaRPr sz="4800"/>
          </a:p>
          <a:p>
            <a:pPr indent="0" lvl="0" marL="384048" rtl="0" algn="l">
              <a:lnSpc>
                <a:spcPct val="90000"/>
              </a:lnSpc>
              <a:spcBef>
                <a:spcPts val="400"/>
              </a:spcBef>
              <a:spcAft>
                <a:spcPts val="0"/>
              </a:spcAft>
              <a:buNone/>
            </a:pPr>
            <a:r>
              <a:t/>
            </a:r>
            <a:endParaRPr/>
          </a:p>
        </p:txBody>
      </p:sp>
      <p:sp>
        <p:nvSpPr>
          <p:cNvPr id="164" name="Google Shape;164;p6"/>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65" name="Google Shape;165;p6"/>
          <p:cNvSpPr/>
          <p:nvPr/>
        </p:nvSpPr>
        <p:spPr>
          <a:xfrm>
            <a:off x="0" y="0"/>
            <a:ext cx="142800" cy="142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g7abda2ad66_1_2"/>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lang="en-US">
                <a:extLst>
                  <a:ext uri="http://customooxmlschemas.google.com/">
                    <go:slidesCustomData xmlns:go="http://customooxmlschemas.google.com/" textRoundtripDataId="9"/>
                  </a:ext>
                </a:extLst>
              </a:rPr>
              <a:t>ORIGINAL DESIGN: </a:t>
            </a:r>
            <a:r>
              <a:rPr lang="en-US"/>
              <a:t>POWER MODULE</a:t>
            </a:r>
            <a:endParaRPr/>
          </a:p>
        </p:txBody>
      </p:sp>
      <p:sp>
        <p:nvSpPr>
          <p:cNvPr id="171" name="Google Shape;171;g7abda2ad66_1_2"/>
          <p:cNvSpPr txBox="1"/>
          <p:nvPr>
            <p:ph idx="1" type="body"/>
          </p:nvPr>
        </p:nvSpPr>
        <p:spPr>
          <a:xfrm>
            <a:off x="1097280" y="2175484"/>
            <a:ext cx="10058400" cy="4023300"/>
          </a:xfrm>
          <a:prstGeom prst="rect">
            <a:avLst/>
          </a:prstGeom>
          <a:noFill/>
          <a:ln>
            <a:noFill/>
          </a:ln>
        </p:spPr>
        <p:txBody>
          <a:bodyPr anchorCtr="0" anchor="t" bIns="45700" lIns="0" spcFirstLastPara="1" rIns="0" wrap="square" tIns="45700">
            <a:noAutofit/>
          </a:bodyPr>
          <a:lstStyle/>
          <a:p>
            <a:pPr indent="-304800" lvl="0" marL="91440" rtl="0" algn="ctr">
              <a:lnSpc>
                <a:spcPct val="90000"/>
              </a:lnSpc>
              <a:spcBef>
                <a:spcPts val="0"/>
              </a:spcBef>
              <a:spcAft>
                <a:spcPts val="0"/>
              </a:spcAft>
              <a:buSzPts val="4800"/>
              <a:buAutoNum type="arabicPeriod"/>
            </a:pPr>
            <a:r>
              <a:rPr lang="en-US" sz="4800"/>
              <a:t>12v Battery</a:t>
            </a:r>
            <a:endParaRPr sz="4800"/>
          </a:p>
          <a:p>
            <a:pPr indent="-304800" lvl="0" marL="91440" rtl="0" algn="ctr">
              <a:lnSpc>
                <a:spcPct val="90000"/>
              </a:lnSpc>
              <a:spcBef>
                <a:spcPts val="1600"/>
              </a:spcBef>
              <a:spcAft>
                <a:spcPts val="0"/>
              </a:spcAft>
              <a:buSzPts val="4800"/>
              <a:buAutoNum type="arabicPeriod"/>
            </a:pPr>
            <a:r>
              <a:rPr lang="en-US" sz="4800"/>
              <a:t>External Charging Circuit</a:t>
            </a:r>
            <a:endParaRPr sz="4800"/>
          </a:p>
          <a:p>
            <a:pPr indent="-304800" lvl="0" marL="91440" rtl="0" algn="ctr">
              <a:lnSpc>
                <a:spcPct val="90000"/>
              </a:lnSpc>
              <a:spcBef>
                <a:spcPts val="1400"/>
              </a:spcBef>
              <a:spcAft>
                <a:spcPts val="0"/>
              </a:spcAft>
              <a:buSzPts val="4800"/>
              <a:buAutoNum type="arabicPeriod"/>
            </a:pPr>
            <a:r>
              <a:rPr lang="en-US" sz="4800"/>
              <a:t>DC-DC Converter: Buck Converter then Linear regulator</a:t>
            </a:r>
            <a:endParaRPr sz="4800"/>
          </a:p>
          <a:p>
            <a:pPr indent="0" lvl="0" marL="384048" rtl="0" algn="l">
              <a:lnSpc>
                <a:spcPct val="90000"/>
              </a:lnSpc>
              <a:spcBef>
                <a:spcPts val="400"/>
              </a:spcBef>
              <a:spcAft>
                <a:spcPts val="0"/>
              </a:spcAft>
              <a:buNone/>
            </a:pPr>
            <a:r>
              <a:t/>
            </a:r>
            <a:endParaRPr/>
          </a:p>
        </p:txBody>
      </p:sp>
      <p:sp>
        <p:nvSpPr>
          <p:cNvPr id="172" name="Google Shape;172;g7abda2ad66_1_2"/>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73" name="Google Shape;173;g7abda2ad66_1_2"/>
          <p:cNvSpPr/>
          <p:nvPr/>
        </p:nvSpPr>
        <p:spPr>
          <a:xfrm>
            <a:off x="0" y="0"/>
            <a:ext cx="142800" cy="142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8"/>
          <p:cNvSpPr txBox="1"/>
          <p:nvPr>
            <p:ph type="title"/>
          </p:nvPr>
        </p:nvSpPr>
        <p:spPr>
          <a:xfrm>
            <a:off x="1097280" y="5074920"/>
            <a:ext cx="10113300" cy="8229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sz="4800">
                <a:extLst>
                  <a:ext uri="http://customooxmlschemas.google.com/">
                    <go:slidesCustomData xmlns:go="http://customooxmlschemas.google.com/" textRoundtripDataId="10"/>
                  </a:ext>
                </a:extLst>
              </a:rPr>
              <a:t>FINAL DESIGN: BLOCK DIAGRAM</a:t>
            </a:r>
            <a:endParaRPr b="1" sz="4800"/>
          </a:p>
        </p:txBody>
      </p:sp>
      <p:pic>
        <p:nvPicPr>
          <p:cNvPr id="179" name="Google Shape;179;p8"/>
          <p:cNvPicPr preferRelativeResize="0"/>
          <p:nvPr>
            <p:ph idx="1" type="body"/>
          </p:nvPr>
        </p:nvPicPr>
        <p:blipFill rotWithShape="1">
          <a:blip r:embed="rId4">
            <a:alphaModFix/>
          </a:blip>
          <a:srcRect b="0" l="9069" r="0" t="11720"/>
          <a:stretch/>
        </p:blipFill>
        <p:spPr>
          <a:xfrm>
            <a:off x="0" y="119075"/>
            <a:ext cx="12192000" cy="4690800"/>
          </a:xfrm>
          <a:prstGeom prst="rect">
            <a:avLst/>
          </a:prstGeom>
          <a:noFill/>
          <a:ln>
            <a:noFill/>
          </a:ln>
        </p:spPr>
      </p:pic>
      <p:sp>
        <p:nvSpPr>
          <p:cNvPr id="180" name="Google Shape;180;p8"/>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81" name="Google Shape;181;p8"/>
          <p:cNvSpPr/>
          <p:nvPr/>
        </p:nvSpPr>
        <p:spPr>
          <a:xfrm>
            <a:off x="0" y="0"/>
            <a:ext cx="142800" cy="142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extLst>
                  <a:ext uri="http://customooxmlschemas.google.com/">
                    <go:slidesCustomData xmlns:go="http://customooxmlschemas.google.com/" textRoundtripDataId="11"/>
                  </a:ext>
                </a:extLst>
              </a:rPr>
              <a:t>FINAL DESIGN: MEASUREMENT MODULE</a:t>
            </a:r>
            <a:endParaRPr/>
          </a:p>
        </p:txBody>
      </p:sp>
      <p:sp>
        <p:nvSpPr>
          <p:cNvPr id="187" name="Google Shape;187;p9"/>
          <p:cNvSpPr txBox="1"/>
          <p:nvPr>
            <p:ph idx="1" type="body"/>
          </p:nvPr>
        </p:nvSpPr>
        <p:spPr>
          <a:xfrm>
            <a:off x="1173478" y="1845725"/>
            <a:ext cx="3760500" cy="4023300"/>
          </a:xfrm>
          <a:prstGeom prst="rect">
            <a:avLst/>
          </a:prstGeom>
          <a:noFill/>
          <a:ln>
            <a:noFill/>
          </a:ln>
        </p:spPr>
        <p:txBody>
          <a:bodyPr anchorCtr="0" anchor="t" bIns="45700" lIns="0" spcFirstLastPara="1" rIns="0" wrap="square" tIns="45700">
            <a:normAutofit/>
          </a:bodyPr>
          <a:lstStyle/>
          <a:p>
            <a:pPr indent="-139700" lvl="0" marL="91440" rtl="0" algn="l">
              <a:lnSpc>
                <a:spcPct val="80000"/>
              </a:lnSpc>
              <a:spcBef>
                <a:spcPts val="0"/>
              </a:spcBef>
              <a:spcAft>
                <a:spcPts val="0"/>
              </a:spcAft>
              <a:buSzPts val="2200"/>
              <a:buChar char=" "/>
            </a:pPr>
            <a:r>
              <a:rPr b="1" lang="en-US" sz="2200">
                <a:solidFill>
                  <a:schemeClr val="accent1"/>
                </a:solidFill>
              </a:rPr>
              <a:t>AC Measurement</a:t>
            </a:r>
            <a:endParaRPr b="1" sz="2200">
              <a:solidFill>
                <a:schemeClr val="accent1"/>
              </a:solidFill>
            </a:endParaRPr>
          </a:p>
          <a:p>
            <a:pPr indent="-204152" lvl="1" marL="384048" rtl="0" algn="l">
              <a:lnSpc>
                <a:spcPct val="80000"/>
              </a:lnSpc>
              <a:spcBef>
                <a:spcPts val="400"/>
              </a:spcBef>
              <a:spcAft>
                <a:spcPts val="0"/>
              </a:spcAft>
              <a:buSzPts val="2000"/>
              <a:buChar char="◦"/>
            </a:pPr>
            <a:r>
              <a:rPr lang="en-US" sz="2000"/>
              <a:t>Hall Effect Current Sensor</a:t>
            </a:r>
            <a:endParaRPr sz="2000"/>
          </a:p>
          <a:p>
            <a:pPr indent="-204152" lvl="1" marL="384048" rtl="0" algn="l">
              <a:lnSpc>
                <a:spcPct val="80000"/>
              </a:lnSpc>
              <a:spcBef>
                <a:spcPts val="600"/>
              </a:spcBef>
              <a:spcAft>
                <a:spcPts val="0"/>
              </a:spcAft>
              <a:buSzPts val="2000"/>
              <a:buChar char="◦"/>
            </a:pPr>
            <a:r>
              <a:rPr lang="en-US" sz="2000"/>
              <a:t>ADC Voltage Sensor</a:t>
            </a:r>
            <a:endParaRPr sz="2000"/>
          </a:p>
          <a:p>
            <a:pPr indent="-195580" lvl="1" marL="384048" rtl="0" algn="l">
              <a:lnSpc>
                <a:spcPct val="80000"/>
              </a:lnSpc>
              <a:spcBef>
                <a:spcPts val="600"/>
              </a:spcBef>
              <a:spcAft>
                <a:spcPts val="0"/>
              </a:spcAft>
              <a:buSzPts val="2000"/>
              <a:buChar char="◦"/>
            </a:pPr>
            <a:r>
              <a:rPr lang="en-US" sz="2000"/>
              <a:t>SPI Communication Protocol</a:t>
            </a:r>
            <a:endParaRPr sz="2000"/>
          </a:p>
          <a:p>
            <a:pPr indent="-195580" lvl="1" marL="384048" rtl="0" algn="l">
              <a:lnSpc>
                <a:spcPct val="80000"/>
              </a:lnSpc>
              <a:spcBef>
                <a:spcPts val="600"/>
              </a:spcBef>
              <a:spcAft>
                <a:spcPts val="0"/>
              </a:spcAft>
              <a:buSzPts val="2000"/>
              <a:buChar char="◦"/>
            </a:pPr>
            <a:r>
              <a:rPr lang="en-US" sz="2000"/>
              <a:t>Rated Current:  30 A</a:t>
            </a:r>
            <a:endParaRPr sz="2000"/>
          </a:p>
          <a:p>
            <a:pPr indent="-195580" lvl="1" marL="384048" rtl="0" algn="l">
              <a:lnSpc>
                <a:spcPct val="80000"/>
              </a:lnSpc>
              <a:spcBef>
                <a:spcPts val="600"/>
              </a:spcBef>
              <a:spcAft>
                <a:spcPts val="0"/>
              </a:spcAft>
              <a:buSzPts val="2000"/>
              <a:buChar char="◦"/>
            </a:pPr>
            <a:r>
              <a:rPr lang="en-US" sz="2000">
                <a:extLst>
                  <a:ext uri="http://customooxmlschemas.google.com/">
                    <go:slidesCustomData xmlns:go="http://customooxmlschemas.google.com/" textRoundtripDataId="12"/>
                  </a:ext>
                </a:extLst>
              </a:rPr>
              <a:t>Rated Voltage: </a:t>
            </a:r>
            <a:r>
              <a:rPr lang="en-US" sz="2000"/>
              <a:t>240 V</a:t>
            </a:r>
            <a:endParaRPr sz="2000"/>
          </a:p>
          <a:p>
            <a:pPr indent="0" lvl="0" marL="0" rtl="0" algn="l">
              <a:lnSpc>
                <a:spcPct val="80000"/>
              </a:lnSpc>
              <a:spcBef>
                <a:spcPts val="600"/>
              </a:spcBef>
              <a:spcAft>
                <a:spcPts val="0"/>
              </a:spcAft>
              <a:buNone/>
            </a:pPr>
            <a:r>
              <a:t/>
            </a:r>
            <a:endParaRPr sz="1800"/>
          </a:p>
          <a:p>
            <a:pPr indent="0" lvl="0" marL="0" rtl="0" algn="l">
              <a:lnSpc>
                <a:spcPct val="80000"/>
              </a:lnSpc>
              <a:spcBef>
                <a:spcPts val="600"/>
              </a:spcBef>
              <a:spcAft>
                <a:spcPts val="0"/>
              </a:spcAft>
              <a:buNone/>
            </a:pPr>
            <a:r>
              <a:t/>
            </a:r>
            <a:endParaRPr sz="1800"/>
          </a:p>
          <a:p>
            <a:pPr indent="0" lvl="0" marL="0" rtl="0" algn="l">
              <a:lnSpc>
                <a:spcPct val="80000"/>
              </a:lnSpc>
              <a:spcBef>
                <a:spcPts val="600"/>
              </a:spcBef>
              <a:spcAft>
                <a:spcPts val="0"/>
              </a:spcAft>
              <a:buNone/>
            </a:pPr>
            <a:r>
              <a:t/>
            </a:r>
            <a:endParaRPr sz="1800"/>
          </a:p>
          <a:p>
            <a:pPr indent="0" lvl="0" marL="0" rtl="0" algn="ctr">
              <a:lnSpc>
                <a:spcPct val="80000"/>
              </a:lnSpc>
              <a:spcBef>
                <a:spcPts val="600"/>
              </a:spcBef>
              <a:spcAft>
                <a:spcPts val="0"/>
              </a:spcAft>
              <a:buNone/>
            </a:pPr>
            <a:r>
              <a:t/>
            </a:r>
            <a:endParaRPr sz="1800"/>
          </a:p>
          <a:p>
            <a:pPr indent="-117475" lvl="0" marL="91440" rtl="0" algn="l">
              <a:lnSpc>
                <a:spcPct val="80000"/>
              </a:lnSpc>
              <a:spcBef>
                <a:spcPts val="1600"/>
              </a:spcBef>
              <a:spcAft>
                <a:spcPts val="0"/>
              </a:spcAft>
              <a:buSzPts val="1850"/>
              <a:buChar char=" "/>
            </a:pPr>
            <a:r>
              <a:t/>
            </a:r>
            <a:endParaRPr/>
          </a:p>
          <a:p>
            <a:pPr indent="-100647" lvl="2" marL="566928" rtl="0" algn="l">
              <a:lnSpc>
                <a:spcPct val="80000"/>
              </a:lnSpc>
              <a:spcBef>
                <a:spcPts val="600"/>
              </a:spcBef>
              <a:spcAft>
                <a:spcPts val="0"/>
              </a:spcAft>
              <a:buSzPts val="1295"/>
              <a:buNone/>
            </a:pPr>
            <a:r>
              <a:t/>
            </a:r>
            <a:endParaRPr sz="1295"/>
          </a:p>
          <a:p>
            <a:pPr indent="-100647" lvl="2" marL="566928" rtl="0" algn="l">
              <a:lnSpc>
                <a:spcPct val="80000"/>
              </a:lnSpc>
              <a:spcBef>
                <a:spcPts val="600"/>
              </a:spcBef>
              <a:spcAft>
                <a:spcPts val="0"/>
              </a:spcAft>
              <a:buSzPts val="1295"/>
              <a:buNone/>
            </a:pPr>
            <a:r>
              <a:t/>
            </a:r>
            <a:endParaRPr sz="1295"/>
          </a:p>
        </p:txBody>
      </p:sp>
      <p:sp>
        <p:nvSpPr>
          <p:cNvPr id="188" name="Google Shape;188;p9"/>
          <p:cNvSpPr txBox="1"/>
          <p:nvPr>
            <p:ph idx="1" type="body"/>
          </p:nvPr>
        </p:nvSpPr>
        <p:spPr>
          <a:xfrm>
            <a:off x="7399925" y="3643350"/>
            <a:ext cx="3296700" cy="3915000"/>
          </a:xfrm>
          <a:prstGeom prst="rect">
            <a:avLst/>
          </a:prstGeom>
          <a:noFill/>
          <a:ln>
            <a:noFill/>
          </a:ln>
        </p:spPr>
        <p:txBody>
          <a:bodyPr anchorCtr="0" anchor="t" bIns="45700" lIns="0" spcFirstLastPara="1" rIns="0" wrap="square" tIns="45700">
            <a:noAutofit/>
          </a:bodyPr>
          <a:lstStyle/>
          <a:p>
            <a:pPr indent="0" lvl="0" marL="0" rtl="0" algn="l">
              <a:lnSpc>
                <a:spcPct val="80000"/>
              </a:lnSpc>
              <a:spcBef>
                <a:spcPts val="1600"/>
              </a:spcBef>
              <a:spcAft>
                <a:spcPts val="0"/>
              </a:spcAft>
              <a:buNone/>
            </a:pPr>
            <a:r>
              <a:rPr b="1" lang="en-US" sz="2200">
                <a:solidFill>
                  <a:schemeClr val="accent1"/>
                </a:solidFill>
              </a:rPr>
              <a:t>DC Measurement</a:t>
            </a:r>
            <a:endParaRPr b="1" sz="2200">
              <a:solidFill>
                <a:schemeClr val="accent1"/>
              </a:solidFill>
            </a:endParaRPr>
          </a:p>
          <a:p>
            <a:pPr indent="-204152" lvl="1" marL="384048" rtl="0" algn="l">
              <a:lnSpc>
                <a:spcPct val="80000"/>
              </a:lnSpc>
              <a:spcBef>
                <a:spcPts val="400"/>
              </a:spcBef>
              <a:spcAft>
                <a:spcPts val="0"/>
              </a:spcAft>
              <a:buSzPts val="2000"/>
              <a:buChar char="◦"/>
            </a:pPr>
            <a:r>
              <a:rPr lang="en-US" sz="2000"/>
              <a:t>Voltage Divider</a:t>
            </a:r>
            <a:endParaRPr sz="2000">
              <a:extLst>
                <a:ext uri="http://customooxmlschemas.google.com/">
                  <go:slidesCustomData xmlns:go="http://customooxmlschemas.google.com/" textRoundtripDataId="13"/>
                </a:ext>
              </a:extLst>
            </a:endParaRPr>
          </a:p>
          <a:p>
            <a:pPr indent="-227647" lvl="2" marL="566928" rtl="0" algn="l">
              <a:lnSpc>
                <a:spcPct val="80000"/>
              </a:lnSpc>
              <a:spcBef>
                <a:spcPts val="600"/>
              </a:spcBef>
              <a:spcAft>
                <a:spcPts val="0"/>
              </a:spcAft>
              <a:buSzPts val="2000"/>
              <a:buChar char="◦"/>
            </a:pPr>
            <a:r>
              <a:rPr lang="en-US" sz="2000">
                <a:extLst>
                  <a:ext uri="http://customooxmlschemas.google.com/">
                    <go:slidesCustomData xmlns:go="http://customooxmlschemas.google.com/" textRoundtripDataId="14"/>
                  </a:ext>
                </a:extLst>
              </a:rPr>
              <a:t>V</a:t>
            </a:r>
            <a:r>
              <a:rPr baseline="-25000" lang="en-US" sz="2000">
                <a:extLst>
                  <a:ext uri="http://customooxmlschemas.google.com/">
                    <go:slidesCustomData xmlns:go="http://customooxmlschemas.google.com/" textRoundtripDataId="15"/>
                  </a:ext>
                </a:extLst>
              </a:rPr>
              <a:t>sense</a:t>
            </a:r>
            <a:r>
              <a:rPr lang="en-US" sz="2000">
                <a:extLst>
                  <a:ext uri="http://customooxmlschemas.google.com/">
                    <go:slidesCustomData xmlns:go="http://customooxmlschemas.google.com/" textRoundtripDataId="16"/>
                  </a:ext>
                </a:extLst>
              </a:rPr>
              <a:t> = (33/4033)*V</a:t>
            </a:r>
            <a:r>
              <a:rPr baseline="-25000" lang="en-US" sz="2000">
                <a:extLst>
                  <a:ext uri="http://customooxmlschemas.google.com/">
                    <go:slidesCustomData xmlns:go="http://customooxmlschemas.google.com/" textRoundtripDataId="17"/>
                  </a:ext>
                </a:extLst>
              </a:rPr>
              <a:t>DC</a:t>
            </a:r>
            <a:endParaRPr baseline="-25000" sz="2000"/>
          </a:p>
          <a:p>
            <a:pPr indent="-195579" lvl="2" marL="566928" rtl="0" algn="l">
              <a:lnSpc>
                <a:spcPct val="80000"/>
              </a:lnSpc>
              <a:spcBef>
                <a:spcPts val="600"/>
              </a:spcBef>
              <a:spcAft>
                <a:spcPts val="0"/>
              </a:spcAft>
              <a:buSzPts val="2000"/>
              <a:buChar char="◦"/>
            </a:pPr>
            <a:r>
              <a:rPr lang="en-US" sz="2000"/>
              <a:t>Rated Voltage: 400 V</a:t>
            </a:r>
            <a:endParaRPr sz="2000"/>
          </a:p>
          <a:p>
            <a:pPr indent="-204152" lvl="1" marL="384048" rtl="0" algn="l">
              <a:lnSpc>
                <a:spcPct val="80000"/>
              </a:lnSpc>
              <a:spcBef>
                <a:spcPts val="600"/>
              </a:spcBef>
              <a:spcAft>
                <a:spcPts val="0"/>
              </a:spcAft>
              <a:buSzPts val="2000"/>
              <a:buChar char="◦"/>
            </a:pPr>
            <a:r>
              <a:rPr lang="en-US" sz="2000"/>
              <a:t>Hall Effect Current Sensor</a:t>
            </a:r>
            <a:endParaRPr sz="2000"/>
          </a:p>
          <a:p>
            <a:pPr indent="-227647" lvl="2" marL="566928" rtl="0" algn="l">
              <a:lnSpc>
                <a:spcPct val="80000"/>
              </a:lnSpc>
              <a:spcBef>
                <a:spcPts val="600"/>
              </a:spcBef>
              <a:spcAft>
                <a:spcPts val="0"/>
              </a:spcAft>
              <a:buSzPts val="2000"/>
              <a:buChar char="◦"/>
            </a:pPr>
            <a:r>
              <a:rPr lang="en-US" sz="2000"/>
              <a:t>Scaled Analog Voltage</a:t>
            </a:r>
            <a:endParaRPr sz="2000"/>
          </a:p>
          <a:p>
            <a:pPr indent="-227647" lvl="2" marL="566928" rtl="0" algn="l">
              <a:lnSpc>
                <a:spcPct val="80000"/>
              </a:lnSpc>
              <a:spcBef>
                <a:spcPts val="600"/>
              </a:spcBef>
              <a:spcAft>
                <a:spcPts val="0"/>
              </a:spcAft>
              <a:buSzPts val="2000"/>
              <a:buChar char="◦"/>
            </a:pPr>
            <a:r>
              <a:rPr lang="en-US" sz="2000"/>
              <a:t>Rated Current: 10 A</a:t>
            </a:r>
            <a:endParaRPr sz="2000"/>
          </a:p>
          <a:p>
            <a:pPr indent="-100647" lvl="2" marL="566928" rtl="0" algn="l">
              <a:lnSpc>
                <a:spcPct val="80000"/>
              </a:lnSpc>
              <a:spcBef>
                <a:spcPts val="600"/>
              </a:spcBef>
              <a:spcAft>
                <a:spcPts val="0"/>
              </a:spcAft>
              <a:buSzPts val="1295"/>
              <a:buNone/>
            </a:pPr>
            <a:r>
              <a:t/>
            </a:r>
            <a:endParaRPr sz="1295"/>
          </a:p>
          <a:p>
            <a:pPr indent="-100647" lvl="2" marL="566928" rtl="0" algn="l">
              <a:lnSpc>
                <a:spcPct val="80000"/>
              </a:lnSpc>
              <a:spcBef>
                <a:spcPts val="600"/>
              </a:spcBef>
              <a:spcAft>
                <a:spcPts val="0"/>
              </a:spcAft>
              <a:buSzPts val="1295"/>
              <a:buNone/>
            </a:pPr>
            <a:r>
              <a:t/>
            </a:r>
            <a:endParaRPr sz="1295"/>
          </a:p>
        </p:txBody>
      </p:sp>
      <p:cxnSp>
        <p:nvCxnSpPr>
          <p:cNvPr id="189" name="Google Shape;189;p9"/>
          <p:cNvCxnSpPr/>
          <p:nvPr/>
        </p:nvCxnSpPr>
        <p:spPr>
          <a:xfrm>
            <a:off x="6096000" y="2213225"/>
            <a:ext cx="0" cy="3573300"/>
          </a:xfrm>
          <a:prstGeom prst="straightConnector1">
            <a:avLst/>
          </a:prstGeom>
          <a:noFill/>
          <a:ln cap="flat" cmpd="sng" w="28575">
            <a:solidFill>
              <a:schemeClr val="lt2"/>
            </a:solidFill>
            <a:prstDash val="solid"/>
            <a:round/>
            <a:headEnd len="med" w="med" type="none"/>
            <a:tailEnd len="med" w="med" type="none"/>
          </a:ln>
        </p:spPr>
      </p:cxnSp>
      <p:pic>
        <p:nvPicPr>
          <p:cNvPr id="190" name="Google Shape;190;p9"/>
          <p:cNvPicPr preferRelativeResize="0"/>
          <p:nvPr/>
        </p:nvPicPr>
        <p:blipFill rotWithShape="1">
          <a:blip r:embed="rId3">
            <a:alphaModFix/>
          </a:blip>
          <a:srcRect b="56829" l="14770" r="54673" t="23167"/>
          <a:stretch/>
        </p:blipFill>
        <p:spPr>
          <a:xfrm>
            <a:off x="2018875" y="4062425"/>
            <a:ext cx="2069700" cy="1806600"/>
          </a:xfrm>
          <a:prstGeom prst="flowChartConnector">
            <a:avLst/>
          </a:prstGeom>
          <a:noFill/>
          <a:ln cap="flat" cmpd="sng" w="38100">
            <a:solidFill>
              <a:schemeClr val="accent1"/>
            </a:solidFill>
            <a:prstDash val="solid"/>
            <a:round/>
            <a:headEnd len="sm" w="sm" type="none"/>
            <a:tailEnd len="sm" w="sm" type="none"/>
          </a:ln>
        </p:spPr>
      </p:pic>
      <p:pic>
        <p:nvPicPr>
          <p:cNvPr id="191" name="Google Shape;191;p9"/>
          <p:cNvPicPr preferRelativeResize="0"/>
          <p:nvPr/>
        </p:nvPicPr>
        <p:blipFill rotWithShape="1">
          <a:blip r:embed="rId3">
            <a:alphaModFix/>
          </a:blip>
          <a:srcRect b="63409" l="54996" r="18616" t="23172"/>
          <a:stretch/>
        </p:blipFill>
        <p:spPr>
          <a:xfrm>
            <a:off x="7259287" y="2008750"/>
            <a:ext cx="2236200" cy="1515600"/>
          </a:xfrm>
          <a:prstGeom prst="flowChartConnector">
            <a:avLst/>
          </a:prstGeom>
          <a:noFill/>
          <a:ln cap="flat" cmpd="sng" w="38100">
            <a:solidFill>
              <a:schemeClr val="accent1"/>
            </a:solidFill>
            <a:prstDash val="solid"/>
            <a:round/>
            <a:headEnd len="sm" w="sm" type="none"/>
            <a:tailEnd len="sm" w="sm" type="none"/>
          </a:ln>
        </p:spPr>
      </p:pic>
      <p:sp>
        <p:nvSpPr>
          <p:cNvPr id="192" name="Google Shape;192;p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93" name="Google Shape;193;p9"/>
          <p:cNvSpPr/>
          <p:nvPr/>
        </p:nvSpPr>
        <p:spPr>
          <a:xfrm>
            <a:off x="0" y="0"/>
            <a:ext cx="142800" cy="14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2019-12-05T03:27:56Z</dcterms:created>
  <dc:creator>Brian Tyiran</dc:creator>
</cp:coreProperties>
</file>