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Just introduce ourselves here and the title of our project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“However, our logic gate pieces that we provide aren’t actually logic gates, but rather just collections of banana plugs that when inserted send either 3.3V or GND to Circuit Comparison and Truth Table Display module to use when calculating truth tables.  Each chip has a unique arrangement of banana plugs, so that they can only be inserted in specific positions on the Design Board.  We specifically did this as to make the use of this board easier, so that the user can’t place AND/OR/NOT gates on the NAND/NOR side and vice versa.”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“After the all the gates and switches have been set, the Circuit Comparison and Truth Table Display Module takes care of the rest of the functionality of the learning tool, abstracted away from the user”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“Based on the voltages set by the user’s chip placements, the Microcontroller takes in those values as inputs and is able to calculate the truth table based on looking at the inputs and outputting a truth table corresponding to said inputs.  The microcontrollers for truth table calculation just cycle through a bunch of if else statements and output a truth table depending on which condition is met.  Similarly, if a NAND chip was used during NOR mode, or if a NOR was used during NAND mode, the NAND/NOR truth table is forced to display all zeros, indicating to the user that they used a NAND/NOR improperly.  </a:t>
            </a:r>
            <a:br>
              <a:rPr lang="en"/>
            </a:br>
            <a:br>
              <a:rPr lang="en"/>
            </a:br>
            <a:r>
              <a:rPr lang="en"/>
              <a:t>Normally with the truth table calculation, a 1 will represent the presence of a certain gate (either AND, NOT or NAND/NOR), and a 0 will represent an absence (through wire, or an OR).  However, the NAND/NOR chips send an extra bit as to be able to differentiate them better when calculating the Wrong Chips used signal, 11 being NAND 10 being nor, and 00 being through.”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“The outputs from the Circuit Design Module are then wired as inputs to this PCB so that the outputs are linked up to LEDs either telling the truth tables of the designed circuits to the user, or to denote to the user whether they used a NAND or a NOR chip wrongly”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“In addition to wiring the outputs of the Circuit Design Module to the previous PCB, the truth tables being output from the appropriate microcontroller are wired into this PCB, which contains the the Logic Comparator Circuit.  If the two truth tables are equivalent, then the LED denoting the two circuits being logically equivalent will light up”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“This is the underside to the learning tool with all the wirings connected, and as you can see it is rather messy.  If we were to continue with this project, we would better encapsulate this so that the user cannot see or interact with anything on this backside.”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“Lastly, the requirements for this module are that the misuse of a NAND during NOR mode triggers the Wrong Chip signal on, and similarly for when a NOR is used during NAND mode.  Not only that, but most importantly the truth tables need to be calculated correctly based on what gates were used where in each circuit.”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“For those interested in Electrical and Computer Engineering, one of the first things that you learn is making of circuits with logic gates.  For ______ and I, we started learning about logic gate circuitry in high school, but learning about electronics can start at any age.  </a:t>
            </a:r>
            <a:br>
              <a:rPr lang="en"/>
            </a:br>
            <a:br>
              <a:rPr lang="en"/>
            </a:br>
            <a:r>
              <a:rPr lang="en"/>
              <a:t>One thing that we are taught in ECE at UIUC is that only using NAND or NOR chips to make a circuit is more efficient and a standard of industry due to NAND and NOR chips being more power efficient by using less transistors than AND OR and NOT chips.  However, learning the NAND/NOR equivalency of AND/OR/NOT circuit can be a tricky skill to develop when it is first introduced.”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“So we saw a need to create a visual aid for those who are first learning about logic gates.  How our learning tool works is that you first build a circuit using the AND/OR/NOT gates that we give you, and then you try to build the logical equivalent using either NAND gates or NOR gates.  If you did so successfully, you will see an LED light up telling you that the two circuits that you made are logically equivalent”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“As such, our project has 3 main modules to it: Power, Circuit Design, and Circuit Comparison and Truth Table Display.”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“The Power Module only serves one purpose: to provide the appropriate voltage levels to the rest of the modules.  Using a wall power supply and some voltage regulators, we accomplish just that by stepping down a supplied voltage of 5.9V to 3.3V for the majority of the circuit and 5V for the Logic Comparator Circuit.”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“And as you can see, the requirements needed of the Power Module reflect just that.  (add a few more notes here, or maybe restructure some of the other slides), however the manipulation of the input voltages to the other two modules is really the secret to how our project works”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“And as such, the Circuit Design Module takes in 3.3V as input for both the switches and the Design Board in order to provide functionality to the visual aid aspect of our project.  But before getting to that, let’s introduce how the visual aid works with the designing of each circuit.  The switches function as to toggle between NAND or NOR mode for the NAND/NOR side, and the circuit design between 2 input and 3 input”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“It’s important that this module sends the correct voltage levels when each gate is plugged in, otherwise the truth tables won’t calculate properly when each voltage level is sent to the microcontrollers.  Similarly, toggling the switches needs to appropriately send the correct voltage high or low to the microcontroller, or else the calculated truth table won’t be accurate to how the user has set the input toggle and the NAND/NOR toggle”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“As soon as the user plugs in learning tool, they are ready to get started with building each circuit.  For the AND/OR/NOT side of the board, you have 2 places that you can place an AND or an OR gate and 3 places where you can place a NOT gate or a through wire.  Similarly, for the NAND/NOR side of the board you have 2 spots where you can place a NAND or a NOR gate, and then 5 spots where you can place a through wire or a NAND/NOR gate that will basically function as a NOT gate”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dk1"/>
              </a:buClr>
              <a:buSzPts val="1800"/>
              <a:buChar char="●"/>
              <a:defRPr>
                <a:solidFill>
                  <a:schemeClr val="dk1"/>
                </a:solidFill>
              </a:defRPr>
            </a:lvl1pPr>
            <a:lvl2pPr lvl="1">
              <a:spcBef>
                <a:spcPts val="0"/>
              </a:spcBef>
              <a:buClr>
                <a:schemeClr val="dk1"/>
              </a:buClr>
              <a:buSzPts val="1400"/>
              <a:buChar char="○"/>
              <a:defRPr>
                <a:solidFill>
                  <a:schemeClr val="dk1"/>
                </a:solidFill>
              </a:defRPr>
            </a:lvl2pPr>
            <a:lvl3pPr lvl="2">
              <a:spcBef>
                <a:spcPts val="0"/>
              </a:spcBef>
              <a:buClr>
                <a:schemeClr val="dk1"/>
              </a:buClr>
              <a:buSzPts val="1400"/>
              <a:buChar char="■"/>
              <a:defRPr>
                <a:solidFill>
                  <a:schemeClr val="dk1"/>
                </a:solidFill>
              </a:defRPr>
            </a:lvl3pPr>
            <a:lvl4pPr lvl="3">
              <a:spcBef>
                <a:spcPts val="0"/>
              </a:spcBef>
              <a:buClr>
                <a:schemeClr val="dk1"/>
              </a:buClr>
              <a:buSzPts val="1400"/>
              <a:buChar char="●"/>
              <a:defRPr>
                <a:solidFill>
                  <a:schemeClr val="dk1"/>
                </a:solidFill>
              </a:defRPr>
            </a:lvl4pPr>
            <a:lvl5pPr lvl="4">
              <a:spcBef>
                <a:spcPts val="0"/>
              </a:spcBef>
              <a:buClr>
                <a:schemeClr val="dk1"/>
              </a:buClr>
              <a:buSzPts val="1400"/>
              <a:buChar char="○"/>
              <a:defRPr>
                <a:solidFill>
                  <a:schemeClr val="dk1"/>
                </a:solidFill>
              </a:defRPr>
            </a:lvl5pPr>
            <a:lvl6pPr lvl="5">
              <a:spcBef>
                <a:spcPts val="0"/>
              </a:spcBef>
              <a:buClr>
                <a:schemeClr val="dk1"/>
              </a:buClr>
              <a:buSzPts val="1400"/>
              <a:buChar char="■"/>
              <a:defRPr>
                <a:solidFill>
                  <a:schemeClr val="dk1"/>
                </a:solidFill>
              </a:defRPr>
            </a:lvl6pPr>
            <a:lvl7pPr lvl="6">
              <a:spcBef>
                <a:spcPts val="0"/>
              </a:spcBef>
              <a:buClr>
                <a:schemeClr val="dk1"/>
              </a:buClr>
              <a:buSzPts val="1400"/>
              <a:buChar char="●"/>
              <a:defRPr>
                <a:solidFill>
                  <a:schemeClr val="dk1"/>
                </a:solidFill>
              </a:defRPr>
            </a:lvl7pPr>
            <a:lvl8pPr lvl="7">
              <a:spcBef>
                <a:spcPts val="0"/>
              </a:spcBef>
              <a:buClr>
                <a:schemeClr val="dk1"/>
              </a:buClr>
              <a:buSzPts val="1400"/>
              <a:buChar char="○"/>
              <a:defRPr>
                <a:solidFill>
                  <a:schemeClr val="dk1"/>
                </a:solidFill>
              </a:defRPr>
            </a:lvl8pPr>
            <a:lvl9pPr lvl="8">
              <a:spcBef>
                <a:spcPts val="0"/>
              </a:spcBef>
              <a:buClr>
                <a:schemeClr val="dk1"/>
              </a:buClr>
              <a:buSzPts val="1400"/>
              <a:buChar char="■"/>
              <a:defRPr>
                <a:solidFill>
                  <a:schemeClr val="dk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lt2"/>
              </a:buClr>
              <a:buSzPts val="1800"/>
              <a:buChar char="●"/>
              <a:defRPr sz="1800">
                <a:solidFill>
                  <a:schemeClr val="lt2"/>
                </a:solidFill>
              </a:defRPr>
            </a:lvl1pPr>
            <a:lvl2pPr lvl="1">
              <a:lnSpc>
                <a:spcPct val="115000"/>
              </a:lnSpc>
              <a:spcBef>
                <a:spcPts val="0"/>
              </a:spcBef>
              <a:spcAft>
                <a:spcPts val="1600"/>
              </a:spcAft>
              <a:buClr>
                <a:schemeClr val="lt2"/>
              </a:buClr>
              <a:buSzPts val="1400"/>
              <a:buChar char="○"/>
              <a:defRPr>
                <a:solidFill>
                  <a:schemeClr val="lt2"/>
                </a:solidFill>
              </a:defRPr>
            </a:lvl2pPr>
            <a:lvl3pPr lvl="2">
              <a:lnSpc>
                <a:spcPct val="115000"/>
              </a:lnSpc>
              <a:spcBef>
                <a:spcPts val="0"/>
              </a:spcBef>
              <a:spcAft>
                <a:spcPts val="1600"/>
              </a:spcAft>
              <a:buClr>
                <a:schemeClr val="lt2"/>
              </a:buClr>
              <a:buSzPts val="1400"/>
              <a:buChar char="■"/>
              <a:defRPr>
                <a:solidFill>
                  <a:schemeClr val="lt2"/>
                </a:solidFill>
              </a:defRPr>
            </a:lvl3pPr>
            <a:lvl4pPr lvl="3">
              <a:lnSpc>
                <a:spcPct val="115000"/>
              </a:lnSpc>
              <a:spcBef>
                <a:spcPts val="0"/>
              </a:spcBef>
              <a:spcAft>
                <a:spcPts val="1600"/>
              </a:spcAft>
              <a:buClr>
                <a:schemeClr val="lt2"/>
              </a:buClr>
              <a:buSzPts val="1400"/>
              <a:buChar char="●"/>
              <a:defRPr>
                <a:solidFill>
                  <a:schemeClr val="lt2"/>
                </a:solidFill>
              </a:defRPr>
            </a:lvl4pPr>
            <a:lvl5pPr lvl="4">
              <a:lnSpc>
                <a:spcPct val="115000"/>
              </a:lnSpc>
              <a:spcBef>
                <a:spcPts val="0"/>
              </a:spcBef>
              <a:spcAft>
                <a:spcPts val="1600"/>
              </a:spcAft>
              <a:buClr>
                <a:schemeClr val="lt2"/>
              </a:buClr>
              <a:buSzPts val="1400"/>
              <a:buChar char="○"/>
              <a:defRPr>
                <a:solidFill>
                  <a:schemeClr val="lt2"/>
                </a:solidFill>
              </a:defRPr>
            </a:lvl5pPr>
            <a:lvl6pPr lvl="5">
              <a:lnSpc>
                <a:spcPct val="115000"/>
              </a:lnSpc>
              <a:spcBef>
                <a:spcPts val="0"/>
              </a:spcBef>
              <a:spcAft>
                <a:spcPts val="1600"/>
              </a:spcAft>
              <a:buClr>
                <a:schemeClr val="lt2"/>
              </a:buClr>
              <a:buSzPts val="1400"/>
              <a:buChar char="■"/>
              <a:defRPr>
                <a:solidFill>
                  <a:schemeClr val="lt2"/>
                </a:solidFill>
              </a:defRPr>
            </a:lvl6pPr>
            <a:lvl7pPr lvl="6">
              <a:lnSpc>
                <a:spcPct val="115000"/>
              </a:lnSpc>
              <a:spcBef>
                <a:spcPts val="0"/>
              </a:spcBef>
              <a:spcAft>
                <a:spcPts val="1600"/>
              </a:spcAft>
              <a:buClr>
                <a:schemeClr val="lt2"/>
              </a:buClr>
              <a:buSzPts val="1400"/>
              <a:buChar char="●"/>
              <a:defRPr>
                <a:solidFill>
                  <a:schemeClr val="lt2"/>
                </a:solidFill>
              </a:defRPr>
            </a:lvl7pPr>
            <a:lvl8pPr lvl="7">
              <a:lnSpc>
                <a:spcPct val="115000"/>
              </a:lnSpc>
              <a:spcBef>
                <a:spcPts val="0"/>
              </a:spcBef>
              <a:spcAft>
                <a:spcPts val="1600"/>
              </a:spcAft>
              <a:buClr>
                <a:schemeClr val="lt2"/>
              </a:buClr>
              <a:buSzPts val="1400"/>
              <a:buChar char="○"/>
              <a:defRPr>
                <a:solidFill>
                  <a:schemeClr val="lt2"/>
                </a:solidFill>
              </a:defRPr>
            </a:lvl8pPr>
            <a:lvl9pPr lvl="8">
              <a:lnSpc>
                <a:spcPct val="115000"/>
              </a:lnSpc>
              <a:spcBef>
                <a:spcPts val="0"/>
              </a:spcBef>
              <a:spcAft>
                <a:spcPts val="1600"/>
              </a:spcAft>
              <a:buClr>
                <a:schemeClr val="lt2"/>
              </a:buClr>
              <a:buSzPts val="1400"/>
              <a:buChar char="■"/>
              <a:defRPr>
                <a:solidFill>
                  <a:schemeClr val="lt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indent="0" lvl="0" marL="0" rtl="0" algn="l">
              <a:lnSpc>
                <a:spcPct val="115000"/>
              </a:lnSpc>
              <a:spcBef>
                <a:spcPts val="3000"/>
              </a:spcBef>
              <a:spcAft>
                <a:spcPts val="1500"/>
              </a:spcAft>
              <a:buNone/>
            </a:pPr>
            <a:r>
              <a:t/>
            </a:r>
            <a:endParaRPr b="1" sz="2400">
              <a:solidFill>
                <a:srgbClr val="333333"/>
              </a:solidFill>
            </a:endParaRPr>
          </a:p>
          <a:p>
            <a:pPr indent="0" lvl="0" marL="0" rtl="0">
              <a:spcBef>
                <a:spcPts val="0"/>
              </a:spcBef>
              <a:buNone/>
            </a:pPr>
            <a:r>
              <a:rPr lang="en"/>
              <a:t>NAND/NOR Logic Gate Replacement Training tool</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indent="0" lvl="0" marL="0">
              <a:spcBef>
                <a:spcPts val="0"/>
              </a:spcBef>
              <a:buNone/>
            </a:pPr>
            <a:r>
              <a:rPr lang="en"/>
              <a:t>Team 34: Jeremy Diamond and Matthew LaGreca</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ctrTitle"/>
          </p:nvPr>
        </p:nvSpPr>
        <p:spPr>
          <a:xfrm>
            <a:off x="1424413" y="91850"/>
            <a:ext cx="6295200" cy="600600"/>
          </a:xfrm>
          <a:prstGeom prst="rect">
            <a:avLst/>
          </a:prstGeom>
        </p:spPr>
        <p:txBody>
          <a:bodyPr anchorCtr="0" anchor="b" bIns="91425" lIns="91425" rIns="91425" wrap="square" tIns="91425">
            <a:noAutofit/>
          </a:bodyPr>
          <a:lstStyle/>
          <a:p>
            <a:pPr indent="0" lvl="0" marL="0">
              <a:spcBef>
                <a:spcPts val="0"/>
              </a:spcBef>
              <a:buNone/>
            </a:pPr>
            <a:r>
              <a:rPr lang="en" sz="3600"/>
              <a:t>Physical Board Design</a:t>
            </a:r>
          </a:p>
        </p:txBody>
      </p:sp>
      <p:pic>
        <p:nvPicPr>
          <p:cNvPr id="111" name="Shape 111"/>
          <p:cNvPicPr preferRelativeResize="0"/>
          <p:nvPr/>
        </p:nvPicPr>
        <p:blipFill rotWithShape="1">
          <a:blip r:embed="rId3">
            <a:alphaModFix/>
          </a:blip>
          <a:srcRect b="0" l="6829" r="13761" t="0"/>
          <a:stretch/>
        </p:blipFill>
        <p:spPr>
          <a:xfrm>
            <a:off x="1325900" y="643000"/>
            <a:ext cx="6492224" cy="42263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ctrTitle"/>
          </p:nvPr>
        </p:nvSpPr>
        <p:spPr>
          <a:xfrm>
            <a:off x="311708" y="-328450"/>
            <a:ext cx="8520600" cy="2052600"/>
          </a:xfrm>
          <a:prstGeom prst="rect">
            <a:avLst/>
          </a:prstGeom>
        </p:spPr>
        <p:txBody>
          <a:bodyPr anchorCtr="0" anchor="b" bIns="91425" lIns="91425" rIns="91425" wrap="square" tIns="91425">
            <a:noAutofit/>
          </a:bodyPr>
          <a:lstStyle/>
          <a:p>
            <a:pPr indent="0" lvl="0" marL="0">
              <a:spcBef>
                <a:spcPts val="0"/>
              </a:spcBef>
              <a:buNone/>
            </a:pPr>
            <a:r>
              <a:rPr lang="en" sz="4800"/>
              <a:t>Circuit Comparison and Truth Table Display Module</a:t>
            </a:r>
          </a:p>
        </p:txBody>
      </p:sp>
      <p:pic>
        <p:nvPicPr>
          <p:cNvPr id="117" name="Shape 117"/>
          <p:cNvPicPr preferRelativeResize="0"/>
          <p:nvPr/>
        </p:nvPicPr>
        <p:blipFill rotWithShape="1">
          <a:blip r:embed="rId3">
            <a:alphaModFix/>
          </a:blip>
          <a:srcRect b="0" l="3232" r="1692" t="0"/>
          <a:stretch/>
        </p:blipFill>
        <p:spPr>
          <a:xfrm>
            <a:off x="413725" y="2073300"/>
            <a:ext cx="8316525" cy="2381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ctrTitle"/>
          </p:nvPr>
        </p:nvSpPr>
        <p:spPr>
          <a:xfrm>
            <a:off x="-801842" y="-797275"/>
            <a:ext cx="8520600" cy="2052600"/>
          </a:xfrm>
          <a:prstGeom prst="rect">
            <a:avLst/>
          </a:prstGeom>
        </p:spPr>
        <p:txBody>
          <a:bodyPr anchorCtr="0" anchor="b" bIns="91425" lIns="91425" rIns="91425" wrap="square" tIns="91425">
            <a:noAutofit/>
          </a:bodyPr>
          <a:lstStyle/>
          <a:p>
            <a:pPr indent="0" lvl="0" marL="0">
              <a:spcBef>
                <a:spcPts val="0"/>
              </a:spcBef>
              <a:buNone/>
            </a:pPr>
            <a:r>
              <a:rPr lang="en"/>
              <a:t>Microcontroller Code</a:t>
            </a:r>
          </a:p>
        </p:txBody>
      </p:sp>
      <p:sp>
        <p:nvSpPr>
          <p:cNvPr id="123" name="Shape 123"/>
          <p:cNvSpPr txBox="1"/>
          <p:nvPr>
            <p:ph idx="1" type="subTitle"/>
          </p:nvPr>
        </p:nvSpPr>
        <p:spPr>
          <a:xfrm>
            <a:off x="0" y="1189875"/>
            <a:ext cx="8520600" cy="792600"/>
          </a:xfrm>
          <a:prstGeom prst="rect">
            <a:avLst/>
          </a:prstGeom>
        </p:spPr>
        <p:txBody>
          <a:bodyPr anchorCtr="0" anchor="t" bIns="91425" lIns="91425" rIns="91425" wrap="square" tIns="91425">
            <a:noAutofit/>
          </a:bodyPr>
          <a:lstStyle/>
          <a:p>
            <a:pPr indent="-406400" lvl="0" marL="457200" rtl="0" algn="l">
              <a:spcBef>
                <a:spcPts val="0"/>
              </a:spcBef>
              <a:spcAft>
                <a:spcPts val="0"/>
              </a:spcAft>
              <a:buClr>
                <a:srgbClr val="FFFFFF"/>
              </a:buClr>
              <a:buSzPts val="2800"/>
              <a:buChar char="-"/>
            </a:pPr>
            <a:r>
              <a:rPr lang="en">
                <a:solidFill>
                  <a:srgbClr val="FFFFFF"/>
                </a:solidFill>
              </a:rPr>
              <a:t>Truth table determined by inputs (Circuit Design Module)</a:t>
            </a:r>
          </a:p>
          <a:p>
            <a:pPr indent="-406400" lvl="0" marL="457200" rtl="0" algn="l">
              <a:spcBef>
                <a:spcPts val="0"/>
              </a:spcBef>
              <a:spcAft>
                <a:spcPts val="0"/>
              </a:spcAft>
              <a:buClr>
                <a:srgbClr val="FFFFFF"/>
              </a:buClr>
              <a:buSzPts val="2800"/>
              <a:buChar char="-"/>
            </a:pPr>
            <a:r>
              <a:rPr lang="en">
                <a:solidFill>
                  <a:srgbClr val="FFFFFF"/>
                </a:solidFill>
              </a:rPr>
              <a:t>NAND/NOR forced to 0s by Wrong Chips</a:t>
            </a:r>
          </a:p>
          <a:p>
            <a:pPr indent="-406400" lvl="0" marL="457200" rtl="0" algn="l">
              <a:spcBef>
                <a:spcPts val="0"/>
              </a:spcBef>
              <a:buClr>
                <a:srgbClr val="FFFFFF"/>
              </a:buClr>
              <a:buSzPts val="2800"/>
              <a:buChar char="-"/>
            </a:pPr>
            <a:r>
              <a:rPr lang="en">
                <a:solidFill>
                  <a:srgbClr val="FFFFFF"/>
                </a:solidFill>
              </a:rPr>
              <a:t>Wrong chips determined by 2-bit gate identifiers</a:t>
            </a:r>
          </a:p>
        </p:txBody>
      </p:sp>
      <p:pic>
        <p:nvPicPr>
          <p:cNvPr id="124" name="Shape 124"/>
          <p:cNvPicPr preferRelativeResize="0"/>
          <p:nvPr/>
        </p:nvPicPr>
        <p:blipFill rotWithShape="1">
          <a:blip r:embed="rId3">
            <a:alphaModFix/>
          </a:blip>
          <a:srcRect b="0" l="0" r="1361" t="0"/>
          <a:stretch/>
        </p:blipFill>
        <p:spPr>
          <a:xfrm>
            <a:off x="95825" y="3312875"/>
            <a:ext cx="5853125" cy="1666875"/>
          </a:xfrm>
          <a:prstGeom prst="rect">
            <a:avLst/>
          </a:prstGeom>
          <a:noFill/>
          <a:ln>
            <a:noFill/>
          </a:ln>
        </p:spPr>
      </p:pic>
      <p:pic>
        <p:nvPicPr>
          <p:cNvPr id="125" name="Shape 125"/>
          <p:cNvPicPr preferRelativeResize="0"/>
          <p:nvPr/>
        </p:nvPicPr>
        <p:blipFill>
          <a:blip r:embed="rId4">
            <a:alphaModFix/>
          </a:blip>
          <a:stretch>
            <a:fillRect/>
          </a:stretch>
        </p:blipFill>
        <p:spPr>
          <a:xfrm>
            <a:off x="6058825" y="3401250"/>
            <a:ext cx="3000375" cy="714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ctrTitle"/>
          </p:nvPr>
        </p:nvSpPr>
        <p:spPr>
          <a:xfrm>
            <a:off x="93700" y="237075"/>
            <a:ext cx="5968200" cy="1032600"/>
          </a:xfrm>
          <a:prstGeom prst="rect">
            <a:avLst/>
          </a:prstGeom>
        </p:spPr>
        <p:txBody>
          <a:bodyPr anchorCtr="0" anchor="b" bIns="91425" lIns="91425" rIns="91425" wrap="square" tIns="91425">
            <a:noAutofit/>
          </a:bodyPr>
          <a:lstStyle/>
          <a:p>
            <a:pPr indent="0" lvl="0" marL="0">
              <a:spcBef>
                <a:spcPts val="0"/>
              </a:spcBef>
              <a:buNone/>
            </a:pPr>
            <a:r>
              <a:rPr lang="en" sz="4800"/>
              <a:t>Microcontroller PCB</a:t>
            </a:r>
          </a:p>
        </p:txBody>
      </p:sp>
      <p:sp>
        <p:nvSpPr>
          <p:cNvPr id="131" name="Shape 131"/>
          <p:cNvSpPr txBox="1"/>
          <p:nvPr>
            <p:ph idx="1" type="subTitle"/>
          </p:nvPr>
        </p:nvSpPr>
        <p:spPr>
          <a:xfrm>
            <a:off x="372700" y="1721875"/>
            <a:ext cx="5410200" cy="2595000"/>
          </a:xfrm>
          <a:prstGeom prst="rect">
            <a:avLst/>
          </a:prstGeom>
        </p:spPr>
        <p:txBody>
          <a:bodyPr anchorCtr="0" anchor="t" bIns="91425" lIns="91425" rIns="91425" wrap="square" tIns="91425">
            <a:noAutofit/>
          </a:bodyPr>
          <a:lstStyle/>
          <a:p>
            <a:pPr indent="-406400" lvl="0" marL="457200" rtl="0" algn="l">
              <a:spcBef>
                <a:spcPts val="0"/>
              </a:spcBef>
              <a:spcAft>
                <a:spcPts val="1000"/>
              </a:spcAft>
              <a:buClr>
                <a:srgbClr val="FFFFFF"/>
              </a:buClr>
              <a:buSzPts val="2800"/>
              <a:buChar char="-"/>
            </a:pPr>
            <a:r>
              <a:rPr lang="en">
                <a:solidFill>
                  <a:srgbClr val="FFFFFF"/>
                </a:solidFill>
              </a:rPr>
              <a:t>Microcontrollers take inputs from each position</a:t>
            </a:r>
          </a:p>
          <a:p>
            <a:pPr indent="-406400" lvl="0" marL="457200" rtl="0" algn="l">
              <a:spcBef>
                <a:spcPts val="0"/>
              </a:spcBef>
              <a:spcAft>
                <a:spcPts val="1000"/>
              </a:spcAft>
              <a:buClr>
                <a:srgbClr val="FFFFFF"/>
              </a:buClr>
              <a:buSzPts val="2800"/>
              <a:buChar char="-"/>
            </a:pPr>
            <a:r>
              <a:rPr lang="en">
                <a:solidFill>
                  <a:srgbClr val="FFFFFF"/>
                </a:solidFill>
              </a:rPr>
              <a:t>Outputs correct truth table</a:t>
            </a:r>
          </a:p>
          <a:p>
            <a:pPr indent="-406400" lvl="0" marL="457200" algn="l">
              <a:spcBef>
                <a:spcPts val="0"/>
              </a:spcBef>
              <a:spcAft>
                <a:spcPts val="1000"/>
              </a:spcAft>
              <a:buClr>
                <a:srgbClr val="FFFFFF"/>
              </a:buClr>
              <a:buSzPts val="2800"/>
              <a:buChar char="-"/>
            </a:pPr>
            <a:r>
              <a:rPr lang="en">
                <a:solidFill>
                  <a:srgbClr val="FFFFFF"/>
                </a:solidFill>
              </a:rPr>
              <a:t>Indicates if wrong chip used for NAND/NOR</a:t>
            </a:r>
          </a:p>
        </p:txBody>
      </p:sp>
      <p:pic>
        <p:nvPicPr>
          <p:cNvPr id="132" name="Shape 132"/>
          <p:cNvPicPr preferRelativeResize="0"/>
          <p:nvPr/>
        </p:nvPicPr>
        <p:blipFill rotWithShape="1">
          <a:blip r:embed="rId3">
            <a:alphaModFix/>
          </a:blip>
          <a:srcRect b="1234" l="0" r="10833" t="0"/>
          <a:stretch/>
        </p:blipFill>
        <p:spPr>
          <a:xfrm>
            <a:off x="6398000" y="125937"/>
            <a:ext cx="1536275" cy="48916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ctrTitle"/>
          </p:nvPr>
        </p:nvSpPr>
        <p:spPr>
          <a:xfrm>
            <a:off x="311700" y="-200450"/>
            <a:ext cx="8520600" cy="1250100"/>
          </a:xfrm>
          <a:prstGeom prst="rect">
            <a:avLst/>
          </a:prstGeom>
        </p:spPr>
        <p:txBody>
          <a:bodyPr anchorCtr="0" anchor="b" bIns="91425" lIns="91425" rIns="91425" wrap="square" tIns="91425">
            <a:noAutofit/>
          </a:bodyPr>
          <a:lstStyle/>
          <a:p>
            <a:pPr indent="0" lvl="0" marL="0">
              <a:spcBef>
                <a:spcPts val="0"/>
              </a:spcBef>
              <a:buNone/>
            </a:pPr>
            <a:r>
              <a:rPr lang="en"/>
              <a:t>Logic Comparator Circuit</a:t>
            </a:r>
          </a:p>
        </p:txBody>
      </p:sp>
      <p:sp>
        <p:nvSpPr>
          <p:cNvPr id="138" name="Shape 138"/>
          <p:cNvSpPr txBox="1"/>
          <p:nvPr>
            <p:ph idx="1" type="subTitle"/>
          </p:nvPr>
        </p:nvSpPr>
        <p:spPr>
          <a:xfrm>
            <a:off x="381675" y="1049650"/>
            <a:ext cx="8520600" cy="792600"/>
          </a:xfrm>
          <a:prstGeom prst="rect">
            <a:avLst/>
          </a:prstGeom>
        </p:spPr>
        <p:txBody>
          <a:bodyPr anchorCtr="0" anchor="t" bIns="91425" lIns="91425" rIns="91425" wrap="square" tIns="91425">
            <a:noAutofit/>
          </a:bodyPr>
          <a:lstStyle/>
          <a:p>
            <a:pPr indent="0" lvl="0" marL="0">
              <a:spcBef>
                <a:spcPts val="0"/>
              </a:spcBef>
              <a:buNone/>
            </a:pPr>
            <a:r>
              <a:t/>
            </a:r>
            <a:endParaRPr/>
          </a:p>
          <a:p>
            <a:pPr indent="0" lvl="0" marL="0">
              <a:spcBef>
                <a:spcPts val="0"/>
              </a:spcBef>
              <a:buNone/>
            </a:pPr>
            <a:r>
              <a:t/>
            </a:r>
            <a:endParaRPr/>
          </a:p>
        </p:txBody>
      </p:sp>
      <p:pic>
        <p:nvPicPr>
          <p:cNvPr id="139" name="Shape 139"/>
          <p:cNvPicPr preferRelativeResize="0"/>
          <p:nvPr/>
        </p:nvPicPr>
        <p:blipFill>
          <a:blip r:embed="rId3">
            <a:alphaModFix/>
          </a:blip>
          <a:stretch>
            <a:fillRect/>
          </a:stretch>
        </p:blipFill>
        <p:spPr>
          <a:xfrm>
            <a:off x="742413" y="1487050"/>
            <a:ext cx="7799124" cy="2996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indent="0" lvl="0" marL="0" algn="l">
              <a:spcBef>
                <a:spcPts val="0"/>
              </a:spcBef>
              <a:buNone/>
            </a:pPr>
            <a:r>
              <a:t/>
            </a:r>
            <a:endParaRPr/>
          </a:p>
        </p:txBody>
      </p:sp>
      <p:sp>
        <p:nvSpPr>
          <p:cNvPr id="145" name="Shape 145"/>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indent="0" lvl="0" marL="0">
              <a:spcBef>
                <a:spcPts val="0"/>
              </a:spcBef>
              <a:buNone/>
            </a:pPr>
            <a:r>
              <a:t/>
            </a:r>
            <a:endParaRPr/>
          </a:p>
        </p:txBody>
      </p:sp>
      <p:pic>
        <p:nvPicPr>
          <p:cNvPr id="146" name="Shape 146"/>
          <p:cNvPicPr preferRelativeResize="0"/>
          <p:nvPr/>
        </p:nvPicPr>
        <p:blipFill>
          <a:blip r:embed="rId3">
            <a:alphaModFix/>
          </a:blip>
          <a:stretch>
            <a:fillRect/>
          </a:stretch>
        </p:blipFill>
        <p:spPr>
          <a:xfrm rot="-5400000">
            <a:off x="2101586" y="-1820098"/>
            <a:ext cx="4940824" cy="87836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ctrTitle"/>
          </p:nvPr>
        </p:nvSpPr>
        <p:spPr>
          <a:xfrm>
            <a:off x="311700" y="154675"/>
            <a:ext cx="8520600" cy="1011600"/>
          </a:xfrm>
          <a:prstGeom prst="rect">
            <a:avLst/>
          </a:prstGeom>
        </p:spPr>
        <p:txBody>
          <a:bodyPr anchorCtr="0" anchor="b" bIns="91425" lIns="91425" rIns="91425" wrap="square" tIns="91425">
            <a:noAutofit/>
          </a:bodyPr>
          <a:lstStyle/>
          <a:p>
            <a:pPr indent="0" lvl="0" marL="0">
              <a:spcBef>
                <a:spcPts val="0"/>
              </a:spcBef>
              <a:buNone/>
            </a:pPr>
            <a:r>
              <a:rPr lang="en"/>
              <a:t>Requirements</a:t>
            </a:r>
          </a:p>
        </p:txBody>
      </p:sp>
      <p:sp>
        <p:nvSpPr>
          <p:cNvPr id="152" name="Shape 152"/>
          <p:cNvSpPr txBox="1"/>
          <p:nvPr>
            <p:ph idx="1" type="subTitle"/>
          </p:nvPr>
        </p:nvSpPr>
        <p:spPr>
          <a:xfrm>
            <a:off x="311700" y="1371200"/>
            <a:ext cx="8520600" cy="1866300"/>
          </a:xfrm>
          <a:prstGeom prst="rect">
            <a:avLst/>
          </a:prstGeom>
        </p:spPr>
        <p:txBody>
          <a:bodyPr anchorCtr="0" anchor="t" bIns="91425" lIns="91425" rIns="91425" wrap="square" tIns="91425">
            <a:noAutofit/>
          </a:bodyPr>
          <a:lstStyle/>
          <a:p>
            <a:pPr indent="-381000" lvl="0" marL="457200" rtl="0" algn="l">
              <a:spcBef>
                <a:spcPts val="0"/>
              </a:spcBef>
              <a:buClr>
                <a:srgbClr val="FFFFFF"/>
              </a:buClr>
              <a:buSzPts val="2400"/>
              <a:buChar char="-"/>
            </a:pPr>
            <a:r>
              <a:rPr lang="en" sz="2400">
                <a:solidFill>
                  <a:srgbClr val="FFFFFF"/>
                </a:solidFill>
              </a:rPr>
              <a:t>NAND/NOR gate misused -&gt; Wrong Chip LED on</a:t>
            </a:r>
          </a:p>
          <a:p>
            <a:pPr indent="0" lvl="0" marL="0" rtl="0" algn="l">
              <a:spcBef>
                <a:spcPts val="0"/>
              </a:spcBef>
              <a:buNone/>
            </a:pPr>
            <a:r>
              <a:t/>
            </a:r>
            <a:endParaRPr sz="2400">
              <a:solidFill>
                <a:srgbClr val="FFFFFF"/>
              </a:solidFill>
            </a:endParaRPr>
          </a:p>
          <a:p>
            <a:pPr indent="-381000" lvl="0" marL="457200" rtl="0" algn="l">
              <a:spcBef>
                <a:spcPts val="0"/>
              </a:spcBef>
              <a:buClr>
                <a:srgbClr val="FFFFFF"/>
              </a:buClr>
              <a:buSzPts val="2400"/>
              <a:buChar char="-"/>
            </a:pPr>
            <a:r>
              <a:rPr lang="en" sz="2400">
                <a:solidFill>
                  <a:srgbClr val="FFFFFF"/>
                </a:solidFill>
              </a:rPr>
              <a:t>Output truth tables based on gate positions</a:t>
            </a:r>
          </a:p>
          <a:p>
            <a:pPr indent="0" lvl="0" marL="0" rtl="0" algn="l">
              <a:spcBef>
                <a:spcPts val="0"/>
              </a:spcBef>
              <a:buNone/>
            </a:pPr>
            <a:br>
              <a:rPr lang="en" sz="1200">
                <a:solidFill>
                  <a:srgbClr val="333333"/>
                </a:solidFill>
              </a:rPr>
            </a:b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pic>
        <p:nvPicPr>
          <p:cNvPr id="157" name="Shape 157"/>
          <p:cNvPicPr preferRelativeResize="0"/>
          <p:nvPr/>
        </p:nvPicPr>
        <p:blipFill rotWithShape="1">
          <a:blip r:embed="rId3">
            <a:alphaModFix/>
          </a:blip>
          <a:srcRect b="0" l="6592" r="13408" t="0"/>
          <a:stretch/>
        </p:blipFill>
        <p:spPr>
          <a:xfrm>
            <a:off x="422150" y="993388"/>
            <a:ext cx="5690400" cy="3993000"/>
          </a:xfrm>
          <a:prstGeom prst="rect">
            <a:avLst/>
          </a:prstGeom>
          <a:noFill/>
          <a:ln>
            <a:noFill/>
          </a:ln>
        </p:spPr>
      </p:pic>
      <p:sp>
        <p:nvSpPr>
          <p:cNvPr id="158" name="Shape 158"/>
          <p:cNvSpPr txBox="1"/>
          <p:nvPr/>
        </p:nvSpPr>
        <p:spPr>
          <a:xfrm>
            <a:off x="191250" y="207975"/>
            <a:ext cx="8832000" cy="785400"/>
          </a:xfrm>
          <a:prstGeom prst="rect">
            <a:avLst/>
          </a:prstGeom>
          <a:noFill/>
          <a:ln>
            <a:noFill/>
          </a:ln>
        </p:spPr>
        <p:txBody>
          <a:bodyPr anchorCtr="0" anchor="t" bIns="91425" lIns="91425" rIns="91425" wrap="square" tIns="91425">
            <a:noAutofit/>
          </a:bodyPr>
          <a:lstStyle/>
          <a:p>
            <a:pPr indent="0" lvl="0" marL="0" algn="ctr">
              <a:spcBef>
                <a:spcPts val="0"/>
              </a:spcBef>
              <a:buNone/>
            </a:pPr>
            <a:r>
              <a:rPr lang="en" sz="3000">
                <a:solidFill>
                  <a:srgbClr val="FFFFFF"/>
                </a:solidFill>
              </a:rPr>
              <a:t>Example AND Circuit and Equivalent NAND Circuit</a:t>
            </a:r>
          </a:p>
        </p:txBody>
      </p:sp>
      <p:pic>
        <p:nvPicPr>
          <p:cNvPr id="159" name="Shape 159"/>
          <p:cNvPicPr preferRelativeResize="0"/>
          <p:nvPr/>
        </p:nvPicPr>
        <p:blipFill rotWithShape="1">
          <a:blip r:embed="rId4">
            <a:alphaModFix/>
          </a:blip>
          <a:srcRect b="4147" l="0" r="2666" t="16101"/>
          <a:stretch/>
        </p:blipFill>
        <p:spPr>
          <a:xfrm rot="5400000">
            <a:off x="5510412" y="2089650"/>
            <a:ext cx="3913975" cy="1800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ctrTitle"/>
          </p:nvPr>
        </p:nvSpPr>
        <p:spPr>
          <a:xfrm>
            <a:off x="227550" y="78350"/>
            <a:ext cx="8688900" cy="792600"/>
          </a:xfrm>
          <a:prstGeom prst="rect">
            <a:avLst/>
          </a:prstGeom>
        </p:spPr>
        <p:txBody>
          <a:bodyPr anchorCtr="0" anchor="b" bIns="91425" lIns="91425" rIns="91425" wrap="square" tIns="91425">
            <a:noAutofit/>
          </a:bodyPr>
          <a:lstStyle/>
          <a:p>
            <a:pPr indent="0" lvl="0" marL="0">
              <a:spcBef>
                <a:spcPts val="0"/>
              </a:spcBef>
              <a:buNone/>
            </a:pPr>
            <a:r>
              <a:rPr lang="en" sz="3400"/>
              <a:t>Truth Table and Wrong Chip Display</a:t>
            </a:r>
          </a:p>
        </p:txBody>
      </p:sp>
      <p:pic>
        <p:nvPicPr>
          <p:cNvPr id="165" name="Shape 165"/>
          <p:cNvPicPr preferRelativeResize="0"/>
          <p:nvPr/>
        </p:nvPicPr>
        <p:blipFill rotWithShape="1">
          <a:blip r:embed="rId3">
            <a:alphaModFix/>
          </a:blip>
          <a:srcRect b="21870" l="0" r="2666" t="16102"/>
          <a:stretch/>
        </p:blipFill>
        <p:spPr>
          <a:xfrm rot="5400000">
            <a:off x="-109250" y="2216575"/>
            <a:ext cx="3913975" cy="1400325"/>
          </a:xfrm>
          <a:prstGeom prst="rect">
            <a:avLst/>
          </a:prstGeom>
          <a:noFill/>
          <a:ln>
            <a:noFill/>
          </a:ln>
        </p:spPr>
      </p:pic>
      <p:sp>
        <p:nvSpPr>
          <p:cNvPr id="166" name="Shape 166"/>
          <p:cNvSpPr txBox="1"/>
          <p:nvPr/>
        </p:nvSpPr>
        <p:spPr>
          <a:xfrm>
            <a:off x="2588850" y="1632550"/>
            <a:ext cx="1106700" cy="949500"/>
          </a:xfrm>
          <a:prstGeom prst="rect">
            <a:avLst/>
          </a:prstGeom>
          <a:noFill/>
          <a:ln>
            <a:noFill/>
          </a:ln>
        </p:spPr>
        <p:txBody>
          <a:bodyPr anchorCtr="0" anchor="t" bIns="91425" lIns="91425" rIns="91425" wrap="square" tIns="91425">
            <a:noAutofit/>
          </a:bodyPr>
          <a:lstStyle/>
          <a:p>
            <a:pPr indent="0" lvl="0" marL="0" algn="ctr">
              <a:spcBef>
                <a:spcPts val="0"/>
              </a:spcBef>
              <a:buNone/>
            </a:pPr>
            <a:r>
              <a:rPr lang="en" sz="2400">
                <a:solidFill>
                  <a:srgbClr val="FFFFFF"/>
                </a:solidFill>
              </a:rPr>
              <a:t>NAND Mode</a:t>
            </a:r>
          </a:p>
        </p:txBody>
      </p:sp>
      <p:sp>
        <p:nvSpPr>
          <p:cNvPr id="167" name="Shape 167"/>
          <p:cNvSpPr txBox="1"/>
          <p:nvPr/>
        </p:nvSpPr>
        <p:spPr>
          <a:xfrm>
            <a:off x="5095675" y="1921550"/>
            <a:ext cx="1020000" cy="5922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sz="2400">
                <a:solidFill>
                  <a:srgbClr val="FFFFFF"/>
                </a:solidFill>
              </a:rPr>
              <a:t>NOR Mode</a:t>
            </a:r>
          </a:p>
        </p:txBody>
      </p:sp>
      <p:pic>
        <p:nvPicPr>
          <p:cNvPr id="168" name="Shape 168"/>
          <p:cNvPicPr preferRelativeResize="0"/>
          <p:nvPr/>
        </p:nvPicPr>
        <p:blipFill rotWithShape="1">
          <a:blip r:embed="rId4">
            <a:alphaModFix/>
          </a:blip>
          <a:srcRect b="13611" l="26715" r="27601" t="13009"/>
          <a:stretch/>
        </p:blipFill>
        <p:spPr>
          <a:xfrm>
            <a:off x="6188575" y="959750"/>
            <a:ext cx="1366110" cy="3913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ctrTitle"/>
          </p:nvPr>
        </p:nvSpPr>
        <p:spPr>
          <a:xfrm>
            <a:off x="311700" y="144150"/>
            <a:ext cx="8520600" cy="971100"/>
          </a:xfrm>
          <a:prstGeom prst="rect">
            <a:avLst/>
          </a:prstGeom>
        </p:spPr>
        <p:txBody>
          <a:bodyPr anchorCtr="0" anchor="b" bIns="91425" lIns="91425" rIns="91425" wrap="square" tIns="91425">
            <a:noAutofit/>
          </a:bodyPr>
          <a:lstStyle/>
          <a:p>
            <a:pPr indent="0" lvl="0" marL="0">
              <a:spcBef>
                <a:spcPts val="0"/>
              </a:spcBef>
              <a:buNone/>
            </a:pPr>
            <a:r>
              <a:rPr lang="en"/>
              <a:t>Future Work</a:t>
            </a:r>
          </a:p>
        </p:txBody>
      </p:sp>
      <p:sp>
        <p:nvSpPr>
          <p:cNvPr id="174" name="Shape 174"/>
          <p:cNvSpPr txBox="1"/>
          <p:nvPr>
            <p:ph idx="1" type="subTitle"/>
          </p:nvPr>
        </p:nvSpPr>
        <p:spPr>
          <a:xfrm>
            <a:off x="311700" y="1115250"/>
            <a:ext cx="8520600" cy="3283800"/>
          </a:xfrm>
          <a:prstGeom prst="rect">
            <a:avLst/>
          </a:prstGeom>
        </p:spPr>
        <p:txBody>
          <a:bodyPr anchorCtr="0" anchor="t" bIns="91425" lIns="91425" rIns="91425" wrap="square" tIns="91425">
            <a:noAutofit/>
          </a:bodyPr>
          <a:lstStyle/>
          <a:p>
            <a:pPr indent="-381000" lvl="0" marL="457200" rtl="0" algn="l">
              <a:lnSpc>
                <a:spcPct val="100000"/>
              </a:lnSpc>
              <a:spcBef>
                <a:spcPts val="0"/>
              </a:spcBef>
              <a:spcAft>
                <a:spcPts val="1000"/>
              </a:spcAft>
              <a:buClr>
                <a:srgbClr val="FFFFFF"/>
              </a:buClr>
              <a:buSzPts val="2400"/>
              <a:buChar char="-"/>
            </a:pPr>
            <a:r>
              <a:rPr lang="en" sz="2400">
                <a:solidFill>
                  <a:srgbClr val="FFFFFF"/>
                </a:solidFill>
              </a:rPr>
              <a:t>Combine both PCBs into one board</a:t>
            </a:r>
          </a:p>
          <a:p>
            <a:pPr indent="-381000" lvl="0" marL="457200" rtl="0" algn="l">
              <a:lnSpc>
                <a:spcPct val="100000"/>
              </a:lnSpc>
              <a:spcBef>
                <a:spcPts val="0"/>
              </a:spcBef>
              <a:spcAft>
                <a:spcPts val="1000"/>
              </a:spcAft>
              <a:buClr>
                <a:srgbClr val="FFFFFF"/>
              </a:buClr>
              <a:buSzPts val="2400"/>
              <a:buChar char="-"/>
            </a:pPr>
            <a:r>
              <a:rPr lang="en" sz="2400">
                <a:solidFill>
                  <a:srgbClr val="FFFFFF"/>
                </a:solidFill>
              </a:rPr>
              <a:t>Reduce number of banana sockets and plugs</a:t>
            </a:r>
          </a:p>
          <a:p>
            <a:pPr indent="-381000" lvl="0" marL="457200" rtl="0" algn="l">
              <a:lnSpc>
                <a:spcPct val="100000"/>
              </a:lnSpc>
              <a:spcBef>
                <a:spcPts val="0"/>
              </a:spcBef>
              <a:spcAft>
                <a:spcPts val="1000"/>
              </a:spcAft>
              <a:buClr>
                <a:srgbClr val="FFFFFF"/>
              </a:buClr>
              <a:buSzPts val="2400"/>
              <a:buChar char="-"/>
            </a:pPr>
            <a:r>
              <a:rPr lang="en" sz="2400">
                <a:solidFill>
                  <a:srgbClr val="FFFFFF"/>
                </a:solidFill>
              </a:rPr>
              <a:t>With enhanced components, minimize overall board size</a:t>
            </a:r>
          </a:p>
          <a:p>
            <a:pPr indent="-381000" lvl="0" marL="457200" rtl="0" algn="l">
              <a:lnSpc>
                <a:spcPct val="100000"/>
              </a:lnSpc>
              <a:spcBef>
                <a:spcPts val="0"/>
              </a:spcBef>
              <a:spcAft>
                <a:spcPts val="1000"/>
              </a:spcAft>
              <a:buClr>
                <a:srgbClr val="FFFFFF"/>
              </a:buClr>
              <a:buSzPts val="2400"/>
              <a:buChar char="-"/>
            </a:pPr>
            <a:r>
              <a:rPr lang="en" sz="2400">
                <a:solidFill>
                  <a:srgbClr val="FFFFFF"/>
                </a:solidFill>
              </a:rPr>
              <a:t>Replace current switches with SPST equivalent</a:t>
            </a:r>
          </a:p>
          <a:p>
            <a:pPr indent="0" lvl="0" marL="0" rtl="0" algn="l">
              <a:lnSpc>
                <a:spcPct val="100000"/>
              </a:lnSpc>
              <a:spcBef>
                <a:spcPts val="0"/>
              </a:spcBef>
              <a:spcAft>
                <a:spcPts val="1000"/>
              </a:spcAft>
              <a:buNone/>
            </a:pPr>
            <a:r>
              <a:t/>
            </a:r>
            <a:endParaRPr sz="2400">
              <a:solidFill>
                <a:srgbClr val="FFFFFF"/>
              </a:solidFill>
            </a:endParaRPr>
          </a:p>
          <a:p>
            <a:pPr indent="0" lvl="0" marL="0" rtl="0">
              <a:lnSpc>
                <a:spcPct val="100000"/>
              </a:lnSpc>
              <a:spcBef>
                <a:spcPts val="0"/>
              </a:spcBef>
              <a:spcAft>
                <a:spcPts val="1000"/>
              </a:spcAft>
              <a:buNone/>
            </a:pPr>
            <a:r>
              <a:rPr lang="en" sz="2400">
                <a:solidFill>
                  <a:srgbClr val="FFFFFF"/>
                </a:solidFill>
              </a:rPr>
              <a:t>*Bring to our High Schools for students to use*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ctrTitle"/>
          </p:nvPr>
        </p:nvSpPr>
        <p:spPr>
          <a:xfrm>
            <a:off x="311700" y="154175"/>
            <a:ext cx="8520600" cy="1686000"/>
          </a:xfrm>
          <a:prstGeom prst="rect">
            <a:avLst/>
          </a:prstGeom>
        </p:spPr>
        <p:txBody>
          <a:bodyPr anchorCtr="0" anchor="b" bIns="91425" lIns="91425" rIns="91425" wrap="square" tIns="91425">
            <a:noAutofit/>
          </a:bodyPr>
          <a:lstStyle/>
          <a:p>
            <a:pPr indent="0" lvl="0" marL="0">
              <a:spcBef>
                <a:spcPts val="0"/>
              </a:spcBef>
              <a:buNone/>
            </a:pPr>
            <a:r>
              <a:rPr lang="en" sz="4800"/>
              <a:t>Objective: Easy practice of</a:t>
            </a:r>
            <a:r>
              <a:rPr lang="en" sz="4800"/>
              <a:t> NAND/NOR equivalents</a:t>
            </a:r>
          </a:p>
        </p:txBody>
      </p:sp>
      <p:sp>
        <p:nvSpPr>
          <p:cNvPr id="61" name="Shape 61"/>
          <p:cNvSpPr txBox="1"/>
          <p:nvPr>
            <p:ph idx="1" type="subTitle"/>
          </p:nvPr>
        </p:nvSpPr>
        <p:spPr>
          <a:xfrm>
            <a:off x="311700" y="1992400"/>
            <a:ext cx="8520600" cy="2487000"/>
          </a:xfrm>
          <a:prstGeom prst="rect">
            <a:avLst/>
          </a:prstGeom>
        </p:spPr>
        <p:txBody>
          <a:bodyPr anchorCtr="0" anchor="t" bIns="91425" lIns="91425" rIns="91425" wrap="square" tIns="91425">
            <a:noAutofit/>
          </a:bodyPr>
          <a:lstStyle/>
          <a:p>
            <a:pPr indent="-381000" lvl="0" marL="457200" rtl="0" algn="l">
              <a:lnSpc>
                <a:spcPct val="150000"/>
              </a:lnSpc>
              <a:spcBef>
                <a:spcPts val="1000"/>
              </a:spcBef>
              <a:spcAft>
                <a:spcPts val="1000"/>
              </a:spcAft>
              <a:buClr>
                <a:srgbClr val="FFFFFF"/>
              </a:buClr>
              <a:buSzPts val="2400"/>
              <a:buChar char="-"/>
            </a:pPr>
            <a:r>
              <a:rPr lang="en" sz="2400">
                <a:solidFill>
                  <a:srgbClr val="FFFFFF"/>
                </a:solidFill>
              </a:rPr>
              <a:t>Important introductory topic of ECE</a:t>
            </a:r>
          </a:p>
          <a:p>
            <a:pPr indent="-381000" lvl="0" marL="457200" rtl="0" algn="l">
              <a:lnSpc>
                <a:spcPct val="150000"/>
              </a:lnSpc>
              <a:spcBef>
                <a:spcPts val="1000"/>
              </a:spcBef>
              <a:spcAft>
                <a:spcPts val="1000"/>
              </a:spcAft>
              <a:buClr>
                <a:srgbClr val="FFFFFF"/>
              </a:buClr>
              <a:buSzPts val="2400"/>
              <a:buChar char="-"/>
            </a:pPr>
            <a:r>
              <a:rPr lang="en" sz="2400">
                <a:solidFill>
                  <a:srgbClr val="FFFFFF"/>
                </a:solidFill>
              </a:rPr>
              <a:t>Begin learning at the high school level</a:t>
            </a:r>
          </a:p>
          <a:p>
            <a:pPr indent="-381000" lvl="0" marL="457200" rtl="0" algn="l">
              <a:lnSpc>
                <a:spcPct val="150000"/>
              </a:lnSpc>
              <a:spcBef>
                <a:spcPts val="1000"/>
              </a:spcBef>
              <a:spcAft>
                <a:spcPts val="1000"/>
              </a:spcAft>
              <a:buClr>
                <a:srgbClr val="FFFFFF"/>
              </a:buClr>
              <a:buSzPts val="2400"/>
              <a:buChar char="-"/>
            </a:pPr>
            <a:r>
              <a:rPr lang="en" sz="2400">
                <a:solidFill>
                  <a:srgbClr val="FFFFFF"/>
                </a:solidFill>
              </a:rPr>
              <a:t>NAND/NOR is more efficient than AND/OR/NOT </a:t>
            </a:r>
          </a:p>
          <a:p>
            <a:pPr indent="0" lvl="0" marL="0" rtl="0" algn="l">
              <a:spcBef>
                <a:spcPts val="1000"/>
              </a:spcBef>
              <a:spcAft>
                <a:spcPts val="1000"/>
              </a:spcAft>
              <a:buNone/>
            </a:pPr>
            <a:r>
              <a:t/>
            </a:r>
            <a:endParaRPr sz="24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ctrTitle"/>
          </p:nvPr>
        </p:nvSpPr>
        <p:spPr>
          <a:xfrm>
            <a:off x="311700" y="1256825"/>
            <a:ext cx="8520600" cy="1266600"/>
          </a:xfrm>
          <a:prstGeom prst="rect">
            <a:avLst/>
          </a:prstGeom>
        </p:spPr>
        <p:txBody>
          <a:bodyPr anchorCtr="0" anchor="b" bIns="91425" lIns="91425" rIns="91425" wrap="square" tIns="91425">
            <a:noAutofit/>
          </a:bodyPr>
          <a:lstStyle/>
          <a:p>
            <a:pPr indent="0" lvl="0" marL="0">
              <a:spcBef>
                <a:spcPts val="0"/>
              </a:spcBef>
              <a:buNone/>
            </a:pPr>
            <a:r>
              <a:rPr lang="en"/>
              <a:t>Questions?</a:t>
            </a:r>
          </a:p>
        </p:txBody>
      </p:sp>
      <p:sp>
        <p:nvSpPr>
          <p:cNvPr id="180" name="Shape 180"/>
          <p:cNvSpPr txBox="1"/>
          <p:nvPr>
            <p:ph idx="1" type="subTitle"/>
          </p:nvPr>
        </p:nvSpPr>
        <p:spPr>
          <a:xfrm>
            <a:off x="405000" y="3172375"/>
            <a:ext cx="8520600" cy="7926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ctrTitle"/>
          </p:nvPr>
        </p:nvSpPr>
        <p:spPr>
          <a:xfrm>
            <a:off x="311700" y="204925"/>
            <a:ext cx="8520600" cy="1701300"/>
          </a:xfrm>
          <a:prstGeom prst="rect">
            <a:avLst/>
          </a:prstGeom>
        </p:spPr>
        <p:txBody>
          <a:bodyPr anchorCtr="0" anchor="b" bIns="91425" lIns="91425" rIns="91425" wrap="square" tIns="91425">
            <a:noAutofit/>
          </a:bodyPr>
          <a:lstStyle/>
          <a:p>
            <a:pPr indent="0" lvl="0" marL="0">
              <a:spcBef>
                <a:spcPts val="0"/>
              </a:spcBef>
              <a:buNone/>
            </a:pPr>
            <a:r>
              <a:rPr lang="en"/>
              <a:t>Learning tool for those new to circuits</a:t>
            </a:r>
          </a:p>
        </p:txBody>
      </p:sp>
      <p:sp>
        <p:nvSpPr>
          <p:cNvPr id="67" name="Shape 67"/>
          <p:cNvSpPr txBox="1"/>
          <p:nvPr>
            <p:ph idx="1" type="subTitle"/>
          </p:nvPr>
        </p:nvSpPr>
        <p:spPr>
          <a:xfrm>
            <a:off x="311700" y="2162925"/>
            <a:ext cx="8520600" cy="2493000"/>
          </a:xfrm>
          <a:prstGeom prst="rect">
            <a:avLst/>
          </a:prstGeom>
        </p:spPr>
        <p:txBody>
          <a:bodyPr anchorCtr="0" anchor="t" bIns="91425" lIns="91425" rIns="91425" wrap="square" tIns="91425">
            <a:noAutofit/>
          </a:bodyPr>
          <a:lstStyle/>
          <a:p>
            <a:pPr indent="-381000" lvl="0" marL="457200" rtl="0" algn="l">
              <a:spcBef>
                <a:spcPts val="0"/>
              </a:spcBef>
              <a:buClr>
                <a:srgbClr val="FFFFFF"/>
              </a:buClr>
              <a:buSzPts val="2400"/>
              <a:buChar char="-"/>
            </a:pPr>
            <a:r>
              <a:rPr lang="en" sz="2400">
                <a:solidFill>
                  <a:srgbClr val="FFFFFF"/>
                </a:solidFill>
              </a:rPr>
              <a:t>Build AND/OR/NOT circuit </a:t>
            </a:r>
          </a:p>
          <a:p>
            <a:pPr indent="0" lvl="0" marL="0" rtl="0" algn="l">
              <a:spcBef>
                <a:spcPts val="0"/>
              </a:spcBef>
              <a:buNone/>
            </a:pPr>
            <a:r>
              <a:t/>
            </a:r>
            <a:endParaRPr sz="2400">
              <a:solidFill>
                <a:srgbClr val="FFFFFF"/>
              </a:solidFill>
            </a:endParaRPr>
          </a:p>
          <a:p>
            <a:pPr indent="-381000" lvl="0" marL="457200" rtl="0" algn="l">
              <a:spcBef>
                <a:spcPts val="0"/>
              </a:spcBef>
              <a:buClr>
                <a:srgbClr val="FFFFFF"/>
              </a:buClr>
              <a:buSzPts val="2400"/>
              <a:buChar char="-"/>
            </a:pPr>
            <a:r>
              <a:rPr lang="en" sz="2400">
                <a:solidFill>
                  <a:srgbClr val="FFFFFF"/>
                </a:solidFill>
              </a:rPr>
              <a:t>Build </a:t>
            </a:r>
            <a:r>
              <a:rPr lang="en" sz="2400">
                <a:solidFill>
                  <a:srgbClr val="FFFFFF"/>
                </a:solidFill>
              </a:rPr>
              <a:t>NAND/NOR </a:t>
            </a:r>
            <a:r>
              <a:rPr lang="en" sz="2400">
                <a:solidFill>
                  <a:srgbClr val="FFFFFF"/>
                </a:solidFill>
              </a:rPr>
              <a:t>equivalent</a:t>
            </a:r>
          </a:p>
          <a:p>
            <a:pPr indent="0" lvl="0" marL="0" rtl="0" algn="l">
              <a:spcBef>
                <a:spcPts val="0"/>
              </a:spcBef>
              <a:buNone/>
            </a:pPr>
            <a:r>
              <a:t/>
            </a:r>
            <a:endParaRPr sz="2400">
              <a:solidFill>
                <a:srgbClr val="FFFFFF"/>
              </a:solidFill>
            </a:endParaRPr>
          </a:p>
          <a:p>
            <a:pPr indent="-381000" lvl="0" marL="457200" rtl="0" algn="l">
              <a:spcBef>
                <a:spcPts val="0"/>
              </a:spcBef>
              <a:buClr>
                <a:srgbClr val="FFFFFF"/>
              </a:buClr>
              <a:buSzPts val="2400"/>
              <a:buChar char="-"/>
            </a:pPr>
            <a:r>
              <a:rPr lang="en" sz="2400">
                <a:solidFill>
                  <a:srgbClr val="FFFFFF"/>
                </a:solidFill>
              </a:rPr>
              <a:t>Displays let user know equivalence of both</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ctrTitle"/>
          </p:nvPr>
        </p:nvSpPr>
        <p:spPr>
          <a:xfrm>
            <a:off x="166450" y="77700"/>
            <a:ext cx="4471500" cy="722100"/>
          </a:xfrm>
          <a:prstGeom prst="rect">
            <a:avLst/>
          </a:prstGeom>
        </p:spPr>
        <p:txBody>
          <a:bodyPr anchorCtr="0" anchor="b" bIns="91425" lIns="91425" rIns="91425" wrap="square" tIns="91425">
            <a:noAutofit/>
          </a:bodyPr>
          <a:lstStyle/>
          <a:p>
            <a:pPr indent="0" lvl="0" marL="0">
              <a:spcBef>
                <a:spcPts val="0"/>
              </a:spcBef>
              <a:buNone/>
            </a:pPr>
            <a:r>
              <a:rPr lang="en" sz="3600"/>
              <a:t>Full Block Diagram</a:t>
            </a:r>
          </a:p>
        </p:txBody>
      </p:sp>
      <p:pic>
        <p:nvPicPr>
          <p:cNvPr id="73" name="Shape 73"/>
          <p:cNvPicPr preferRelativeResize="0"/>
          <p:nvPr/>
        </p:nvPicPr>
        <p:blipFill rotWithShape="1">
          <a:blip r:embed="rId3">
            <a:alphaModFix/>
          </a:blip>
          <a:srcRect b="9297" l="0" r="0" t="0"/>
          <a:stretch/>
        </p:blipFill>
        <p:spPr>
          <a:xfrm>
            <a:off x="115850" y="720650"/>
            <a:ext cx="8912300" cy="4267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ctrTitle"/>
          </p:nvPr>
        </p:nvSpPr>
        <p:spPr>
          <a:xfrm>
            <a:off x="1820250" y="134250"/>
            <a:ext cx="5503500" cy="1059900"/>
          </a:xfrm>
          <a:prstGeom prst="rect">
            <a:avLst/>
          </a:prstGeom>
        </p:spPr>
        <p:txBody>
          <a:bodyPr anchorCtr="0" anchor="b" bIns="91425" lIns="91425" rIns="91425" wrap="square" tIns="91425">
            <a:noAutofit/>
          </a:bodyPr>
          <a:lstStyle/>
          <a:p>
            <a:pPr indent="0" lvl="0" marL="0">
              <a:spcBef>
                <a:spcPts val="0"/>
              </a:spcBef>
              <a:buNone/>
            </a:pPr>
            <a:r>
              <a:rPr lang="en"/>
              <a:t>Power Module</a:t>
            </a:r>
          </a:p>
        </p:txBody>
      </p:sp>
      <p:pic>
        <p:nvPicPr>
          <p:cNvPr id="79" name="Shape 79"/>
          <p:cNvPicPr preferRelativeResize="0"/>
          <p:nvPr/>
        </p:nvPicPr>
        <p:blipFill rotWithShape="1">
          <a:blip r:embed="rId3">
            <a:alphaModFix/>
          </a:blip>
          <a:srcRect b="0" l="7359" r="5955" t="0"/>
          <a:stretch/>
        </p:blipFill>
        <p:spPr>
          <a:xfrm>
            <a:off x="809750" y="1436050"/>
            <a:ext cx="7524499" cy="2172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ctrTitle"/>
          </p:nvPr>
        </p:nvSpPr>
        <p:spPr>
          <a:xfrm>
            <a:off x="311700" y="151675"/>
            <a:ext cx="8520600" cy="852300"/>
          </a:xfrm>
          <a:prstGeom prst="rect">
            <a:avLst/>
          </a:prstGeom>
        </p:spPr>
        <p:txBody>
          <a:bodyPr anchorCtr="0" anchor="b" bIns="91425" lIns="91425" rIns="91425" wrap="square" tIns="91425">
            <a:noAutofit/>
          </a:bodyPr>
          <a:lstStyle/>
          <a:p>
            <a:pPr indent="0" lvl="0" marL="0" rtl="0">
              <a:spcBef>
                <a:spcPts val="0"/>
              </a:spcBef>
              <a:buNone/>
            </a:pPr>
            <a:r>
              <a:rPr lang="en" sz="4800"/>
              <a:t>Power Module </a:t>
            </a:r>
            <a:r>
              <a:rPr lang="en" sz="4800"/>
              <a:t>Requirements</a:t>
            </a:r>
          </a:p>
        </p:txBody>
      </p:sp>
      <p:sp>
        <p:nvSpPr>
          <p:cNvPr id="85" name="Shape 85"/>
          <p:cNvSpPr txBox="1"/>
          <p:nvPr>
            <p:ph idx="1" type="subTitle"/>
          </p:nvPr>
        </p:nvSpPr>
        <p:spPr>
          <a:xfrm>
            <a:off x="311700" y="1081675"/>
            <a:ext cx="8520600" cy="2839800"/>
          </a:xfrm>
          <a:prstGeom prst="rect">
            <a:avLst/>
          </a:prstGeom>
        </p:spPr>
        <p:txBody>
          <a:bodyPr anchorCtr="0" anchor="t" bIns="91425" lIns="91425" rIns="91425" wrap="square" tIns="91425">
            <a:noAutofit/>
          </a:bodyPr>
          <a:lstStyle/>
          <a:p>
            <a:pPr indent="-381000" lvl="0" marL="457200" rtl="0" algn="l">
              <a:spcBef>
                <a:spcPts val="0"/>
              </a:spcBef>
              <a:spcAft>
                <a:spcPts val="1000"/>
              </a:spcAft>
              <a:buClr>
                <a:srgbClr val="FFFFFF"/>
              </a:buClr>
              <a:buSzPts val="2400"/>
              <a:buChar char="-"/>
            </a:pPr>
            <a:r>
              <a:rPr lang="en" sz="2400">
                <a:solidFill>
                  <a:srgbClr val="FFFFFF"/>
                </a:solidFill>
              </a:rPr>
              <a:t>Takes in power from wall outlet</a:t>
            </a:r>
          </a:p>
          <a:p>
            <a:pPr indent="-381000" lvl="0" marL="457200" rtl="0" algn="l">
              <a:spcBef>
                <a:spcPts val="0"/>
              </a:spcBef>
              <a:spcAft>
                <a:spcPts val="1000"/>
              </a:spcAft>
              <a:buClr>
                <a:srgbClr val="FFFFFF"/>
              </a:buClr>
              <a:buSzPts val="2400"/>
              <a:buChar char="-"/>
            </a:pPr>
            <a:r>
              <a:rPr lang="en" sz="2400">
                <a:solidFill>
                  <a:srgbClr val="FFFFFF"/>
                </a:solidFill>
              </a:rPr>
              <a:t>Step-down circuits to supply correct voltages</a:t>
            </a:r>
          </a:p>
          <a:p>
            <a:pPr indent="0" lvl="0" marL="0" rtl="0" algn="l">
              <a:spcBef>
                <a:spcPts val="0"/>
              </a:spcBef>
              <a:buNone/>
            </a:pPr>
            <a:br>
              <a:rPr lang="en" sz="1200">
                <a:solidFill>
                  <a:srgbClr val="333333"/>
                </a:solidFill>
              </a:rPr>
            </a:br>
          </a:p>
        </p:txBody>
      </p:sp>
      <p:pic>
        <p:nvPicPr>
          <p:cNvPr id="86" name="Shape 86"/>
          <p:cNvPicPr preferRelativeResize="0"/>
          <p:nvPr/>
        </p:nvPicPr>
        <p:blipFill>
          <a:blip r:embed="rId3">
            <a:alphaModFix/>
          </a:blip>
          <a:stretch>
            <a:fillRect/>
          </a:stretch>
        </p:blipFill>
        <p:spPr>
          <a:xfrm>
            <a:off x="1526663" y="2233250"/>
            <a:ext cx="6090674" cy="275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ctrTitle"/>
          </p:nvPr>
        </p:nvSpPr>
        <p:spPr>
          <a:xfrm>
            <a:off x="987450" y="240250"/>
            <a:ext cx="7169100" cy="905400"/>
          </a:xfrm>
          <a:prstGeom prst="rect">
            <a:avLst/>
          </a:prstGeom>
        </p:spPr>
        <p:txBody>
          <a:bodyPr anchorCtr="0" anchor="b" bIns="91425" lIns="91425" rIns="91425" wrap="square" tIns="91425">
            <a:noAutofit/>
          </a:bodyPr>
          <a:lstStyle/>
          <a:p>
            <a:pPr indent="0" lvl="0" marL="0">
              <a:spcBef>
                <a:spcPts val="0"/>
              </a:spcBef>
              <a:buNone/>
            </a:pPr>
            <a:r>
              <a:rPr lang="en"/>
              <a:t>Circuit Design Module</a:t>
            </a:r>
          </a:p>
        </p:txBody>
      </p:sp>
      <p:pic>
        <p:nvPicPr>
          <p:cNvPr id="92" name="Shape 92"/>
          <p:cNvPicPr preferRelativeResize="0"/>
          <p:nvPr/>
        </p:nvPicPr>
        <p:blipFill rotWithShape="1">
          <a:blip r:embed="rId3">
            <a:alphaModFix/>
          </a:blip>
          <a:srcRect b="0" l="19513" r="6989" t="0"/>
          <a:stretch/>
        </p:blipFill>
        <p:spPr>
          <a:xfrm>
            <a:off x="865438" y="1813950"/>
            <a:ext cx="7413125" cy="151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ctrTitle"/>
          </p:nvPr>
        </p:nvSpPr>
        <p:spPr>
          <a:xfrm>
            <a:off x="1590450" y="248825"/>
            <a:ext cx="5963100" cy="1108200"/>
          </a:xfrm>
          <a:prstGeom prst="rect">
            <a:avLst/>
          </a:prstGeom>
        </p:spPr>
        <p:txBody>
          <a:bodyPr anchorCtr="0" anchor="b" bIns="91425" lIns="91425" rIns="91425" wrap="square" tIns="91425">
            <a:noAutofit/>
          </a:bodyPr>
          <a:lstStyle/>
          <a:p>
            <a:pPr indent="0" lvl="0" marL="0" rtl="0">
              <a:spcBef>
                <a:spcPts val="0"/>
              </a:spcBef>
              <a:buNone/>
            </a:pPr>
            <a:r>
              <a:rPr lang="en"/>
              <a:t>Requirements</a:t>
            </a:r>
          </a:p>
        </p:txBody>
      </p:sp>
      <p:sp>
        <p:nvSpPr>
          <p:cNvPr id="98" name="Shape 98"/>
          <p:cNvSpPr txBox="1"/>
          <p:nvPr>
            <p:ph idx="1" type="subTitle"/>
          </p:nvPr>
        </p:nvSpPr>
        <p:spPr>
          <a:xfrm>
            <a:off x="311700" y="1674975"/>
            <a:ext cx="8520600" cy="1866300"/>
          </a:xfrm>
          <a:prstGeom prst="rect">
            <a:avLst/>
          </a:prstGeom>
        </p:spPr>
        <p:txBody>
          <a:bodyPr anchorCtr="0" anchor="t" bIns="91425" lIns="91425" rIns="91425" wrap="square" tIns="91425">
            <a:noAutofit/>
          </a:bodyPr>
          <a:lstStyle/>
          <a:p>
            <a:pPr indent="-381000" lvl="0" marL="457200" rtl="0" algn="l">
              <a:spcBef>
                <a:spcPts val="0"/>
              </a:spcBef>
              <a:spcAft>
                <a:spcPts val="1000"/>
              </a:spcAft>
              <a:buClr>
                <a:srgbClr val="FFFFFF"/>
              </a:buClr>
              <a:buSzPts val="2400"/>
              <a:buChar char="-"/>
            </a:pPr>
            <a:r>
              <a:rPr lang="en" sz="2400">
                <a:solidFill>
                  <a:srgbClr val="FFFFFF"/>
                </a:solidFill>
              </a:rPr>
              <a:t>Position passes correct voltage to microcontroller based </a:t>
            </a:r>
          </a:p>
          <a:p>
            <a:pPr indent="0" lvl="0" marL="0" rtl="0" algn="l">
              <a:spcBef>
                <a:spcPts val="0"/>
              </a:spcBef>
              <a:spcAft>
                <a:spcPts val="1000"/>
              </a:spcAft>
              <a:buNone/>
            </a:pPr>
            <a:r>
              <a:t/>
            </a:r>
            <a:endParaRPr sz="2400">
              <a:solidFill>
                <a:srgbClr val="FFFFFF"/>
              </a:solidFill>
            </a:endParaRPr>
          </a:p>
          <a:p>
            <a:pPr indent="-381000" lvl="0" marL="457200" rtl="0" algn="l">
              <a:spcBef>
                <a:spcPts val="0"/>
              </a:spcBef>
              <a:spcAft>
                <a:spcPts val="1000"/>
              </a:spcAft>
              <a:buClr>
                <a:srgbClr val="FFFFFF"/>
              </a:buClr>
              <a:buSzPts val="2400"/>
              <a:buChar char="-"/>
            </a:pPr>
            <a:r>
              <a:rPr lang="en" sz="2400">
                <a:solidFill>
                  <a:srgbClr val="FFFFFF"/>
                </a:solidFill>
              </a:rPr>
              <a:t>Toggling switches change truth ta</a:t>
            </a:r>
            <a:r>
              <a:rPr lang="en" sz="2400">
                <a:solidFill>
                  <a:srgbClr val="FFFFFF"/>
                </a:solidFill>
              </a:rPr>
              <a:t>ble calculation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ctrTitle"/>
          </p:nvPr>
        </p:nvSpPr>
        <p:spPr>
          <a:xfrm>
            <a:off x="49575" y="1646225"/>
            <a:ext cx="3998700" cy="1624800"/>
          </a:xfrm>
          <a:prstGeom prst="rect">
            <a:avLst/>
          </a:prstGeom>
        </p:spPr>
        <p:txBody>
          <a:bodyPr anchorCtr="0" anchor="b" bIns="91425" lIns="91425" rIns="91425" wrap="square" tIns="91425">
            <a:noAutofit/>
          </a:bodyPr>
          <a:lstStyle/>
          <a:p>
            <a:pPr indent="0" lvl="0" marL="0" rtl="0">
              <a:spcBef>
                <a:spcPts val="0"/>
              </a:spcBef>
              <a:buNone/>
            </a:pPr>
            <a:r>
              <a:rPr lang="en"/>
              <a:t>Logic Gate Placement</a:t>
            </a:r>
          </a:p>
        </p:txBody>
      </p:sp>
      <p:pic>
        <p:nvPicPr>
          <p:cNvPr id="104" name="Shape 104"/>
          <p:cNvPicPr preferRelativeResize="0"/>
          <p:nvPr/>
        </p:nvPicPr>
        <p:blipFill>
          <a:blip r:embed="rId3">
            <a:alphaModFix/>
          </a:blip>
          <a:stretch>
            <a:fillRect/>
          </a:stretch>
        </p:blipFill>
        <p:spPr>
          <a:xfrm>
            <a:off x="4048275" y="171719"/>
            <a:ext cx="4595999" cy="2260531"/>
          </a:xfrm>
          <a:prstGeom prst="rect">
            <a:avLst/>
          </a:prstGeom>
          <a:noFill/>
          <a:ln>
            <a:noFill/>
          </a:ln>
        </p:spPr>
      </p:pic>
      <p:pic>
        <p:nvPicPr>
          <p:cNvPr id="105" name="Shape 105"/>
          <p:cNvPicPr preferRelativeResize="0"/>
          <p:nvPr/>
        </p:nvPicPr>
        <p:blipFill>
          <a:blip r:embed="rId4">
            <a:alphaModFix/>
          </a:blip>
          <a:stretch>
            <a:fillRect/>
          </a:stretch>
        </p:blipFill>
        <p:spPr>
          <a:xfrm>
            <a:off x="4031113" y="2618750"/>
            <a:ext cx="4772201" cy="22873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