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753" r:id="rId2"/>
    <p:sldId id="769" r:id="rId3"/>
    <p:sldId id="770" r:id="rId4"/>
    <p:sldId id="774" r:id="rId5"/>
    <p:sldId id="778" r:id="rId6"/>
    <p:sldId id="765" r:id="rId7"/>
    <p:sldId id="768" r:id="rId8"/>
    <p:sldId id="782" r:id="rId9"/>
    <p:sldId id="781" r:id="rId10"/>
    <p:sldId id="767" r:id="rId11"/>
    <p:sldId id="780" r:id="rId12"/>
    <p:sldId id="764" r:id="rId13"/>
    <p:sldId id="773" r:id="rId14"/>
    <p:sldId id="771" r:id="rId15"/>
    <p:sldId id="766" r:id="rId16"/>
    <p:sldId id="776" r:id="rId17"/>
    <p:sldId id="779" r:id="rId18"/>
    <p:sldId id="756" r:id="rId19"/>
    <p:sldId id="775" r:id="rId20"/>
  </p:sldIdLst>
  <p:sldSz cx="12190413" cy="6858000"/>
  <p:notesSz cx="6669088" cy="9926638"/>
  <p:custDataLst>
    <p:tags r:id="rId2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500"/>
    <a:srgbClr val="979700"/>
    <a:srgbClr val="FFFFFF"/>
    <a:srgbClr val="E6E6E6"/>
    <a:srgbClr val="262626"/>
    <a:srgbClr val="7D7D7D"/>
    <a:srgbClr val="000000"/>
    <a:srgbClr val="D7D7D7"/>
    <a:srgbClr val="C8C8C8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 autoAdjust="0"/>
    <p:restoredTop sz="77823" autoAdjust="0"/>
  </p:normalViewPr>
  <p:slideViewPr>
    <p:cSldViewPr snapToGrid="0" snapToObjects="1" showGuides="1">
      <p:cViewPr varScale="1">
        <p:scale>
          <a:sx n="98" d="100"/>
          <a:sy n="98" d="100"/>
        </p:scale>
        <p:origin x="1776" y="19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-1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186"/>
    </p:cViewPr>
  </p:sorterViewPr>
  <p:notesViewPr>
    <p:cSldViewPr snapToGrid="0" snapToObjects="1">
      <p:cViewPr varScale="1">
        <p:scale>
          <a:sx n="86" d="100"/>
          <a:sy n="86" d="100"/>
        </p:scale>
        <p:origin x="-2250" y="-78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C9874-DE1E-48CB-A603-4C70CD126593}" type="datetimeFigureOut">
              <a:rPr lang="de-DE" smtClean="0"/>
              <a:pPr/>
              <a:t>03.05.21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CEB38-DA38-4F43-AFB8-94FE45CA586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209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74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84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310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442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965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987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970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518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123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85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033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74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5700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11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173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306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115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18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12190413" cy="3886200"/>
          </a:xfrm>
          <a:prstGeom prst="rect">
            <a:avLst/>
          </a:prstGeom>
          <a:gradFill flip="none" rotWithShape="1">
            <a:gsLst>
              <a:gs pos="42000">
                <a:srgbClr val="4D4D4D"/>
              </a:gs>
              <a:gs pos="100000">
                <a:srgbClr val="000000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algn="ctr" defTabSz="914400" rtl="0" eaLnBrk="1" latinLnBrk="0" hangingPunct="1"/>
            <a:endParaRPr lang="de-DE" sz="8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47" y="1998133"/>
            <a:ext cx="9360000" cy="1416050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47" y="4037202"/>
            <a:ext cx="9360000" cy="1271398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323847" y="6356350"/>
            <a:ext cx="2134800" cy="360000"/>
          </a:xfrm>
        </p:spPr>
        <p:txBody>
          <a:bodyPr/>
          <a:lstStyle/>
          <a:p>
            <a:fld id="{E373F149-83C4-4179-9681-702531CCFDAC}" type="datetimeFigureOut">
              <a:rPr lang="de-DE" smtClean="0"/>
              <a:pPr/>
              <a:t>03.05.21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00" y="238542"/>
            <a:ext cx="11541600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999" y="854994"/>
            <a:ext cx="11541600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03.05.21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03.05.21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gray">
          <a:xfrm>
            <a:off x="1" y="2017714"/>
            <a:ext cx="12190412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47" y="1554957"/>
            <a:ext cx="11542714" cy="42473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849" y="-1"/>
            <a:ext cx="11542713" cy="109081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3847" y="6356350"/>
            <a:ext cx="21348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3F149-83C4-4179-9681-702531CCFDAC}" type="datetimeFigureOut">
              <a:rPr lang="de-DE" smtClean="0"/>
              <a:pPr/>
              <a:t>03.05.21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458648" y="6356350"/>
            <a:ext cx="727311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731761" y="6356350"/>
            <a:ext cx="21348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spcBef>
          <a:spcPct val="20000"/>
        </a:spcBef>
        <a:buFont typeface="Symbol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4150" algn="l" defTabSz="914400" rtl="0" eaLnBrk="1" latinLnBrk="0" hangingPunct="1">
        <a:spcBef>
          <a:spcPct val="20000"/>
        </a:spcBef>
        <a:buFont typeface="Symbol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76213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road, tree&#10;&#10;Description automatically generated">
            <a:extLst>
              <a:ext uri="{FF2B5EF4-FFF2-40B4-BE49-F238E27FC236}">
                <a16:creationId xmlns:a16="http://schemas.microsoft.com/office/drawing/2014/main" id="{5D920F6C-B9DB-6B46-B518-8374E0254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0415" cy="550477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-2" y="4571999"/>
            <a:ext cx="12190414" cy="2286001"/>
            <a:chOff x="-2" y="4571999"/>
            <a:chExt cx="12190414" cy="2286001"/>
          </a:xfrm>
        </p:grpSpPr>
        <p:sp>
          <p:nvSpPr>
            <p:cNvPr id="13" name="Rechteck 12"/>
            <p:cNvSpPr/>
            <p:nvPr/>
          </p:nvSpPr>
          <p:spPr bwMode="auto">
            <a:xfrm>
              <a:off x="-1" y="5504770"/>
              <a:ext cx="12190413" cy="135323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uppieren 13"/>
            <p:cNvGrpSpPr/>
            <p:nvPr/>
          </p:nvGrpSpPr>
          <p:grpSpPr>
            <a:xfrm>
              <a:off x="-2" y="4571999"/>
              <a:ext cx="12190413" cy="925416"/>
              <a:chOff x="-2" y="4571999"/>
              <a:chExt cx="12190413" cy="925416"/>
            </a:xfrm>
          </p:grpSpPr>
          <p:sp>
            <p:nvSpPr>
              <p:cNvPr id="19" name="Rechteck 18"/>
              <p:cNvSpPr/>
              <p:nvPr/>
            </p:nvSpPr>
            <p:spPr bwMode="gray">
              <a:xfrm>
                <a:off x="-2" y="4571999"/>
                <a:ext cx="9404061" cy="925416"/>
              </a:xfrm>
              <a:prstGeom prst="rect">
                <a:avLst/>
              </a:prstGeom>
              <a:solidFill>
                <a:schemeClr val="tx1">
                  <a:alpha val="67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lIns="288000" rtlCol="0" anchor="ctr"/>
              <a:lstStyle/>
              <a:p>
                <a:r>
                  <a:rPr lang="en-US" sz="4400" dirty="0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Saxophone Effects Pedal - Team #28</a:t>
                </a:r>
              </a:p>
            </p:txBody>
          </p:sp>
          <p:sp>
            <p:nvSpPr>
              <p:cNvPr id="17" name="Rechteck 16"/>
              <p:cNvSpPr/>
              <p:nvPr/>
            </p:nvSpPr>
            <p:spPr bwMode="gray">
              <a:xfrm>
                <a:off x="9404059" y="4571999"/>
                <a:ext cx="2786352" cy="925416"/>
              </a:xfrm>
              <a:prstGeom prst="rect">
                <a:avLst/>
              </a:prstGeom>
              <a:solidFill>
                <a:srgbClr val="002060"/>
              </a:solidFill>
              <a:ln w="12700">
                <a:noFill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sz="4400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5/3/2021</a:t>
                </a:r>
                <a:endParaRPr lang="en-US" sz="4800" dirty="0">
                  <a:solidFill>
                    <a:schemeClr val="bg1"/>
                  </a:solidFill>
                  <a:effectLst>
                    <a:outerShdw blurRad="190500" algn="ctr" rotWithShape="0">
                      <a:prstClr val="black">
                        <a:alpha val="50000"/>
                      </a:prstClr>
                    </a:outerShdw>
                  </a:effectLst>
                </a:endParaRPr>
              </a:p>
            </p:txBody>
          </p:sp>
        </p:grpSp>
      </p:grp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A6B707A-6A6B-A04F-B6C9-E78415C25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6" y="5781330"/>
            <a:ext cx="3043556" cy="800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01E44-34C4-094E-ADD7-F038F5E0B9B0}"/>
              </a:ext>
            </a:extLst>
          </p:cNvPr>
          <p:cNvSpPr txBox="1"/>
          <p:nvPr/>
        </p:nvSpPr>
        <p:spPr>
          <a:xfrm>
            <a:off x="3800175" y="5919775"/>
            <a:ext cx="839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By Peter Hevrdejs, Eliseo Navarrete and Sean McGee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036383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Digital 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975680"/>
            <a:ext cx="5114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While our board may have failed due to power…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could still demonstrate writing and reading to and from the EEPROM</a:t>
            </a:r>
          </a:p>
        </p:txBody>
      </p:sp>
      <p:pic>
        <p:nvPicPr>
          <p:cNvPr id="9" name="Picture 8" descr="A picture containing text, indoor, display&#10;&#10;Description automatically generated">
            <a:extLst>
              <a:ext uri="{FF2B5EF4-FFF2-40B4-BE49-F238E27FC236}">
                <a16:creationId xmlns:a16="http://schemas.microsoft.com/office/drawing/2014/main" id="{6FF405F2-EC53-6045-8F70-822B2C054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79" y="327454"/>
            <a:ext cx="5703239" cy="6203092"/>
          </a:xfrm>
          <a:prstGeom prst="rect">
            <a:avLst/>
          </a:prstGeom>
        </p:spPr>
      </p:pic>
      <p:pic>
        <p:nvPicPr>
          <p:cNvPr id="12" name="Picture 11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6331335F-5E57-7249-8BF8-D2201FE6D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74" y="2176009"/>
            <a:ext cx="4405519" cy="35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61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-1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Power Unit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975680"/>
            <a:ext cx="51144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Worked when isolated on its own PCB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Broke down when integrated with the rest of the digital processing module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Potential causes for breakdown: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dirty="0"/>
              <a:t>Capacitors blew, causing a short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dirty="0"/>
              <a:t>Thermal overload fried the internal circuitry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4FC390A-0CAE-B747-90B6-2D448D3E5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6338" r="59991" b="3889"/>
          <a:stretch/>
        </p:blipFill>
        <p:spPr>
          <a:xfrm rot="16200000">
            <a:off x="7266634" y="1146745"/>
            <a:ext cx="3038084" cy="5699931"/>
          </a:xfrm>
          <a:prstGeom prst="rect">
            <a:avLst/>
          </a:prstGeom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798E4674-F700-B44F-89D1-3D7487FD2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08" y="1218239"/>
            <a:ext cx="5699931" cy="257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76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533169" y="803239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Analog 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1303302"/>
            <a:ext cx="33356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Preamplifier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Equalizer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Blend Circuit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XLR Input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8C1C17B7-C354-114A-B6D0-468A1B8D9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51" y="487843"/>
            <a:ext cx="7766675" cy="61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6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29736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Preamplifier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1303302"/>
            <a:ext cx="51144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Class-A 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 Noise / High Fidelity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bring low microphone voltage up to effects level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HLR stated we needed at minimum of 20dB of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Design 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Modeled Class-A Amplifier in Python using knowledge from ECE 342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yields ~14x the original signal amplitude at maximum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Equivalent to 23dB of gain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3E7570D-84D9-5148-AA1A-71FFBD8A7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3565459"/>
            <a:ext cx="5894493" cy="3288956"/>
          </a:xfrm>
          <a:prstGeom prst="rect">
            <a:avLst/>
          </a:prstGeom>
        </p:spPr>
      </p:pic>
      <p:pic>
        <p:nvPicPr>
          <p:cNvPr id="12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43128D3B-EFEE-9640-A841-5E3FFCEAD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t="8259" r="6346"/>
          <a:stretch/>
        </p:blipFill>
        <p:spPr>
          <a:xfrm>
            <a:off x="6095205" y="136458"/>
            <a:ext cx="5894493" cy="32925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846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43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29736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Preamplifier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1303302"/>
            <a:ext cx="51144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Our design has 11.2x the original signal’s amplitude at maximum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Equivalent to 21.8dB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Error: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Simulation Results - 14x (23 dB)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22.5 % difference between amplitude magnification (5.35% dB)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61755D0F-F7CC-CE40-BFF1-3BC1D238A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t="11470" r="4018" b="7245"/>
          <a:stretch/>
        </p:blipFill>
        <p:spPr>
          <a:xfrm>
            <a:off x="6713306" y="371966"/>
            <a:ext cx="4367552" cy="2642906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30E5C78-7714-F043-843B-86EEF0316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06" y="2933168"/>
            <a:ext cx="4367552" cy="27181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5866E2-F968-2840-BE03-CC336D1807E8}"/>
              </a:ext>
            </a:extLst>
          </p:cNvPr>
          <p:cNvSpPr txBox="1"/>
          <p:nvPr/>
        </p:nvSpPr>
        <p:spPr>
          <a:xfrm>
            <a:off x="6554534" y="5783459"/>
            <a:ext cx="5114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Input Signal (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– 5.2mV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Output Signal (</a:t>
            </a:r>
            <a:r>
              <a:rPr lang="en-US" sz="2400" dirty="0">
                <a:solidFill>
                  <a:srgbClr val="979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– 64.3mV</a:t>
            </a:r>
          </a:p>
        </p:txBody>
      </p:sp>
    </p:spTree>
    <p:extLst>
      <p:ext uri="{BB962C8B-B14F-4D97-AF65-F5344CB8AC3E}">
        <p14:creationId xmlns:p14="http://schemas.microsoft.com/office/powerpoint/2010/main" val="2595506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Equalizer Circuit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975680"/>
            <a:ext cx="401424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Variably increase or decreases frequency components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HLR requires at least +/- 12 dB of gain at the specified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Our chosen frequencies 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36Hz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160Hz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720Hz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3.2kHz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14kHz</a:t>
            </a:r>
          </a:p>
        </p:txBody>
      </p:sp>
      <p:pic>
        <p:nvPicPr>
          <p:cNvPr id="9" name="Picture 8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C32BD60-1315-BA4E-A3A5-11CD54967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5" y="0"/>
            <a:ext cx="5206573" cy="390493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9C01AE7-377C-3743-A43C-B64674450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5" y="3782861"/>
            <a:ext cx="5206572" cy="307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76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Equalizer Circuit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975680"/>
            <a:ext cx="40142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Design 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Used derived frequency equation to solve for the product of the total capacitance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Found closest film capacitors on the market to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Analyzed and compared actual frequency versus ideal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26A99643-BD93-5C43-85D6-69E7AC143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03" y="3040027"/>
            <a:ext cx="6483742" cy="1826541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low confidence">
            <a:extLst>
              <a:ext uri="{FF2B5EF4-FFF2-40B4-BE49-F238E27FC236}">
                <a16:creationId xmlns:a16="http://schemas.microsoft.com/office/drawing/2014/main" id="{A59C6437-8B59-0844-978E-4C8238D17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74" y="1421175"/>
            <a:ext cx="3962400" cy="965200"/>
          </a:xfrm>
          <a:prstGeom prst="rect">
            <a:avLst/>
          </a:prstGeom>
        </p:spPr>
      </p:pic>
      <p:pic>
        <p:nvPicPr>
          <p:cNvPr id="14" name="Picture 1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30E067F-04D1-8B43-AFDF-2C3675280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01" y="1427525"/>
            <a:ext cx="3403600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4EAA09-4130-1748-9CDE-8F195BAF9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24" y="2449676"/>
            <a:ext cx="3721100" cy="5207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002701DB-53A6-B849-BF3E-B841B03B7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71" y="5217511"/>
            <a:ext cx="6017606" cy="11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99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-1" y="3628702"/>
            <a:ext cx="12190413" cy="3229298"/>
            <a:chOff x="-171" y="2092"/>
            <a:chExt cx="5760" cy="1053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171" y="2328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-171" y="2092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System Requirements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1303302"/>
            <a:ext cx="5114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BCBB163-A6FA-9F4A-A574-1D2F8B478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62" y="1303302"/>
            <a:ext cx="6203322" cy="5341256"/>
          </a:xfrm>
          <a:prstGeom prst="rect">
            <a:avLst/>
          </a:prstGeom>
        </p:spPr>
      </p:pic>
      <p:sp>
        <p:nvSpPr>
          <p:cNvPr id="13" name="Freeform 1573">
            <a:extLst>
              <a:ext uri="{FF2B5EF4-FFF2-40B4-BE49-F238E27FC236}">
                <a16:creationId xmlns:a16="http://schemas.microsoft.com/office/drawing/2014/main" id="{2C087C6B-2D0F-E240-A854-8096E04419B2}"/>
              </a:ext>
            </a:extLst>
          </p:cNvPr>
          <p:cNvSpPr>
            <a:spLocks/>
          </p:cNvSpPr>
          <p:nvPr/>
        </p:nvSpPr>
        <p:spPr bwMode="auto">
          <a:xfrm rot="21277796">
            <a:off x="6598038" y="4775912"/>
            <a:ext cx="548630" cy="522486"/>
          </a:xfrm>
          <a:custGeom>
            <a:avLst/>
            <a:gdLst>
              <a:gd name="T0" fmla="*/ 23 w 149"/>
              <a:gd name="T1" fmla="*/ 42 h 118"/>
              <a:gd name="T2" fmla="*/ 53 w 149"/>
              <a:gd name="T3" fmla="*/ 72 h 118"/>
              <a:gd name="T4" fmla="*/ 125 w 149"/>
              <a:gd name="T5" fmla="*/ 0 h 118"/>
              <a:gd name="T6" fmla="*/ 149 w 149"/>
              <a:gd name="T7" fmla="*/ 23 h 118"/>
              <a:gd name="T8" fmla="*/ 54 w 149"/>
              <a:gd name="T9" fmla="*/ 118 h 118"/>
              <a:gd name="T10" fmla="*/ 0 w 149"/>
              <a:gd name="T11" fmla="*/ 64 h 118"/>
              <a:gd name="T12" fmla="*/ 23 w 149"/>
              <a:gd name="T13" fmla="*/ 42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" h="118">
                <a:moveTo>
                  <a:pt x="23" y="42"/>
                </a:moveTo>
                <a:cubicBezTo>
                  <a:pt x="33" y="52"/>
                  <a:pt x="43" y="62"/>
                  <a:pt x="53" y="72"/>
                </a:cubicBezTo>
                <a:cubicBezTo>
                  <a:pt x="77" y="48"/>
                  <a:pt x="101" y="24"/>
                  <a:pt x="125" y="0"/>
                </a:cubicBezTo>
                <a:cubicBezTo>
                  <a:pt x="134" y="8"/>
                  <a:pt x="141" y="16"/>
                  <a:pt x="149" y="23"/>
                </a:cubicBezTo>
                <a:cubicBezTo>
                  <a:pt x="117" y="55"/>
                  <a:pt x="85" y="87"/>
                  <a:pt x="54" y="118"/>
                </a:cubicBezTo>
                <a:cubicBezTo>
                  <a:pt x="36" y="100"/>
                  <a:pt x="18" y="82"/>
                  <a:pt x="0" y="64"/>
                </a:cubicBezTo>
                <a:cubicBezTo>
                  <a:pt x="7" y="57"/>
                  <a:pt x="15" y="49"/>
                  <a:pt x="23" y="42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573">
            <a:extLst>
              <a:ext uri="{FF2B5EF4-FFF2-40B4-BE49-F238E27FC236}">
                <a16:creationId xmlns:a16="http://schemas.microsoft.com/office/drawing/2014/main" id="{0F7C5631-9462-9A49-B6E9-4E110476FAC7}"/>
              </a:ext>
            </a:extLst>
          </p:cNvPr>
          <p:cNvSpPr>
            <a:spLocks/>
          </p:cNvSpPr>
          <p:nvPr/>
        </p:nvSpPr>
        <p:spPr bwMode="auto">
          <a:xfrm rot="21277796">
            <a:off x="6598039" y="3498228"/>
            <a:ext cx="548630" cy="522486"/>
          </a:xfrm>
          <a:custGeom>
            <a:avLst/>
            <a:gdLst>
              <a:gd name="T0" fmla="*/ 23 w 149"/>
              <a:gd name="T1" fmla="*/ 42 h 118"/>
              <a:gd name="T2" fmla="*/ 53 w 149"/>
              <a:gd name="T3" fmla="*/ 72 h 118"/>
              <a:gd name="T4" fmla="*/ 125 w 149"/>
              <a:gd name="T5" fmla="*/ 0 h 118"/>
              <a:gd name="T6" fmla="*/ 149 w 149"/>
              <a:gd name="T7" fmla="*/ 23 h 118"/>
              <a:gd name="T8" fmla="*/ 54 w 149"/>
              <a:gd name="T9" fmla="*/ 118 h 118"/>
              <a:gd name="T10" fmla="*/ 0 w 149"/>
              <a:gd name="T11" fmla="*/ 64 h 118"/>
              <a:gd name="T12" fmla="*/ 23 w 149"/>
              <a:gd name="T13" fmla="*/ 42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" h="118">
                <a:moveTo>
                  <a:pt x="23" y="42"/>
                </a:moveTo>
                <a:cubicBezTo>
                  <a:pt x="33" y="52"/>
                  <a:pt x="43" y="62"/>
                  <a:pt x="53" y="72"/>
                </a:cubicBezTo>
                <a:cubicBezTo>
                  <a:pt x="77" y="48"/>
                  <a:pt x="101" y="24"/>
                  <a:pt x="125" y="0"/>
                </a:cubicBezTo>
                <a:cubicBezTo>
                  <a:pt x="134" y="8"/>
                  <a:pt x="141" y="16"/>
                  <a:pt x="149" y="23"/>
                </a:cubicBezTo>
                <a:cubicBezTo>
                  <a:pt x="117" y="55"/>
                  <a:pt x="85" y="87"/>
                  <a:pt x="54" y="118"/>
                </a:cubicBezTo>
                <a:cubicBezTo>
                  <a:pt x="36" y="100"/>
                  <a:pt x="18" y="82"/>
                  <a:pt x="0" y="64"/>
                </a:cubicBezTo>
                <a:cubicBezTo>
                  <a:pt x="7" y="57"/>
                  <a:pt x="15" y="49"/>
                  <a:pt x="23" y="42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573">
            <a:extLst>
              <a:ext uri="{FF2B5EF4-FFF2-40B4-BE49-F238E27FC236}">
                <a16:creationId xmlns:a16="http://schemas.microsoft.com/office/drawing/2014/main" id="{C1247AF5-A80A-504A-9A1E-17308D731BB0}"/>
              </a:ext>
            </a:extLst>
          </p:cNvPr>
          <p:cNvSpPr>
            <a:spLocks/>
          </p:cNvSpPr>
          <p:nvPr/>
        </p:nvSpPr>
        <p:spPr bwMode="auto">
          <a:xfrm rot="21277796">
            <a:off x="6598040" y="2591565"/>
            <a:ext cx="548630" cy="522486"/>
          </a:xfrm>
          <a:custGeom>
            <a:avLst/>
            <a:gdLst>
              <a:gd name="T0" fmla="*/ 23 w 149"/>
              <a:gd name="T1" fmla="*/ 42 h 118"/>
              <a:gd name="T2" fmla="*/ 53 w 149"/>
              <a:gd name="T3" fmla="*/ 72 h 118"/>
              <a:gd name="T4" fmla="*/ 125 w 149"/>
              <a:gd name="T5" fmla="*/ 0 h 118"/>
              <a:gd name="T6" fmla="*/ 149 w 149"/>
              <a:gd name="T7" fmla="*/ 23 h 118"/>
              <a:gd name="T8" fmla="*/ 54 w 149"/>
              <a:gd name="T9" fmla="*/ 118 h 118"/>
              <a:gd name="T10" fmla="*/ 0 w 149"/>
              <a:gd name="T11" fmla="*/ 64 h 118"/>
              <a:gd name="T12" fmla="*/ 23 w 149"/>
              <a:gd name="T13" fmla="*/ 42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" h="118">
                <a:moveTo>
                  <a:pt x="23" y="42"/>
                </a:moveTo>
                <a:cubicBezTo>
                  <a:pt x="33" y="52"/>
                  <a:pt x="43" y="62"/>
                  <a:pt x="53" y="72"/>
                </a:cubicBezTo>
                <a:cubicBezTo>
                  <a:pt x="77" y="48"/>
                  <a:pt x="101" y="24"/>
                  <a:pt x="125" y="0"/>
                </a:cubicBezTo>
                <a:cubicBezTo>
                  <a:pt x="134" y="8"/>
                  <a:pt x="141" y="16"/>
                  <a:pt x="149" y="23"/>
                </a:cubicBezTo>
                <a:cubicBezTo>
                  <a:pt x="117" y="55"/>
                  <a:pt x="85" y="87"/>
                  <a:pt x="54" y="118"/>
                </a:cubicBezTo>
                <a:cubicBezTo>
                  <a:pt x="36" y="100"/>
                  <a:pt x="18" y="82"/>
                  <a:pt x="0" y="64"/>
                </a:cubicBezTo>
                <a:cubicBezTo>
                  <a:pt x="7" y="57"/>
                  <a:pt x="15" y="49"/>
                  <a:pt x="23" y="42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uppieren 146">
            <a:extLst>
              <a:ext uri="{FF2B5EF4-FFF2-40B4-BE49-F238E27FC236}">
                <a16:creationId xmlns:a16="http://schemas.microsoft.com/office/drawing/2014/main" id="{4ED4C29B-FD3F-CA4A-953E-144E0742E903}"/>
              </a:ext>
            </a:extLst>
          </p:cNvPr>
          <p:cNvGrpSpPr/>
          <p:nvPr/>
        </p:nvGrpSpPr>
        <p:grpSpPr>
          <a:xfrm rot="20298125">
            <a:off x="6619675" y="5948486"/>
            <a:ext cx="432666" cy="522329"/>
            <a:chOff x="5550124" y="4954062"/>
            <a:chExt cx="347439" cy="459313"/>
          </a:xfrm>
          <a:solidFill>
            <a:schemeClr val="accent3">
              <a:lumMod val="75000"/>
            </a:schemeClr>
          </a:solidFill>
        </p:grpSpPr>
        <p:sp>
          <p:nvSpPr>
            <p:cNvPr id="20" name="Freeform 1523">
              <a:extLst>
                <a:ext uri="{FF2B5EF4-FFF2-40B4-BE49-F238E27FC236}">
                  <a16:creationId xmlns:a16="http://schemas.microsoft.com/office/drawing/2014/main" id="{F5A60215-C203-DE45-B839-1F279E2E3D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5938" y="5106988"/>
              <a:ext cx="301625" cy="306387"/>
            </a:xfrm>
            <a:custGeom>
              <a:avLst/>
              <a:gdLst>
                <a:gd name="T0" fmla="*/ 51 w 266"/>
                <a:gd name="T1" fmla="*/ 26 h 270"/>
                <a:gd name="T2" fmla="*/ 69 w 266"/>
                <a:gd name="T3" fmla="*/ 35 h 270"/>
                <a:gd name="T4" fmla="*/ 108 w 266"/>
                <a:gd name="T5" fmla="*/ 18 h 270"/>
                <a:gd name="T6" fmla="*/ 113 w 266"/>
                <a:gd name="T7" fmla="*/ 3 h 270"/>
                <a:gd name="T8" fmla="*/ 118 w 266"/>
                <a:gd name="T9" fmla="*/ 0 h 270"/>
                <a:gd name="T10" fmla="*/ 147 w 266"/>
                <a:gd name="T11" fmla="*/ 0 h 270"/>
                <a:gd name="T12" fmla="*/ 152 w 266"/>
                <a:gd name="T13" fmla="*/ 4 h 270"/>
                <a:gd name="T14" fmla="*/ 158 w 266"/>
                <a:gd name="T15" fmla="*/ 21 h 270"/>
                <a:gd name="T16" fmla="*/ 194 w 266"/>
                <a:gd name="T17" fmla="*/ 36 h 270"/>
                <a:gd name="T18" fmla="*/ 210 w 266"/>
                <a:gd name="T19" fmla="*/ 28 h 270"/>
                <a:gd name="T20" fmla="*/ 217 w 266"/>
                <a:gd name="T21" fmla="*/ 29 h 270"/>
                <a:gd name="T22" fmla="*/ 237 w 266"/>
                <a:gd name="T23" fmla="*/ 50 h 270"/>
                <a:gd name="T24" fmla="*/ 238 w 266"/>
                <a:gd name="T25" fmla="*/ 55 h 270"/>
                <a:gd name="T26" fmla="*/ 231 w 266"/>
                <a:gd name="T27" fmla="*/ 70 h 270"/>
                <a:gd name="T28" fmla="*/ 247 w 266"/>
                <a:gd name="T29" fmla="*/ 110 h 270"/>
                <a:gd name="T30" fmla="*/ 262 w 266"/>
                <a:gd name="T31" fmla="*/ 115 h 270"/>
                <a:gd name="T32" fmla="*/ 266 w 266"/>
                <a:gd name="T33" fmla="*/ 121 h 270"/>
                <a:gd name="T34" fmla="*/ 266 w 266"/>
                <a:gd name="T35" fmla="*/ 148 h 270"/>
                <a:gd name="T36" fmla="*/ 261 w 266"/>
                <a:gd name="T37" fmla="*/ 155 h 270"/>
                <a:gd name="T38" fmla="*/ 244 w 266"/>
                <a:gd name="T39" fmla="*/ 161 h 270"/>
                <a:gd name="T40" fmla="*/ 230 w 266"/>
                <a:gd name="T41" fmla="*/ 196 h 270"/>
                <a:gd name="T42" fmla="*/ 239 w 266"/>
                <a:gd name="T43" fmla="*/ 217 h 270"/>
                <a:gd name="T44" fmla="*/ 216 w 266"/>
                <a:gd name="T45" fmla="*/ 241 h 270"/>
                <a:gd name="T46" fmla="*/ 211 w 266"/>
                <a:gd name="T47" fmla="*/ 241 h 270"/>
                <a:gd name="T48" fmla="*/ 195 w 266"/>
                <a:gd name="T49" fmla="*/ 234 h 270"/>
                <a:gd name="T50" fmla="*/ 158 w 266"/>
                <a:gd name="T51" fmla="*/ 249 h 270"/>
                <a:gd name="T52" fmla="*/ 152 w 266"/>
                <a:gd name="T53" fmla="*/ 266 h 270"/>
                <a:gd name="T54" fmla="*/ 147 w 266"/>
                <a:gd name="T55" fmla="*/ 269 h 270"/>
                <a:gd name="T56" fmla="*/ 118 w 266"/>
                <a:gd name="T57" fmla="*/ 269 h 270"/>
                <a:gd name="T58" fmla="*/ 114 w 266"/>
                <a:gd name="T59" fmla="*/ 266 h 270"/>
                <a:gd name="T60" fmla="*/ 108 w 266"/>
                <a:gd name="T61" fmla="*/ 251 h 270"/>
                <a:gd name="T62" fmla="*/ 70 w 266"/>
                <a:gd name="T63" fmla="*/ 234 h 270"/>
                <a:gd name="T64" fmla="*/ 54 w 266"/>
                <a:gd name="T65" fmla="*/ 241 h 270"/>
                <a:gd name="T66" fmla="*/ 49 w 266"/>
                <a:gd name="T67" fmla="*/ 241 h 270"/>
                <a:gd name="T68" fmla="*/ 28 w 266"/>
                <a:gd name="T69" fmla="*/ 220 h 270"/>
                <a:gd name="T70" fmla="*/ 28 w 266"/>
                <a:gd name="T71" fmla="*/ 214 h 270"/>
                <a:gd name="T72" fmla="*/ 36 w 266"/>
                <a:gd name="T73" fmla="*/ 196 h 270"/>
                <a:gd name="T74" fmla="*/ 22 w 266"/>
                <a:gd name="T75" fmla="*/ 161 h 270"/>
                <a:gd name="T76" fmla="*/ 3 w 266"/>
                <a:gd name="T77" fmla="*/ 154 h 270"/>
                <a:gd name="T78" fmla="*/ 0 w 266"/>
                <a:gd name="T79" fmla="*/ 149 h 270"/>
                <a:gd name="T80" fmla="*/ 0 w 266"/>
                <a:gd name="T81" fmla="*/ 120 h 270"/>
                <a:gd name="T82" fmla="*/ 3 w 266"/>
                <a:gd name="T83" fmla="*/ 115 h 270"/>
                <a:gd name="T84" fmla="*/ 19 w 266"/>
                <a:gd name="T85" fmla="*/ 109 h 270"/>
                <a:gd name="T86" fmla="*/ 34 w 266"/>
                <a:gd name="T87" fmla="*/ 70 h 270"/>
                <a:gd name="T88" fmla="*/ 28 w 266"/>
                <a:gd name="T89" fmla="*/ 55 h 270"/>
                <a:gd name="T90" fmla="*/ 28 w 266"/>
                <a:gd name="T91" fmla="*/ 50 h 270"/>
                <a:gd name="T92" fmla="*/ 51 w 266"/>
                <a:gd name="T93" fmla="*/ 26 h 270"/>
                <a:gd name="T94" fmla="*/ 181 w 266"/>
                <a:gd name="T95" fmla="*/ 135 h 270"/>
                <a:gd name="T96" fmla="*/ 133 w 266"/>
                <a:gd name="T97" fmla="*/ 85 h 270"/>
                <a:gd name="T98" fmla="*/ 84 w 266"/>
                <a:gd name="T99" fmla="*/ 135 h 270"/>
                <a:gd name="T100" fmla="*/ 133 w 266"/>
                <a:gd name="T101" fmla="*/ 184 h 270"/>
                <a:gd name="T102" fmla="*/ 181 w 266"/>
                <a:gd name="T103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6" h="270">
                  <a:moveTo>
                    <a:pt x="51" y="26"/>
                  </a:moveTo>
                  <a:cubicBezTo>
                    <a:pt x="57" y="29"/>
                    <a:pt x="63" y="32"/>
                    <a:pt x="69" y="35"/>
                  </a:cubicBezTo>
                  <a:cubicBezTo>
                    <a:pt x="86" y="43"/>
                    <a:pt x="102" y="36"/>
                    <a:pt x="108" y="18"/>
                  </a:cubicBezTo>
                  <a:cubicBezTo>
                    <a:pt x="110" y="13"/>
                    <a:pt x="112" y="8"/>
                    <a:pt x="113" y="3"/>
                  </a:cubicBezTo>
                  <a:cubicBezTo>
                    <a:pt x="114" y="1"/>
                    <a:pt x="116" y="0"/>
                    <a:pt x="118" y="0"/>
                  </a:cubicBezTo>
                  <a:cubicBezTo>
                    <a:pt x="128" y="0"/>
                    <a:pt x="137" y="0"/>
                    <a:pt x="147" y="0"/>
                  </a:cubicBezTo>
                  <a:cubicBezTo>
                    <a:pt x="150" y="0"/>
                    <a:pt x="151" y="1"/>
                    <a:pt x="152" y="4"/>
                  </a:cubicBezTo>
                  <a:cubicBezTo>
                    <a:pt x="154" y="10"/>
                    <a:pt x="156" y="16"/>
                    <a:pt x="158" y="21"/>
                  </a:cubicBezTo>
                  <a:cubicBezTo>
                    <a:pt x="165" y="35"/>
                    <a:pt x="179" y="42"/>
                    <a:pt x="194" y="36"/>
                  </a:cubicBezTo>
                  <a:cubicBezTo>
                    <a:pt x="199" y="34"/>
                    <a:pt x="205" y="31"/>
                    <a:pt x="210" y="28"/>
                  </a:cubicBezTo>
                  <a:cubicBezTo>
                    <a:pt x="213" y="27"/>
                    <a:pt x="214" y="27"/>
                    <a:pt x="217" y="29"/>
                  </a:cubicBezTo>
                  <a:cubicBezTo>
                    <a:pt x="223" y="36"/>
                    <a:pt x="230" y="43"/>
                    <a:pt x="237" y="50"/>
                  </a:cubicBezTo>
                  <a:cubicBezTo>
                    <a:pt x="239" y="52"/>
                    <a:pt x="239" y="53"/>
                    <a:pt x="238" y="55"/>
                  </a:cubicBezTo>
                  <a:cubicBezTo>
                    <a:pt x="236" y="60"/>
                    <a:pt x="233" y="65"/>
                    <a:pt x="231" y="70"/>
                  </a:cubicBezTo>
                  <a:cubicBezTo>
                    <a:pt x="223" y="87"/>
                    <a:pt x="230" y="103"/>
                    <a:pt x="247" y="110"/>
                  </a:cubicBezTo>
                  <a:cubicBezTo>
                    <a:pt x="252" y="112"/>
                    <a:pt x="257" y="114"/>
                    <a:pt x="262" y="115"/>
                  </a:cubicBezTo>
                  <a:cubicBezTo>
                    <a:pt x="265" y="116"/>
                    <a:pt x="266" y="118"/>
                    <a:pt x="266" y="121"/>
                  </a:cubicBezTo>
                  <a:cubicBezTo>
                    <a:pt x="265" y="130"/>
                    <a:pt x="265" y="139"/>
                    <a:pt x="266" y="148"/>
                  </a:cubicBezTo>
                  <a:cubicBezTo>
                    <a:pt x="266" y="152"/>
                    <a:pt x="264" y="154"/>
                    <a:pt x="261" y="155"/>
                  </a:cubicBezTo>
                  <a:cubicBezTo>
                    <a:pt x="255" y="156"/>
                    <a:pt x="250" y="158"/>
                    <a:pt x="244" y="161"/>
                  </a:cubicBezTo>
                  <a:cubicBezTo>
                    <a:pt x="231" y="167"/>
                    <a:pt x="224" y="182"/>
                    <a:pt x="230" y="196"/>
                  </a:cubicBezTo>
                  <a:cubicBezTo>
                    <a:pt x="232" y="203"/>
                    <a:pt x="236" y="210"/>
                    <a:pt x="239" y="217"/>
                  </a:cubicBezTo>
                  <a:cubicBezTo>
                    <a:pt x="231" y="225"/>
                    <a:pt x="224" y="233"/>
                    <a:pt x="216" y="241"/>
                  </a:cubicBezTo>
                  <a:cubicBezTo>
                    <a:pt x="215" y="242"/>
                    <a:pt x="212" y="242"/>
                    <a:pt x="211" y="241"/>
                  </a:cubicBezTo>
                  <a:cubicBezTo>
                    <a:pt x="206" y="239"/>
                    <a:pt x="200" y="236"/>
                    <a:pt x="195" y="234"/>
                  </a:cubicBezTo>
                  <a:cubicBezTo>
                    <a:pt x="180" y="228"/>
                    <a:pt x="165" y="234"/>
                    <a:pt x="158" y="249"/>
                  </a:cubicBezTo>
                  <a:cubicBezTo>
                    <a:pt x="156" y="254"/>
                    <a:pt x="154" y="261"/>
                    <a:pt x="152" y="266"/>
                  </a:cubicBezTo>
                  <a:cubicBezTo>
                    <a:pt x="151" y="268"/>
                    <a:pt x="149" y="269"/>
                    <a:pt x="147" y="269"/>
                  </a:cubicBezTo>
                  <a:cubicBezTo>
                    <a:pt x="137" y="270"/>
                    <a:pt x="128" y="270"/>
                    <a:pt x="118" y="269"/>
                  </a:cubicBezTo>
                  <a:cubicBezTo>
                    <a:pt x="116" y="269"/>
                    <a:pt x="114" y="268"/>
                    <a:pt x="114" y="266"/>
                  </a:cubicBezTo>
                  <a:cubicBezTo>
                    <a:pt x="112" y="261"/>
                    <a:pt x="110" y="256"/>
                    <a:pt x="108" y="251"/>
                  </a:cubicBezTo>
                  <a:cubicBezTo>
                    <a:pt x="102" y="234"/>
                    <a:pt x="86" y="227"/>
                    <a:pt x="70" y="234"/>
                  </a:cubicBezTo>
                  <a:cubicBezTo>
                    <a:pt x="65" y="236"/>
                    <a:pt x="59" y="239"/>
                    <a:pt x="54" y="241"/>
                  </a:cubicBezTo>
                  <a:cubicBezTo>
                    <a:pt x="53" y="242"/>
                    <a:pt x="50" y="242"/>
                    <a:pt x="49" y="241"/>
                  </a:cubicBezTo>
                  <a:cubicBezTo>
                    <a:pt x="42" y="234"/>
                    <a:pt x="35" y="227"/>
                    <a:pt x="28" y="220"/>
                  </a:cubicBezTo>
                  <a:cubicBezTo>
                    <a:pt x="26" y="218"/>
                    <a:pt x="26" y="216"/>
                    <a:pt x="28" y="214"/>
                  </a:cubicBezTo>
                  <a:cubicBezTo>
                    <a:pt x="30" y="208"/>
                    <a:pt x="33" y="202"/>
                    <a:pt x="36" y="196"/>
                  </a:cubicBezTo>
                  <a:cubicBezTo>
                    <a:pt x="41" y="182"/>
                    <a:pt x="35" y="167"/>
                    <a:pt x="22" y="161"/>
                  </a:cubicBezTo>
                  <a:cubicBezTo>
                    <a:pt x="16" y="158"/>
                    <a:pt x="9" y="156"/>
                    <a:pt x="3" y="154"/>
                  </a:cubicBezTo>
                  <a:cubicBezTo>
                    <a:pt x="1" y="153"/>
                    <a:pt x="0" y="152"/>
                    <a:pt x="0" y="149"/>
                  </a:cubicBezTo>
                  <a:cubicBezTo>
                    <a:pt x="0" y="139"/>
                    <a:pt x="0" y="130"/>
                    <a:pt x="0" y="120"/>
                  </a:cubicBezTo>
                  <a:cubicBezTo>
                    <a:pt x="0" y="117"/>
                    <a:pt x="0" y="116"/>
                    <a:pt x="3" y="115"/>
                  </a:cubicBezTo>
                  <a:cubicBezTo>
                    <a:pt x="8" y="113"/>
                    <a:pt x="14" y="112"/>
                    <a:pt x="19" y="109"/>
                  </a:cubicBezTo>
                  <a:cubicBezTo>
                    <a:pt x="35" y="103"/>
                    <a:pt x="42" y="86"/>
                    <a:pt x="34" y="70"/>
                  </a:cubicBezTo>
                  <a:cubicBezTo>
                    <a:pt x="32" y="65"/>
                    <a:pt x="30" y="60"/>
                    <a:pt x="28" y="55"/>
                  </a:cubicBezTo>
                  <a:cubicBezTo>
                    <a:pt x="27" y="54"/>
                    <a:pt x="27" y="51"/>
                    <a:pt x="28" y="50"/>
                  </a:cubicBezTo>
                  <a:cubicBezTo>
                    <a:pt x="36" y="42"/>
                    <a:pt x="43" y="34"/>
                    <a:pt x="51" y="26"/>
                  </a:cubicBezTo>
                  <a:close/>
                  <a:moveTo>
                    <a:pt x="181" y="135"/>
                  </a:moveTo>
                  <a:cubicBezTo>
                    <a:pt x="181" y="107"/>
                    <a:pt x="160" y="85"/>
                    <a:pt x="133" y="85"/>
                  </a:cubicBezTo>
                  <a:cubicBezTo>
                    <a:pt x="106" y="85"/>
                    <a:pt x="84" y="107"/>
                    <a:pt x="84" y="135"/>
                  </a:cubicBezTo>
                  <a:cubicBezTo>
                    <a:pt x="84" y="162"/>
                    <a:pt x="106" y="185"/>
                    <a:pt x="133" y="184"/>
                  </a:cubicBezTo>
                  <a:cubicBezTo>
                    <a:pt x="160" y="184"/>
                    <a:pt x="181" y="162"/>
                    <a:pt x="181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24">
              <a:extLst>
                <a:ext uri="{FF2B5EF4-FFF2-40B4-BE49-F238E27FC236}">
                  <a16:creationId xmlns:a16="http://schemas.microsoft.com/office/drawing/2014/main" id="{52B1CD54-0C77-1B4D-B269-B98C1F0A87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0124" y="4954062"/>
              <a:ext cx="160338" cy="163512"/>
            </a:xfrm>
            <a:custGeom>
              <a:avLst/>
              <a:gdLst>
                <a:gd name="T0" fmla="*/ 127 w 141"/>
                <a:gd name="T1" fmla="*/ 28 h 144"/>
                <a:gd name="T2" fmla="*/ 124 w 141"/>
                <a:gd name="T3" fmla="*/ 36 h 144"/>
                <a:gd name="T4" fmla="*/ 133 w 141"/>
                <a:gd name="T5" fmla="*/ 59 h 144"/>
                <a:gd name="T6" fmla="*/ 141 w 141"/>
                <a:gd name="T7" fmla="*/ 71 h 144"/>
                <a:gd name="T8" fmla="*/ 132 w 141"/>
                <a:gd name="T9" fmla="*/ 85 h 144"/>
                <a:gd name="T10" fmla="*/ 124 w 141"/>
                <a:gd name="T11" fmla="*/ 107 h 144"/>
                <a:gd name="T12" fmla="*/ 121 w 141"/>
                <a:gd name="T13" fmla="*/ 123 h 144"/>
                <a:gd name="T14" fmla="*/ 106 w 141"/>
                <a:gd name="T15" fmla="*/ 125 h 144"/>
                <a:gd name="T16" fmla="*/ 84 w 141"/>
                <a:gd name="T17" fmla="*/ 135 h 144"/>
                <a:gd name="T18" fmla="*/ 71 w 141"/>
                <a:gd name="T19" fmla="*/ 144 h 144"/>
                <a:gd name="T20" fmla="*/ 58 w 141"/>
                <a:gd name="T21" fmla="*/ 135 h 144"/>
                <a:gd name="T22" fmla="*/ 36 w 141"/>
                <a:gd name="T23" fmla="*/ 126 h 144"/>
                <a:gd name="T24" fmla="*/ 21 w 141"/>
                <a:gd name="T25" fmla="*/ 123 h 144"/>
                <a:gd name="T26" fmla="*/ 18 w 141"/>
                <a:gd name="T27" fmla="*/ 107 h 144"/>
                <a:gd name="T28" fmla="*/ 9 w 141"/>
                <a:gd name="T29" fmla="*/ 85 h 144"/>
                <a:gd name="T30" fmla="*/ 0 w 141"/>
                <a:gd name="T31" fmla="*/ 71 h 144"/>
                <a:gd name="T32" fmla="*/ 8 w 141"/>
                <a:gd name="T33" fmla="*/ 60 h 144"/>
                <a:gd name="T34" fmla="*/ 18 w 141"/>
                <a:gd name="T35" fmla="*/ 36 h 144"/>
                <a:gd name="T36" fmla="*/ 20 w 141"/>
                <a:gd name="T37" fmla="*/ 22 h 144"/>
                <a:gd name="T38" fmla="*/ 37 w 141"/>
                <a:gd name="T39" fmla="*/ 19 h 144"/>
                <a:gd name="T40" fmla="*/ 58 w 141"/>
                <a:gd name="T41" fmla="*/ 10 h 144"/>
                <a:gd name="T42" fmla="*/ 73 w 141"/>
                <a:gd name="T43" fmla="*/ 0 h 144"/>
                <a:gd name="T44" fmla="*/ 78 w 141"/>
                <a:gd name="T45" fmla="*/ 0 h 144"/>
                <a:gd name="T46" fmla="*/ 81 w 141"/>
                <a:gd name="T47" fmla="*/ 3 h 144"/>
                <a:gd name="T48" fmla="*/ 84 w 141"/>
                <a:gd name="T49" fmla="*/ 11 h 144"/>
                <a:gd name="T50" fmla="*/ 104 w 141"/>
                <a:gd name="T51" fmla="*/ 19 h 144"/>
                <a:gd name="T52" fmla="*/ 123 w 141"/>
                <a:gd name="T53" fmla="*/ 23 h 144"/>
                <a:gd name="T54" fmla="*/ 127 w 141"/>
                <a:gd name="T55" fmla="*/ 28 h 144"/>
                <a:gd name="T56" fmla="*/ 97 w 141"/>
                <a:gd name="T57" fmla="*/ 72 h 144"/>
                <a:gd name="T58" fmla="*/ 71 w 141"/>
                <a:gd name="T59" fmla="*/ 46 h 144"/>
                <a:gd name="T60" fmla="*/ 45 w 141"/>
                <a:gd name="T61" fmla="*/ 72 h 144"/>
                <a:gd name="T62" fmla="*/ 71 w 141"/>
                <a:gd name="T63" fmla="*/ 98 h 144"/>
                <a:gd name="T64" fmla="*/ 97 w 141"/>
                <a:gd name="T65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144">
                  <a:moveTo>
                    <a:pt x="127" y="28"/>
                  </a:moveTo>
                  <a:cubicBezTo>
                    <a:pt x="126" y="31"/>
                    <a:pt x="125" y="34"/>
                    <a:pt x="124" y="36"/>
                  </a:cubicBezTo>
                  <a:cubicBezTo>
                    <a:pt x="119" y="47"/>
                    <a:pt x="122" y="55"/>
                    <a:pt x="133" y="59"/>
                  </a:cubicBezTo>
                  <a:cubicBezTo>
                    <a:pt x="141" y="62"/>
                    <a:pt x="141" y="62"/>
                    <a:pt x="141" y="71"/>
                  </a:cubicBezTo>
                  <a:cubicBezTo>
                    <a:pt x="141" y="81"/>
                    <a:pt x="141" y="81"/>
                    <a:pt x="132" y="85"/>
                  </a:cubicBezTo>
                  <a:cubicBezTo>
                    <a:pt x="122" y="89"/>
                    <a:pt x="119" y="97"/>
                    <a:pt x="124" y="107"/>
                  </a:cubicBezTo>
                  <a:cubicBezTo>
                    <a:pt x="128" y="116"/>
                    <a:pt x="128" y="116"/>
                    <a:pt x="121" y="123"/>
                  </a:cubicBezTo>
                  <a:cubicBezTo>
                    <a:pt x="114" y="129"/>
                    <a:pt x="114" y="129"/>
                    <a:pt x="106" y="125"/>
                  </a:cubicBezTo>
                  <a:cubicBezTo>
                    <a:pt x="96" y="121"/>
                    <a:pt x="87" y="124"/>
                    <a:pt x="84" y="135"/>
                  </a:cubicBezTo>
                  <a:cubicBezTo>
                    <a:pt x="80" y="144"/>
                    <a:pt x="80" y="144"/>
                    <a:pt x="71" y="144"/>
                  </a:cubicBezTo>
                  <a:cubicBezTo>
                    <a:pt x="61" y="144"/>
                    <a:pt x="61" y="144"/>
                    <a:pt x="58" y="135"/>
                  </a:cubicBezTo>
                  <a:cubicBezTo>
                    <a:pt x="54" y="124"/>
                    <a:pt x="46" y="121"/>
                    <a:pt x="36" y="126"/>
                  </a:cubicBezTo>
                  <a:cubicBezTo>
                    <a:pt x="28" y="129"/>
                    <a:pt x="28" y="129"/>
                    <a:pt x="21" y="123"/>
                  </a:cubicBezTo>
                  <a:cubicBezTo>
                    <a:pt x="14" y="116"/>
                    <a:pt x="14" y="116"/>
                    <a:pt x="18" y="107"/>
                  </a:cubicBezTo>
                  <a:cubicBezTo>
                    <a:pt x="23" y="97"/>
                    <a:pt x="19" y="89"/>
                    <a:pt x="9" y="85"/>
                  </a:cubicBezTo>
                  <a:cubicBezTo>
                    <a:pt x="0" y="81"/>
                    <a:pt x="0" y="81"/>
                    <a:pt x="0" y="71"/>
                  </a:cubicBezTo>
                  <a:cubicBezTo>
                    <a:pt x="0" y="62"/>
                    <a:pt x="0" y="62"/>
                    <a:pt x="8" y="60"/>
                  </a:cubicBezTo>
                  <a:cubicBezTo>
                    <a:pt x="20" y="55"/>
                    <a:pt x="23" y="47"/>
                    <a:pt x="18" y="36"/>
                  </a:cubicBezTo>
                  <a:cubicBezTo>
                    <a:pt x="14" y="28"/>
                    <a:pt x="14" y="28"/>
                    <a:pt x="20" y="22"/>
                  </a:cubicBezTo>
                  <a:cubicBezTo>
                    <a:pt x="27" y="15"/>
                    <a:pt x="27" y="15"/>
                    <a:pt x="37" y="19"/>
                  </a:cubicBezTo>
                  <a:cubicBezTo>
                    <a:pt x="46" y="23"/>
                    <a:pt x="54" y="20"/>
                    <a:pt x="58" y="10"/>
                  </a:cubicBezTo>
                  <a:cubicBezTo>
                    <a:pt x="62" y="0"/>
                    <a:pt x="62" y="0"/>
                    <a:pt x="73" y="0"/>
                  </a:cubicBezTo>
                  <a:cubicBezTo>
                    <a:pt x="74" y="0"/>
                    <a:pt x="76" y="0"/>
                    <a:pt x="78" y="0"/>
                  </a:cubicBezTo>
                  <a:cubicBezTo>
                    <a:pt x="79" y="1"/>
                    <a:pt x="81" y="2"/>
                    <a:pt x="81" y="3"/>
                  </a:cubicBezTo>
                  <a:cubicBezTo>
                    <a:pt x="83" y="6"/>
                    <a:pt x="83" y="8"/>
                    <a:pt x="84" y="11"/>
                  </a:cubicBezTo>
                  <a:cubicBezTo>
                    <a:pt x="88" y="19"/>
                    <a:pt x="96" y="24"/>
                    <a:pt x="104" y="19"/>
                  </a:cubicBezTo>
                  <a:cubicBezTo>
                    <a:pt x="112" y="14"/>
                    <a:pt x="118" y="16"/>
                    <a:pt x="123" y="23"/>
                  </a:cubicBezTo>
                  <a:cubicBezTo>
                    <a:pt x="124" y="25"/>
                    <a:pt x="126" y="27"/>
                    <a:pt x="127" y="28"/>
                  </a:cubicBezTo>
                  <a:close/>
                  <a:moveTo>
                    <a:pt x="97" y="72"/>
                  </a:moveTo>
                  <a:cubicBezTo>
                    <a:pt x="97" y="58"/>
                    <a:pt x="85" y="46"/>
                    <a:pt x="71" y="46"/>
                  </a:cubicBezTo>
                  <a:cubicBezTo>
                    <a:pt x="57" y="46"/>
                    <a:pt x="45" y="58"/>
                    <a:pt x="45" y="72"/>
                  </a:cubicBezTo>
                  <a:cubicBezTo>
                    <a:pt x="45" y="87"/>
                    <a:pt x="57" y="98"/>
                    <a:pt x="71" y="98"/>
                  </a:cubicBezTo>
                  <a:cubicBezTo>
                    <a:pt x="85" y="98"/>
                    <a:pt x="97" y="86"/>
                    <a:pt x="97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1573">
            <a:extLst>
              <a:ext uri="{FF2B5EF4-FFF2-40B4-BE49-F238E27FC236}">
                <a16:creationId xmlns:a16="http://schemas.microsoft.com/office/drawing/2014/main" id="{65AC42F3-2FFE-C945-9124-9B55621A39FF}"/>
              </a:ext>
            </a:extLst>
          </p:cNvPr>
          <p:cNvSpPr>
            <a:spLocks/>
          </p:cNvSpPr>
          <p:nvPr/>
        </p:nvSpPr>
        <p:spPr bwMode="auto">
          <a:xfrm rot="21277796">
            <a:off x="6598038" y="1774026"/>
            <a:ext cx="548630" cy="522486"/>
          </a:xfrm>
          <a:custGeom>
            <a:avLst/>
            <a:gdLst>
              <a:gd name="T0" fmla="*/ 23 w 149"/>
              <a:gd name="T1" fmla="*/ 42 h 118"/>
              <a:gd name="T2" fmla="*/ 53 w 149"/>
              <a:gd name="T3" fmla="*/ 72 h 118"/>
              <a:gd name="T4" fmla="*/ 125 w 149"/>
              <a:gd name="T5" fmla="*/ 0 h 118"/>
              <a:gd name="T6" fmla="*/ 149 w 149"/>
              <a:gd name="T7" fmla="*/ 23 h 118"/>
              <a:gd name="T8" fmla="*/ 54 w 149"/>
              <a:gd name="T9" fmla="*/ 118 h 118"/>
              <a:gd name="T10" fmla="*/ 0 w 149"/>
              <a:gd name="T11" fmla="*/ 64 h 118"/>
              <a:gd name="T12" fmla="*/ 23 w 149"/>
              <a:gd name="T13" fmla="*/ 42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" h="118">
                <a:moveTo>
                  <a:pt x="23" y="42"/>
                </a:moveTo>
                <a:cubicBezTo>
                  <a:pt x="33" y="52"/>
                  <a:pt x="43" y="62"/>
                  <a:pt x="53" y="72"/>
                </a:cubicBezTo>
                <a:cubicBezTo>
                  <a:pt x="77" y="48"/>
                  <a:pt x="101" y="24"/>
                  <a:pt x="125" y="0"/>
                </a:cubicBezTo>
                <a:cubicBezTo>
                  <a:pt x="134" y="8"/>
                  <a:pt x="141" y="16"/>
                  <a:pt x="149" y="23"/>
                </a:cubicBezTo>
                <a:cubicBezTo>
                  <a:pt x="117" y="55"/>
                  <a:pt x="85" y="87"/>
                  <a:pt x="54" y="118"/>
                </a:cubicBezTo>
                <a:cubicBezTo>
                  <a:pt x="36" y="100"/>
                  <a:pt x="18" y="82"/>
                  <a:pt x="0" y="64"/>
                </a:cubicBezTo>
                <a:cubicBezTo>
                  <a:pt x="7" y="57"/>
                  <a:pt x="15" y="49"/>
                  <a:pt x="23" y="42"/>
                </a:cubicBezTo>
                <a:close/>
              </a:path>
            </a:pathLst>
          </a:custGeom>
          <a:solidFill>
            <a:srgbClr val="D6D5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B94D1F-10DB-4748-9DC4-AC1737DA174C}"/>
              </a:ext>
            </a:extLst>
          </p:cNvPr>
          <p:cNvSpPr txBox="1"/>
          <p:nvPr/>
        </p:nvSpPr>
        <p:spPr>
          <a:xfrm>
            <a:off x="8401959" y="1303302"/>
            <a:ext cx="3084408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Fully Achieved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Partially Achieved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 Work in progress</a:t>
            </a:r>
          </a:p>
        </p:txBody>
      </p:sp>
      <p:sp>
        <p:nvSpPr>
          <p:cNvPr id="24" name="Freeform 1573">
            <a:extLst>
              <a:ext uri="{FF2B5EF4-FFF2-40B4-BE49-F238E27FC236}">
                <a16:creationId xmlns:a16="http://schemas.microsoft.com/office/drawing/2014/main" id="{6B6ADB8B-9A25-C74E-9954-DD86FBA63EFA}"/>
              </a:ext>
            </a:extLst>
          </p:cNvPr>
          <p:cNvSpPr>
            <a:spLocks/>
          </p:cNvSpPr>
          <p:nvPr/>
        </p:nvSpPr>
        <p:spPr bwMode="auto">
          <a:xfrm rot="21277796">
            <a:off x="8491780" y="2485863"/>
            <a:ext cx="408933" cy="350862"/>
          </a:xfrm>
          <a:custGeom>
            <a:avLst/>
            <a:gdLst>
              <a:gd name="T0" fmla="*/ 23 w 149"/>
              <a:gd name="T1" fmla="*/ 42 h 118"/>
              <a:gd name="T2" fmla="*/ 53 w 149"/>
              <a:gd name="T3" fmla="*/ 72 h 118"/>
              <a:gd name="T4" fmla="*/ 125 w 149"/>
              <a:gd name="T5" fmla="*/ 0 h 118"/>
              <a:gd name="T6" fmla="*/ 149 w 149"/>
              <a:gd name="T7" fmla="*/ 23 h 118"/>
              <a:gd name="T8" fmla="*/ 54 w 149"/>
              <a:gd name="T9" fmla="*/ 118 h 118"/>
              <a:gd name="T10" fmla="*/ 0 w 149"/>
              <a:gd name="T11" fmla="*/ 64 h 118"/>
              <a:gd name="T12" fmla="*/ 23 w 149"/>
              <a:gd name="T13" fmla="*/ 42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" h="118">
                <a:moveTo>
                  <a:pt x="23" y="42"/>
                </a:moveTo>
                <a:cubicBezTo>
                  <a:pt x="33" y="52"/>
                  <a:pt x="43" y="62"/>
                  <a:pt x="53" y="72"/>
                </a:cubicBezTo>
                <a:cubicBezTo>
                  <a:pt x="77" y="48"/>
                  <a:pt x="101" y="24"/>
                  <a:pt x="125" y="0"/>
                </a:cubicBezTo>
                <a:cubicBezTo>
                  <a:pt x="134" y="8"/>
                  <a:pt x="141" y="16"/>
                  <a:pt x="149" y="23"/>
                </a:cubicBezTo>
                <a:cubicBezTo>
                  <a:pt x="117" y="55"/>
                  <a:pt x="85" y="87"/>
                  <a:pt x="54" y="118"/>
                </a:cubicBezTo>
                <a:cubicBezTo>
                  <a:pt x="36" y="100"/>
                  <a:pt x="18" y="82"/>
                  <a:pt x="0" y="64"/>
                </a:cubicBezTo>
                <a:cubicBezTo>
                  <a:pt x="7" y="57"/>
                  <a:pt x="15" y="49"/>
                  <a:pt x="23" y="42"/>
                </a:cubicBezTo>
                <a:close/>
              </a:path>
            </a:pathLst>
          </a:custGeom>
          <a:solidFill>
            <a:srgbClr val="D6D5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5" name="Freeform 1573">
            <a:extLst>
              <a:ext uri="{FF2B5EF4-FFF2-40B4-BE49-F238E27FC236}">
                <a16:creationId xmlns:a16="http://schemas.microsoft.com/office/drawing/2014/main" id="{5BDC2B90-9D5D-EB4B-9274-8AEC41E2DD35}"/>
              </a:ext>
            </a:extLst>
          </p:cNvPr>
          <p:cNvSpPr>
            <a:spLocks/>
          </p:cNvSpPr>
          <p:nvPr/>
        </p:nvSpPr>
        <p:spPr bwMode="auto">
          <a:xfrm rot="21277796">
            <a:off x="8484643" y="1717880"/>
            <a:ext cx="425861" cy="356888"/>
          </a:xfrm>
          <a:custGeom>
            <a:avLst/>
            <a:gdLst>
              <a:gd name="T0" fmla="*/ 23 w 149"/>
              <a:gd name="T1" fmla="*/ 42 h 118"/>
              <a:gd name="T2" fmla="*/ 53 w 149"/>
              <a:gd name="T3" fmla="*/ 72 h 118"/>
              <a:gd name="T4" fmla="*/ 125 w 149"/>
              <a:gd name="T5" fmla="*/ 0 h 118"/>
              <a:gd name="T6" fmla="*/ 149 w 149"/>
              <a:gd name="T7" fmla="*/ 23 h 118"/>
              <a:gd name="T8" fmla="*/ 54 w 149"/>
              <a:gd name="T9" fmla="*/ 118 h 118"/>
              <a:gd name="T10" fmla="*/ 0 w 149"/>
              <a:gd name="T11" fmla="*/ 64 h 118"/>
              <a:gd name="T12" fmla="*/ 23 w 149"/>
              <a:gd name="T13" fmla="*/ 42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" h="118">
                <a:moveTo>
                  <a:pt x="23" y="42"/>
                </a:moveTo>
                <a:cubicBezTo>
                  <a:pt x="33" y="52"/>
                  <a:pt x="43" y="62"/>
                  <a:pt x="53" y="72"/>
                </a:cubicBezTo>
                <a:cubicBezTo>
                  <a:pt x="77" y="48"/>
                  <a:pt x="101" y="24"/>
                  <a:pt x="125" y="0"/>
                </a:cubicBezTo>
                <a:cubicBezTo>
                  <a:pt x="134" y="8"/>
                  <a:pt x="141" y="16"/>
                  <a:pt x="149" y="23"/>
                </a:cubicBezTo>
                <a:cubicBezTo>
                  <a:pt x="117" y="55"/>
                  <a:pt x="85" y="87"/>
                  <a:pt x="54" y="118"/>
                </a:cubicBezTo>
                <a:cubicBezTo>
                  <a:pt x="36" y="100"/>
                  <a:pt x="18" y="82"/>
                  <a:pt x="0" y="64"/>
                </a:cubicBezTo>
                <a:cubicBezTo>
                  <a:pt x="7" y="57"/>
                  <a:pt x="15" y="49"/>
                  <a:pt x="23" y="42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uppieren 146">
            <a:extLst>
              <a:ext uri="{FF2B5EF4-FFF2-40B4-BE49-F238E27FC236}">
                <a16:creationId xmlns:a16="http://schemas.microsoft.com/office/drawing/2014/main" id="{322134E2-209F-0E42-B3A2-075A54EDDC4F}"/>
              </a:ext>
            </a:extLst>
          </p:cNvPr>
          <p:cNvGrpSpPr/>
          <p:nvPr/>
        </p:nvGrpSpPr>
        <p:grpSpPr>
          <a:xfrm rot="20298125">
            <a:off x="8524533" y="3057739"/>
            <a:ext cx="432666" cy="522329"/>
            <a:chOff x="5550124" y="4954062"/>
            <a:chExt cx="347439" cy="459313"/>
          </a:xfrm>
          <a:solidFill>
            <a:schemeClr val="accent3">
              <a:lumMod val="75000"/>
            </a:schemeClr>
          </a:solidFill>
        </p:grpSpPr>
        <p:sp>
          <p:nvSpPr>
            <p:cNvPr id="27" name="Freeform 1523">
              <a:extLst>
                <a:ext uri="{FF2B5EF4-FFF2-40B4-BE49-F238E27FC236}">
                  <a16:creationId xmlns:a16="http://schemas.microsoft.com/office/drawing/2014/main" id="{9E7DA0D9-6458-5343-BFBC-683751040A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5938" y="5106988"/>
              <a:ext cx="301625" cy="306387"/>
            </a:xfrm>
            <a:custGeom>
              <a:avLst/>
              <a:gdLst>
                <a:gd name="T0" fmla="*/ 51 w 266"/>
                <a:gd name="T1" fmla="*/ 26 h 270"/>
                <a:gd name="T2" fmla="*/ 69 w 266"/>
                <a:gd name="T3" fmla="*/ 35 h 270"/>
                <a:gd name="T4" fmla="*/ 108 w 266"/>
                <a:gd name="T5" fmla="*/ 18 h 270"/>
                <a:gd name="T6" fmla="*/ 113 w 266"/>
                <a:gd name="T7" fmla="*/ 3 h 270"/>
                <a:gd name="T8" fmla="*/ 118 w 266"/>
                <a:gd name="T9" fmla="*/ 0 h 270"/>
                <a:gd name="T10" fmla="*/ 147 w 266"/>
                <a:gd name="T11" fmla="*/ 0 h 270"/>
                <a:gd name="T12" fmla="*/ 152 w 266"/>
                <a:gd name="T13" fmla="*/ 4 h 270"/>
                <a:gd name="T14" fmla="*/ 158 w 266"/>
                <a:gd name="T15" fmla="*/ 21 h 270"/>
                <a:gd name="T16" fmla="*/ 194 w 266"/>
                <a:gd name="T17" fmla="*/ 36 h 270"/>
                <a:gd name="T18" fmla="*/ 210 w 266"/>
                <a:gd name="T19" fmla="*/ 28 h 270"/>
                <a:gd name="T20" fmla="*/ 217 w 266"/>
                <a:gd name="T21" fmla="*/ 29 h 270"/>
                <a:gd name="T22" fmla="*/ 237 w 266"/>
                <a:gd name="T23" fmla="*/ 50 h 270"/>
                <a:gd name="T24" fmla="*/ 238 w 266"/>
                <a:gd name="T25" fmla="*/ 55 h 270"/>
                <a:gd name="T26" fmla="*/ 231 w 266"/>
                <a:gd name="T27" fmla="*/ 70 h 270"/>
                <a:gd name="T28" fmla="*/ 247 w 266"/>
                <a:gd name="T29" fmla="*/ 110 h 270"/>
                <a:gd name="T30" fmla="*/ 262 w 266"/>
                <a:gd name="T31" fmla="*/ 115 h 270"/>
                <a:gd name="T32" fmla="*/ 266 w 266"/>
                <a:gd name="T33" fmla="*/ 121 h 270"/>
                <a:gd name="T34" fmla="*/ 266 w 266"/>
                <a:gd name="T35" fmla="*/ 148 h 270"/>
                <a:gd name="T36" fmla="*/ 261 w 266"/>
                <a:gd name="T37" fmla="*/ 155 h 270"/>
                <a:gd name="T38" fmla="*/ 244 w 266"/>
                <a:gd name="T39" fmla="*/ 161 h 270"/>
                <a:gd name="T40" fmla="*/ 230 w 266"/>
                <a:gd name="T41" fmla="*/ 196 h 270"/>
                <a:gd name="T42" fmla="*/ 239 w 266"/>
                <a:gd name="T43" fmla="*/ 217 h 270"/>
                <a:gd name="T44" fmla="*/ 216 w 266"/>
                <a:gd name="T45" fmla="*/ 241 h 270"/>
                <a:gd name="T46" fmla="*/ 211 w 266"/>
                <a:gd name="T47" fmla="*/ 241 h 270"/>
                <a:gd name="T48" fmla="*/ 195 w 266"/>
                <a:gd name="T49" fmla="*/ 234 h 270"/>
                <a:gd name="T50" fmla="*/ 158 w 266"/>
                <a:gd name="T51" fmla="*/ 249 h 270"/>
                <a:gd name="T52" fmla="*/ 152 w 266"/>
                <a:gd name="T53" fmla="*/ 266 h 270"/>
                <a:gd name="T54" fmla="*/ 147 w 266"/>
                <a:gd name="T55" fmla="*/ 269 h 270"/>
                <a:gd name="T56" fmla="*/ 118 w 266"/>
                <a:gd name="T57" fmla="*/ 269 h 270"/>
                <a:gd name="T58" fmla="*/ 114 w 266"/>
                <a:gd name="T59" fmla="*/ 266 h 270"/>
                <a:gd name="T60" fmla="*/ 108 w 266"/>
                <a:gd name="T61" fmla="*/ 251 h 270"/>
                <a:gd name="T62" fmla="*/ 70 w 266"/>
                <a:gd name="T63" fmla="*/ 234 h 270"/>
                <a:gd name="T64" fmla="*/ 54 w 266"/>
                <a:gd name="T65" fmla="*/ 241 h 270"/>
                <a:gd name="T66" fmla="*/ 49 w 266"/>
                <a:gd name="T67" fmla="*/ 241 h 270"/>
                <a:gd name="T68" fmla="*/ 28 w 266"/>
                <a:gd name="T69" fmla="*/ 220 h 270"/>
                <a:gd name="T70" fmla="*/ 28 w 266"/>
                <a:gd name="T71" fmla="*/ 214 h 270"/>
                <a:gd name="T72" fmla="*/ 36 w 266"/>
                <a:gd name="T73" fmla="*/ 196 h 270"/>
                <a:gd name="T74" fmla="*/ 22 w 266"/>
                <a:gd name="T75" fmla="*/ 161 h 270"/>
                <a:gd name="T76" fmla="*/ 3 w 266"/>
                <a:gd name="T77" fmla="*/ 154 h 270"/>
                <a:gd name="T78" fmla="*/ 0 w 266"/>
                <a:gd name="T79" fmla="*/ 149 h 270"/>
                <a:gd name="T80" fmla="*/ 0 w 266"/>
                <a:gd name="T81" fmla="*/ 120 h 270"/>
                <a:gd name="T82" fmla="*/ 3 w 266"/>
                <a:gd name="T83" fmla="*/ 115 h 270"/>
                <a:gd name="T84" fmla="*/ 19 w 266"/>
                <a:gd name="T85" fmla="*/ 109 h 270"/>
                <a:gd name="T86" fmla="*/ 34 w 266"/>
                <a:gd name="T87" fmla="*/ 70 h 270"/>
                <a:gd name="T88" fmla="*/ 28 w 266"/>
                <a:gd name="T89" fmla="*/ 55 h 270"/>
                <a:gd name="T90" fmla="*/ 28 w 266"/>
                <a:gd name="T91" fmla="*/ 50 h 270"/>
                <a:gd name="T92" fmla="*/ 51 w 266"/>
                <a:gd name="T93" fmla="*/ 26 h 270"/>
                <a:gd name="T94" fmla="*/ 181 w 266"/>
                <a:gd name="T95" fmla="*/ 135 h 270"/>
                <a:gd name="T96" fmla="*/ 133 w 266"/>
                <a:gd name="T97" fmla="*/ 85 h 270"/>
                <a:gd name="T98" fmla="*/ 84 w 266"/>
                <a:gd name="T99" fmla="*/ 135 h 270"/>
                <a:gd name="T100" fmla="*/ 133 w 266"/>
                <a:gd name="T101" fmla="*/ 184 h 270"/>
                <a:gd name="T102" fmla="*/ 181 w 266"/>
                <a:gd name="T103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6" h="270">
                  <a:moveTo>
                    <a:pt x="51" y="26"/>
                  </a:moveTo>
                  <a:cubicBezTo>
                    <a:pt x="57" y="29"/>
                    <a:pt x="63" y="32"/>
                    <a:pt x="69" y="35"/>
                  </a:cubicBezTo>
                  <a:cubicBezTo>
                    <a:pt x="86" y="43"/>
                    <a:pt x="102" y="36"/>
                    <a:pt x="108" y="18"/>
                  </a:cubicBezTo>
                  <a:cubicBezTo>
                    <a:pt x="110" y="13"/>
                    <a:pt x="112" y="8"/>
                    <a:pt x="113" y="3"/>
                  </a:cubicBezTo>
                  <a:cubicBezTo>
                    <a:pt x="114" y="1"/>
                    <a:pt x="116" y="0"/>
                    <a:pt x="118" y="0"/>
                  </a:cubicBezTo>
                  <a:cubicBezTo>
                    <a:pt x="128" y="0"/>
                    <a:pt x="137" y="0"/>
                    <a:pt x="147" y="0"/>
                  </a:cubicBezTo>
                  <a:cubicBezTo>
                    <a:pt x="150" y="0"/>
                    <a:pt x="151" y="1"/>
                    <a:pt x="152" y="4"/>
                  </a:cubicBezTo>
                  <a:cubicBezTo>
                    <a:pt x="154" y="10"/>
                    <a:pt x="156" y="16"/>
                    <a:pt x="158" y="21"/>
                  </a:cubicBezTo>
                  <a:cubicBezTo>
                    <a:pt x="165" y="35"/>
                    <a:pt x="179" y="42"/>
                    <a:pt x="194" y="36"/>
                  </a:cubicBezTo>
                  <a:cubicBezTo>
                    <a:pt x="199" y="34"/>
                    <a:pt x="205" y="31"/>
                    <a:pt x="210" y="28"/>
                  </a:cubicBezTo>
                  <a:cubicBezTo>
                    <a:pt x="213" y="27"/>
                    <a:pt x="214" y="27"/>
                    <a:pt x="217" y="29"/>
                  </a:cubicBezTo>
                  <a:cubicBezTo>
                    <a:pt x="223" y="36"/>
                    <a:pt x="230" y="43"/>
                    <a:pt x="237" y="50"/>
                  </a:cubicBezTo>
                  <a:cubicBezTo>
                    <a:pt x="239" y="52"/>
                    <a:pt x="239" y="53"/>
                    <a:pt x="238" y="55"/>
                  </a:cubicBezTo>
                  <a:cubicBezTo>
                    <a:pt x="236" y="60"/>
                    <a:pt x="233" y="65"/>
                    <a:pt x="231" y="70"/>
                  </a:cubicBezTo>
                  <a:cubicBezTo>
                    <a:pt x="223" y="87"/>
                    <a:pt x="230" y="103"/>
                    <a:pt x="247" y="110"/>
                  </a:cubicBezTo>
                  <a:cubicBezTo>
                    <a:pt x="252" y="112"/>
                    <a:pt x="257" y="114"/>
                    <a:pt x="262" y="115"/>
                  </a:cubicBezTo>
                  <a:cubicBezTo>
                    <a:pt x="265" y="116"/>
                    <a:pt x="266" y="118"/>
                    <a:pt x="266" y="121"/>
                  </a:cubicBezTo>
                  <a:cubicBezTo>
                    <a:pt x="265" y="130"/>
                    <a:pt x="265" y="139"/>
                    <a:pt x="266" y="148"/>
                  </a:cubicBezTo>
                  <a:cubicBezTo>
                    <a:pt x="266" y="152"/>
                    <a:pt x="264" y="154"/>
                    <a:pt x="261" y="155"/>
                  </a:cubicBezTo>
                  <a:cubicBezTo>
                    <a:pt x="255" y="156"/>
                    <a:pt x="250" y="158"/>
                    <a:pt x="244" y="161"/>
                  </a:cubicBezTo>
                  <a:cubicBezTo>
                    <a:pt x="231" y="167"/>
                    <a:pt x="224" y="182"/>
                    <a:pt x="230" y="196"/>
                  </a:cubicBezTo>
                  <a:cubicBezTo>
                    <a:pt x="232" y="203"/>
                    <a:pt x="236" y="210"/>
                    <a:pt x="239" y="217"/>
                  </a:cubicBezTo>
                  <a:cubicBezTo>
                    <a:pt x="231" y="225"/>
                    <a:pt x="224" y="233"/>
                    <a:pt x="216" y="241"/>
                  </a:cubicBezTo>
                  <a:cubicBezTo>
                    <a:pt x="215" y="242"/>
                    <a:pt x="212" y="242"/>
                    <a:pt x="211" y="241"/>
                  </a:cubicBezTo>
                  <a:cubicBezTo>
                    <a:pt x="206" y="239"/>
                    <a:pt x="200" y="236"/>
                    <a:pt x="195" y="234"/>
                  </a:cubicBezTo>
                  <a:cubicBezTo>
                    <a:pt x="180" y="228"/>
                    <a:pt x="165" y="234"/>
                    <a:pt x="158" y="249"/>
                  </a:cubicBezTo>
                  <a:cubicBezTo>
                    <a:pt x="156" y="254"/>
                    <a:pt x="154" y="261"/>
                    <a:pt x="152" y="266"/>
                  </a:cubicBezTo>
                  <a:cubicBezTo>
                    <a:pt x="151" y="268"/>
                    <a:pt x="149" y="269"/>
                    <a:pt x="147" y="269"/>
                  </a:cubicBezTo>
                  <a:cubicBezTo>
                    <a:pt x="137" y="270"/>
                    <a:pt x="128" y="270"/>
                    <a:pt x="118" y="269"/>
                  </a:cubicBezTo>
                  <a:cubicBezTo>
                    <a:pt x="116" y="269"/>
                    <a:pt x="114" y="268"/>
                    <a:pt x="114" y="266"/>
                  </a:cubicBezTo>
                  <a:cubicBezTo>
                    <a:pt x="112" y="261"/>
                    <a:pt x="110" y="256"/>
                    <a:pt x="108" y="251"/>
                  </a:cubicBezTo>
                  <a:cubicBezTo>
                    <a:pt x="102" y="234"/>
                    <a:pt x="86" y="227"/>
                    <a:pt x="70" y="234"/>
                  </a:cubicBezTo>
                  <a:cubicBezTo>
                    <a:pt x="65" y="236"/>
                    <a:pt x="59" y="239"/>
                    <a:pt x="54" y="241"/>
                  </a:cubicBezTo>
                  <a:cubicBezTo>
                    <a:pt x="53" y="242"/>
                    <a:pt x="50" y="242"/>
                    <a:pt x="49" y="241"/>
                  </a:cubicBezTo>
                  <a:cubicBezTo>
                    <a:pt x="42" y="234"/>
                    <a:pt x="35" y="227"/>
                    <a:pt x="28" y="220"/>
                  </a:cubicBezTo>
                  <a:cubicBezTo>
                    <a:pt x="26" y="218"/>
                    <a:pt x="26" y="216"/>
                    <a:pt x="28" y="214"/>
                  </a:cubicBezTo>
                  <a:cubicBezTo>
                    <a:pt x="30" y="208"/>
                    <a:pt x="33" y="202"/>
                    <a:pt x="36" y="196"/>
                  </a:cubicBezTo>
                  <a:cubicBezTo>
                    <a:pt x="41" y="182"/>
                    <a:pt x="35" y="167"/>
                    <a:pt x="22" y="161"/>
                  </a:cubicBezTo>
                  <a:cubicBezTo>
                    <a:pt x="16" y="158"/>
                    <a:pt x="9" y="156"/>
                    <a:pt x="3" y="154"/>
                  </a:cubicBezTo>
                  <a:cubicBezTo>
                    <a:pt x="1" y="153"/>
                    <a:pt x="0" y="152"/>
                    <a:pt x="0" y="149"/>
                  </a:cubicBezTo>
                  <a:cubicBezTo>
                    <a:pt x="0" y="139"/>
                    <a:pt x="0" y="130"/>
                    <a:pt x="0" y="120"/>
                  </a:cubicBezTo>
                  <a:cubicBezTo>
                    <a:pt x="0" y="117"/>
                    <a:pt x="0" y="116"/>
                    <a:pt x="3" y="115"/>
                  </a:cubicBezTo>
                  <a:cubicBezTo>
                    <a:pt x="8" y="113"/>
                    <a:pt x="14" y="112"/>
                    <a:pt x="19" y="109"/>
                  </a:cubicBezTo>
                  <a:cubicBezTo>
                    <a:pt x="35" y="103"/>
                    <a:pt x="42" y="86"/>
                    <a:pt x="34" y="70"/>
                  </a:cubicBezTo>
                  <a:cubicBezTo>
                    <a:pt x="32" y="65"/>
                    <a:pt x="30" y="60"/>
                    <a:pt x="28" y="55"/>
                  </a:cubicBezTo>
                  <a:cubicBezTo>
                    <a:pt x="27" y="54"/>
                    <a:pt x="27" y="51"/>
                    <a:pt x="28" y="50"/>
                  </a:cubicBezTo>
                  <a:cubicBezTo>
                    <a:pt x="36" y="42"/>
                    <a:pt x="43" y="34"/>
                    <a:pt x="51" y="26"/>
                  </a:cubicBezTo>
                  <a:close/>
                  <a:moveTo>
                    <a:pt x="181" y="135"/>
                  </a:moveTo>
                  <a:cubicBezTo>
                    <a:pt x="181" y="107"/>
                    <a:pt x="160" y="85"/>
                    <a:pt x="133" y="85"/>
                  </a:cubicBezTo>
                  <a:cubicBezTo>
                    <a:pt x="106" y="85"/>
                    <a:pt x="84" y="107"/>
                    <a:pt x="84" y="135"/>
                  </a:cubicBezTo>
                  <a:cubicBezTo>
                    <a:pt x="84" y="162"/>
                    <a:pt x="106" y="185"/>
                    <a:pt x="133" y="184"/>
                  </a:cubicBezTo>
                  <a:cubicBezTo>
                    <a:pt x="160" y="184"/>
                    <a:pt x="181" y="162"/>
                    <a:pt x="181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24">
              <a:extLst>
                <a:ext uri="{FF2B5EF4-FFF2-40B4-BE49-F238E27FC236}">
                  <a16:creationId xmlns:a16="http://schemas.microsoft.com/office/drawing/2014/main" id="{06298666-C092-9045-B518-B867F2225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0124" y="4954062"/>
              <a:ext cx="160338" cy="163512"/>
            </a:xfrm>
            <a:custGeom>
              <a:avLst/>
              <a:gdLst>
                <a:gd name="T0" fmla="*/ 127 w 141"/>
                <a:gd name="T1" fmla="*/ 28 h 144"/>
                <a:gd name="T2" fmla="*/ 124 w 141"/>
                <a:gd name="T3" fmla="*/ 36 h 144"/>
                <a:gd name="T4" fmla="*/ 133 w 141"/>
                <a:gd name="T5" fmla="*/ 59 h 144"/>
                <a:gd name="T6" fmla="*/ 141 w 141"/>
                <a:gd name="T7" fmla="*/ 71 h 144"/>
                <a:gd name="T8" fmla="*/ 132 w 141"/>
                <a:gd name="T9" fmla="*/ 85 h 144"/>
                <a:gd name="T10" fmla="*/ 124 w 141"/>
                <a:gd name="T11" fmla="*/ 107 h 144"/>
                <a:gd name="T12" fmla="*/ 121 w 141"/>
                <a:gd name="T13" fmla="*/ 123 h 144"/>
                <a:gd name="T14" fmla="*/ 106 w 141"/>
                <a:gd name="T15" fmla="*/ 125 h 144"/>
                <a:gd name="T16" fmla="*/ 84 w 141"/>
                <a:gd name="T17" fmla="*/ 135 h 144"/>
                <a:gd name="T18" fmla="*/ 71 w 141"/>
                <a:gd name="T19" fmla="*/ 144 h 144"/>
                <a:gd name="T20" fmla="*/ 58 w 141"/>
                <a:gd name="T21" fmla="*/ 135 h 144"/>
                <a:gd name="T22" fmla="*/ 36 w 141"/>
                <a:gd name="T23" fmla="*/ 126 h 144"/>
                <a:gd name="T24" fmla="*/ 21 w 141"/>
                <a:gd name="T25" fmla="*/ 123 h 144"/>
                <a:gd name="T26" fmla="*/ 18 w 141"/>
                <a:gd name="T27" fmla="*/ 107 h 144"/>
                <a:gd name="T28" fmla="*/ 9 w 141"/>
                <a:gd name="T29" fmla="*/ 85 h 144"/>
                <a:gd name="T30" fmla="*/ 0 w 141"/>
                <a:gd name="T31" fmla="*/ 71 h 144"/>
                <a:gd name="T32" fmla="*/ 8 w 141"/>
                <a:gd name="T33" fmla="*/ 60 h 144"/>
                <a:gd name="T34" fmla="*/ 18 w 141"/>
                <a:gd name="T35" fmla="*/ 36 h 144"/>
                <a:gd name="T36" fmla="*/ 20 w 141"/>
                <a:gd name="T37" fmla="*/ 22 h 144"/>
                <a:gd name="T38" fmla="*/ 37 w 141"/>
                <a:gd name="T39" fmla="*/ 19 h 144"/>
                <a:gd name="T40" fmla="*/ 58 w 141"/>
                <a:gd name="T41" fmla="*/ 10 h 144"/>
                <a:gd name="T42" fmla="*/ 73 w 141"/>
                <a:gd name="T43" fmla="*/ 0 h 144"/>
                <a:gd name="T44" fmla="*/ 78 w 141"/>
                <a:gd name="T45" fmla="*/ 0 h 144"/>
                <a:gd name="T46" fmla="*/ 81 w 141"/>
                <a:gd name="T47" fmla="*/ 3 h 144"/>
                <a:gd name="T48" fmla="*/ 84 w 141"/>
                <a:gd name="T49" fmla="*/ 11 h 144"/>
                <a:gd name="T50" fmla="*/ 104 w 141"/>
                <a:gd name="T51" fmla="*/ 19 h 144"/>
                <a:gd name="T52" fmla="*/ 123 w 141"/>
                <a:gd name="T53" fmla="*/ 23 h 144"/>
                <a:gd name="T54" fmla="*/ 127 w 141"/>
                <a:gd name="T55" fmla="*/ 28 h 144"/>
                <a:gd name="T56" fmla="*/ 97 w 141"/>
                <a:gd name="T57" fmla="*/ 72 h 144"/>
                <a:gd name="T58" fmla="*/ 71 w 141"/>
                <a:gd name="T59" fmla="*/ 46 h 144"/>
                <a:gd name="T60" fmla="*/ 45 w 141"/>
                <a:gd name="T61" fmla="*/ 72 h 144"/>
                <a:gd name="T62" fmla="*/ 71 w 141"/>
                <a:gd name="T63" fmla="*/ 98 h 144"/>
                <a:gd name="T64" fmla="*/ 97 w 141"/>
                <a:gd name="T65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144">
                  <a:moveTo>
                    <a:pt x="127" y="28"/>
                  </a:moveTo>
                  <a:cubicBezTo>
                    <a:pt x="126" y="31"/>
                    <a:pt x="125" y="34"/>
                    <a:pt x="124" y="36"/>
                  </a:cubicBezTo>
                  <a:cubicBezTo>
                    <a:pt x="119" y="47"/>
                    <a:pt x="122" y="55"/>
                    <a:pt x="133" y="59"/>
                  </a:cubicBezTo>
                  <a:cubicBezTo>
                    <a:pt x="141" y="62"/>
                    <a:pt x="141" y="62"/>
                    <a:pt x="141" y="71"/>
                  </a:cubicBezTo>
                  <a:cubicBezTo>
                    <a:pt x="141" y="81"/>
                    <a:pt x="141" y="81"/>
                    <a:pt x="132" y="85"/>
                  </a:cubicBezTo>
                  <a:cubicBezTo>
                    <a:pt x="122" y="89"/>
                    <a:pt x="119" y="97"/>
                    <a:pt x="124" y="107"/>
                  </a:cubicBezTo>
                  <a:cubicBezTo>
                    <a:pt x="128" y="116"/>
                    <a:pt x="128" y="116"/>
                    <a:pt x="121" y="123"/>
                  </a:cubicBezTo>
                  <a:cubicBezTo>
                    <a:pt x="114" y="129"/>
                    <a:pt x="114" y="129"/>
                    <a:pt x="106" y="125"/>
                  </a:cubicBezTo>
                  <a:cubicBezTo>
                    <a:pt x="96" y="121"/>
                    <a:pt x="87" y="124"/>
                    <a:pt x="84" y="135"/>
                  </a:cubicBezTo>
                  <a:cubicBezTo>
                    <a:pt x="80" y="144"/>
                    <a:pt x="80" y="144"/>
                    <a:pt x="71" y="144"/>
                  </a:cubicBezTo>
                  <a:cubicBezTo>
                    <a:pt x="61" y="144"/>
                    <a:pt x="61" y="144"/>
                    <a:pt x="58" y="135"/>
                  </a:cubicBezTo>
                  <a:cubicBezTo>
                    <a:pt x="54" y="124"/>
                    <a:pt x="46" y="121"/>
                    <a:pt x="36" y="126"/>
                  </a:cubicBezTo>
                  <a:cubicBezTo>
                    <a:pt x="28" y="129"/>
                    <a:pt x="28" y="129"/>
                    <a:pt x="21" y="123"/>
                  </a:cubicBezTo>
                  <a:cubicBezTo>
                    <a:pt x="14" y="116"/>
                    <a:pt x="14" y="116"/>
                    <a:pt x="18" y="107"/>
                  </a:cubicBezTo>
                  <a:cubicBezTo>
                    <a:pt x="23" y="97"/>
                    <a:pt x="19" y="89"/>
                    <a:pt x="9" y="85"/>
                  </a:cubicBezTo>
                  <a:cubicBezTo>
                    <a:pt x="0" y="81"/>
                    <a:pt x="0" y="81"/>
                    <a:pt x="0" y="71"/>
                  </a:cubicBezTo>
                  <a:cubicBezTo>
                    <a:pt x="0" y="62"/>
                    <a:pt x="0" y="62"/>
                    <a:pt x="8" y="60"/>
                  </a:cubicBezTo>
                  <a:cubicBezTo>
                    <a:pt x="20" y="55"/>
                    <a:pt x="23" y="47"/>
                    <a:pt x="18" y="36"/>
                  </a:cubicBezTo>
                  <a:cubicBezTo>
                    <a:pt x="14" y="28"/>
                    <a:pt x="14" y="28"/>
                    <a:pt x="20" y="22"/>
                  </a:cubicBezTo>
                  <a:cubicBezTo>
                    <a:pt x="27" y="15"/>
                    <a:pt x="27" y="15"/>
                    <a:pt x="37" y="19"/>
                  </a:cubicBezTo>
                  <a:cubicBezTo>
                    <a:pt x="46" y="23"/>
                    <a:pt x="54" y="20"/>
                    <a:pt x="58" y="10"/>
                  </a:cubicBezTo>
                  <a:cubicBezTo>
                    <a:pt x="62" y="0"/>
                    <a:pt x="62" y="0"/>
                    <a:pt x="73" y="0"/>
                  </a:cubicBezTo>
                  <a:cubicBezTo>
                    <a:pt x="74" y="0"/>
                    <a:pt x="76" y="0"/>
                    <a:pt x="78" y="0"/>
                  </a:cubicBezTo>
                  <a:cubicBezTo>
                    <a:pt x="79" y="1"/>
                    <a:pt x="81" y="2"/>
                    <a:pt x="81" y="3"/>
                  </a:cubicBezTo>
                  <a:cubicBezTo>
                    <a:pt x="83" y="6"/>
                    <a:pt x="83" y="8"/>
                    <a:pt x="84" y="11"/>
                  </a:cubicBezTo>
                  <a:cubicBezTo>
                    <a:pt x="88" y="19"/>
                    <a:pt x="96" y="24"/>
                    <a:pt x="104" y="19"/>
                  </a:cubicBezTo>
                  <a:cubicBezTo>
                    <a:pt x="112" y="14"/>
                    <a:pt x="118" y="16"/>
                    <a:pt x="123" y="23"/>
                  </a:cubicBezTo>
                  <a:cubicBezTo>
                    <a:pt x="124" y="25"/>
                    <a:pt x="126" y="27"/>
                    <a:pt x="127" y="28"/>
                  </a:cubicBezTo>
                  <a:close/>
                  <a:moveTo>
                    <a:pt x="97" y="72"/>
                  </a:moveTo>
                  <a:cubicBezTo>
                    <a:pt x="97" y="58"/>
                    <a:pt x="85" y="46"/>
                    <a:pt x="71" y="46"/>
                  </a:cubicBezTo>
                  <a:cubicBezTo>
                    <a:pt x="57" y="46"/>
                    <a:pt x="45" y="58"/>
                    <a:pt x="45" y="72"/>
                  </a:cubicBezTo>
                  <a:cubicBezTo>
                    <a:pt x="45" y="87"/>
                    <a:pt x="57" y="98"/>
                    <a:pt x="71" y="98"/>
                  </a:cubicBezTo>
                  <a:cubicBezTo>
                    <a:pt x="85" y="98"/>
                    <a:pt x="97" y="86"/>
                    <a:pt x="97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6519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4001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Conclusion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1303302"/>
            <a:ext cx="4123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have some work to do…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Finish up XLR I/O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Find power regulator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Wire bypass controls to footswitches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Send finished product to legendary saxophonist Dick Oatts for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12A06-5959-074A-BDBB-7B582D209E4D}"/>
              </a:ext>
            </a:extLst>
          </p:cNvPr>
          <p:cNvSpPr txBox="1"/>
          <p:nvPr/>
        </p:nvSpPr>
        <p:spPr>
          <a:xfrm>
            <a:off x="7703757" y="1303302"/>
            <a:ext cx="4123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have learned…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soldering wires to PCB, use holes and not pads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High impedance mode is your friend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takes a lot of time and effort to bring a design from a well researched idea to a fully working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erson playing a saxophone&#10;&#10;Description automatically generated with low confidence">
            <a:extLst>
              <a:ext uri="{FF2B5EF4-FFF2-40B4-BE49-F238E27FC236}">
                <a16:creationId xmlns:a16="http://schemas.microsoft.com/office/drawing/2014/main" id="{C87BD846-3A84-3541-B21B-2809466DB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56" y="1039721"/>
            <a:ext cx="2702560" cy="40538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3E0178-CF8A-4F40-B4EA-D235B24455AB}"/>
              </a:ext>
            </a:extLst>
          </p:cNvPr>
          <p:cNvSpPr txBox="1"/>
          <p:nvPr/>
        </p:nvSpPr>
        <p:spPr>
          <a:xfrm>
            <a:off x="4669479" y="5055628"/>
            <a:ext cx="23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Saxophonist Dick Oatts</a:t>
            </a:r>
          </a:p>
        </p:txBody>
      </p:sp>
    </p:spTree>
    <p:extLst>
      <p:ext uri="{BB962C8B-B14F-4D97-AF65-F5344CB8AC3E}">
        <p14:creationId xmlns:p14="http://schemas.microsoft.com/office/powerpoint/2010/main" val="2115863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Thank You for Listening!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2273E-1072-074A-92A9-C6EA1F33FA90}"/>
              </a:ext>
            </a:extLst>
          </p:cNvPr>
          <p:cNvSpPr txBox="1"/>
          <p:nvPr/>
        </p:nvSpPr>
        <p:spPr>
          <a:xfrm>
            <a:off x="362687" y="1068784"/>
            <a:ext cx="234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6FAEA4C-A9B1-2E45-AFA0-FD5E3F4E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16" y="865632"/>
            <a:ext cx="5126736" cy="51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9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36762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What is a Saxophone Effects Pedal?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1303302"/>
            <a:ext cx="5114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88023FE-9464-E047-9AE1-F34FDC948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7475" r="2690" b="6225"/>
          <a:stretch/>
        </p:blipFill>
        <p:spPr>
          <a:xfrm>
            <a:off x="6255376" y="2904422"/>
            <a:ext cx="4883886" cy="3308482"/>
          </a:xfrm>
          <a:prstGeom prst="rect">
            <a:avLst/>
          </a:prstGeom>
        </p:spPr>
      </p:pic>
      <p:pic>
        <p:nvPicPr>
          <p:cNvPr id="9" name="Picture 8" descr="A picture containing indoor, wall, electronics, camera&#10;&#10;Description automatically generated">
            <a:extLst>
              <a:ext uri="{FF2B5EF4-FFF2-40B4-BE49-F238E27FC236}">
                <a16:creationId xmlns:a16="http://schemas.microsoft.com/office/drawing/2014/main" id="{DFF9C21B-FC3E-A849-9FF5-1DABE996F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3820" r="3429" b="20678"/>
          <a:stretch/>
        </p:blipFill>
        <p:spPr>
          <a:xfrm>
            <a:off x="6252189" y="1194494"/>
            <a:ext cx="4887073" cy="1709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6B0BEC-2A7F-5F42-8381-117179287D06}"/>
              </a:ext>
            </a:extLst>
          </p:cNvPr>
          <p:cNvSpPr txBox="1"/>
          <p:nvPr/>
        </p:nvSpPr>
        <p:spPr>
          <a:xfrm>
            <a:off x="362687" y="1030735"/>
            <a:ext cx="51144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Performance friendly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Portable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Pre-amplifier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Equalizer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Reverb</a:t>
            </a:r>
          </a:p>
        </p:txBody>
      </p:sp>
    </p:spTree>
    <p:extLst>
      <p:ext uri="{BB962C8B-B14F-4D97-AF65-F5344CB8AC3E}">
        <p14:creationId xmlns:p14="http://schemas.microsoft.com/office/powerpoint/2010/main" val="58231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58971"/>
            <a:ext cx="12190413" cy="3229298"/>
            <a:chOff x="-171" y="2092"/>
            <a:chExt cx="5760" cy="1053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171" y="2328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-171" y="2092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What Problem Did We Solve?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1303302"/>
            <a:ext cx="5114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E74046D3-4927-F848-95E4-36B064EC1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3573" r="4082" b="3573"/>
          <a:stretch/>
        </p:blipFill>
        <p:spPr>
          <a:xfrm>
            <a:off x="4143815" y="2211723"/>
            <a:ext cx="2852861" cy="2375106"/>
          </a:xfrm>
          <a:prstGeom prst="rect">
            <a:avLst/>
          </a:prstGeom>
        </p:spPr>
      </p:pic>
      <p:pic>
        <p:nvPicPr>
          <p:cNvPr id="13" name="Picture 12" descr="A picture containing indoor, wall, electronics, camera&#10;&#10;Description automatically generated">
            <a:extLst>
              <a:ext uri="{FF2B5EF4-FFF2-40B4-BE49-F238E27FC236}">
                <a16:creationId xmlns:a16="http://schemas.microsoft.com/office/drawing/2014/main" id="{C1264937-D799-D444-A96A-ED35B4E91E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3820" r="3429" b="20678"/>
          <a:stretch/>
        </p:blipFill>
        <p:spPr>
          <a:xfrm>
            <a:off x="7117065" y="2544312"/>
            <a:ext cx="4887073" cy="17099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DA5CBB-914C-5746-9774-8FE997DFE56A}"/>
              </a:ext>
            </a:extLst>
          </p:cNvPr>
          <p:cNvSpPr txBox="1"/>
          <p:nvPr/>
        </p:nvSpPr>
        <p:spPr>
          <a:xfrm>
            <a:off x="321518" y="1487968"/>
            <a:ext cx="37019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Guitar Pedals – ¼ inch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Our Pedal – XLR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Saxophone Tailored Circuits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Emphasize Brass-wind frequencies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Using a saxophone through a guitar pedal makes it sound “tinny”</a:t>
            </a:r>
          </a:p>
        </p:txBody>
      </p:sp>
      <p:sp>
        <p:nvSpPr>
          <p:cNvPr id="15" name="AutoShape 61">
            <a:extLst>
              <a:ext uri="{FF2B5EF4-FFF2-40B4-BE49-F238E27FC236}">
                <a16:creationId xmlns:a16="http://schemas.microsoft.com/office/drawing/2014/main" id="{3009FDF1-52B6-5C46-A545-80AD2A89D71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454950" y="3746196"/>
            <a:ext cx="622216" cy="504467"/>
          </a:xfrm>
          <a:prstGeom prst="rightArrow">
            <a:avLst>
              <a:gd name="adj1" fmla="val 52694"/>
              <a:gd name="adj2" fmla="val 47108"/>
            </a:avLst>
          </a:prstGeom>
          <a:gradFill flip="none" rotWithShape="1">
            <a:gsLst>
              <a:gs pos="3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61">
            <a:extLst>
              <a:ext uri="{FF2B5EF4-FFF2-40B4-BE49-F238E27FC236}">
                <a16:creationId xmlns:a16="http://schemas.microsoft.com/office/drawing/2014/main" id="{D6AB5333-4C74-774F-907D-775CED89F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948" y="3486244"/>
            <a:ext cx="622216" cy="504467"/>
          </a:xfrm>
          <a:prstGeom prst="rightArrow">
            <a:avLst>
              <a:gd name="adj1" fmla="val 52694"/>
              <a:gd name="adj2" fmla="val 47108"/>
            </a:avLst>
          </a:prstGeom>
          <a:gradFill flip="none" rotWithShape="1">
            <a:gsLst>
              <a:gs pos="3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61">
            <a:extLst>
              <a:ext uri="{FF2B5EF4-FFF2-40B4-BE49-F238E27FC236}">
                <a16:creationId xmlns:a16="http://schemas.microsoft.com/office/drawing/2014/main" id="{BFC8DBBB-D64A-CE4B-B06E-6D9B1D34186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069259" y="3493962"/>
            <a:ext cx="622216" cy="504467"/>
          </a:xfrm>
          <a:prstGeom prst="rightArrow">
            <a:avLst>
              <a:gd name="adj1" fmla="val 52694"/>
              <a:gd name="adj2" fmla="val 47108"/>
            </a:avLst>
          </a:prstGeom>
          <a:gradFill flip="none" rotWithShape="1">
            <a:gsLst>
              <a:gs pos="3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2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-1" y="3649492"/>
            <a:ext cx="12190413" cy="3229298"/>
            <a:chOff x="-171" y="2092"/>
            <a:chExt cx="5760" cy="1053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171" y="2328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-171" y="2092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Block Diagram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1303302"/>
            <a:ext cx="5114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A5CBB-914C-5746-9774-8FE997DFE56A}"/>
              </a:ext>
            </a:extLst>
          </p:cNvPr>
          <p:cNvSpPr txBox="1"/>
          <p:nvPr/>
        </p:nvSpPr>
        <p:spPr>
          <a:xfrm>
            <a:off x="321518" y="1487968"/>
            <a:ext cx="37019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XLR 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Amplifier Circuit (Preamp)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Equalizer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Processing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Delay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Reverb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Supply Module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D39A68-8C9A-AA47-9F69-E02435FC4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19" y="755004"/>
            <a:ext cx="8006795" cy="53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3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58971"/>
            <a:ext cx="12190413" cy="3229298"/>
            <a:chOff x="-171" y="2092"/>
            <a:chExt cx="5760" cy="1053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171" y="2328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-171" y="2092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System 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1303302"/>
            <a:ext cx="5114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73670392-07EA-FC4A-AF44-C3B064C8C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"/>
          <a:stretch/>
        </p:blipFill>
        <p:spPr>
          <a:xfrm>
            <a:off x="3361038" y="1303302"/>
            <a:ext cx="5506568" cy="48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86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-1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Digital 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975680"/>
            <a:ext cx="5114421" cy="322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Delay Effect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Reverb Effect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XLR Output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Power Scaler (9V to 3.3V)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Blend Circuits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AA651ED0-65A6-CF47-A86D-8E5B76B49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668" y="1815475"/>
            <a:ext cx="3969188" cy="3227049"/>
          </a:xfrm>
          <a:prstGeom prst="rect">
            <a:avLst/>
          </a:prstGeom>
        </p:spPr>
      </p:pic>
      <p:pic>
        <p:nvPicPr>
          <p:cNvPr id="10" name="Picture 9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8BF96917-7A75-8D49-8A0A-61FEB756D2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5937" r="13026" b="11073"/>
          <a:stretch/>
        </p:blipFill>
        <p:spPr>
          <a:xfrm>
            <a:off x="4316464" y="1815474"/>
            <a:ext cx="3744204" cy="32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6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FV-1 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85384-9934-0948-BA4F-F472C379A32F}"/>
              </a:ext>
            </a:extLst>
          </p:cNvPr>
          <p:cNvSpPr txBox="1"/>
          <p:nvPr/>
        </p:nvSpPr>
        <p:spPr>
          <a:xfrm>
            <a:off x="362687" y="975680"/>
            <a:ext cx="340569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Our designed reverb algorithm has a maximum of 10s of reverberations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compliance with high level requirement of 3s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delay algorithm we designed has up to 1s of delay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compliance with high level requirement  of 0.5s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41DF044-C1A9-3341-8941-985AD1F3F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36" y="588478"/>
            <a:ext cx="4285140" cy="530004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A3A2EA4-5D5A-FB4D-AFE0-85D483CAA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057" y="588478"/>
            <a:ext cx="1875562" cy="5300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DFEF9-18F6-4741-9C31-008B5511D17F}"/>
              </a:ext>
            </a:extLst>
          </p:cNvPr>
          <p:cNvSpPr txBox="1"/>
          <p:nvPr/>
        </p:nvSpPr>
        <p:spPr>
          <a:xfrm>
            <a:off x="4660106" y="6028238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Simulator Example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266AA-704F-C846-A246-D2DF12639298}"/>
              </a:ext>
            </a:extLst>
          </p:cNvPr>
          <p:cNvSpPr txBox="1"/>
          <p:nvPr/>
        </p:nvSpPr>
        <p:spPr>
          <a:xfrm>
            <a:off x="9181690" y="5934028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Assembly Code</a:t>
            </a:r>
          </a:p>
        </p:txBody>
      </p:sp>
    </p:spTree>
    <p:extLst>
      <p:ext uri="{BB962C8B-B14F-4D97-AF65-F5344CB8AC3E}">
        <p14:creationId xmlns:p14="http://schemas.microsoft.com/office/powerpoint/2010/main" val="252353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Delay Effect Verification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5EBE973-0254-3642-8BF6-F4C79EB2B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48" y="1286476"/>
            <a:ext cx="10309715" cy="39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9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>
            <a:extLst>
              <a:ext uri="{FF2B5EF4-FFF2-40B4-BE49-F238E27FC236}">
                <a16:creationId xmlns:a16="http://schemas.microsoft.com/office/drawing/2014/main" id="{AE85C7E2-C830-5746-8F9A-416EA8E3E8AE}"/>
              </a:ext>
            </a:extLst>
          </p:cNvPr>
          <p:cNvGrpSpPr>
            <a:grpSpLocks/>
          </p:cNvGrpSpPr>
          <p:nvPr/>
        </p:nvGrpSpPr>
        <p:grpSpPr bwMode="auto">
          <a:xfrm>
            <a:off x="0" y="3619501"/>
            <a:ext cx="12190413" cy="3238499"/>
            <a:chOff x="0" y="2086"/>
            <a:chExt cx="5760" cy="1056"/>
          </a:xfrm>
        </p:grpSpPr>
        <p:sp>
          <p:nvSpPr>
            <p:cNvPr id="3" name="Rectangle 3" descr="© INSCALE GmbH, 26.05.2010&#10;http://www.presentationload.com/">
              <a:extLst>
                <a:ext uri="{FF2B5EF4-FFF2-40B4-BE49-F238E27FC236}">
                  <a16:creationId xmlns:a16="http://schemas.microsoft.com/office/drawing/2014/main" id="{13129A29-AE3D-5E43-893B-28128AC310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de-DE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Rectangle 74" descr="© INSCALE GmbH, 26.05.2010&#10;http://www.presentationload.com/">
              <a:extLst>
                <a:ext uri="{FF2B5EF4-FFF2-40B4-BE49-F238E27FC236}">
                  <a16:creationId xmlns:a16="http://schemas.microsoft.com/office/drawing/2014/main" id="{7C07C203-23E4-BE49-884C-C8B388E73F2F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Rectangle 2" descr="© INSCALE GmbH, 26.05.2010&#10;http://www.presentationload.com/">
            <a:extLst>
              <a:ext uri="{FF2B5EF4-FFF2-40B4-BE49-F238E27FC236}">
                <a16:creationId xmlns:a16="http://schemas.microsoft.com/office/drawing/2014/main" id="{D1169473-C9E8-B049-96A2-0BC3C354DAA7}"/>
              </a:ext>
            </a:extLst>
          </p:cNvPr>
          <p:cNvSpPr txBox="1">
            <a:spLocks noChangeArrowheads="1"/>
          </p:cNvSpPr>
          <p:nvPr/>
        </p:nvSpPr>
        <p:spPr>
          <a:xfrm>
            <a:off x="362687" y="487843"/>
            <a:ext cx="8520112" cy="100012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noProof="1">
                <a:latin typeface="Calibri" pitchFamily="34" charset="0"/>
                <a:cs typeface="Calibri" pitchFamily="34" charset="0"/>
              </a:rPr>
              <a:t>Reverb Effect Verification</a:t>
            </a:r>
          </a:p>
        </p:txBody>
      </p:sp>
      <p:pic>
        <p:nvPicPr>
          <p:cNvPr id="16" name="Picture 1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324AA45-FD08-ED41-902B-5D850384C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6" y="1524000"/>
            <a:ext cx="10261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33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Larissa-Design">
  <a:themeElements>
    <a:clrScheme name="Standard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2A79FF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74747"/>
      </a:accent6>
      <a:hlink>
        <a:srgbClr val="C00000"/>
      </a:hlink>
      <a:folHlink>
        <a:srgbClr val="FFC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rgbClr val="A50021"/>
          </a:solidFill>
          <a:round/>
          <a:headEnd/>
          <a:tailEnd/>
        </a:ln>
      </a:spPr>
      <a:bodyPr/>
      <a:lstStyle>
        <a:defPPr>
          <a:defRPr dirty="0"/>
        </a:defPPr>
      </a:lst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2375</TotalTime>
  <Words>544</Words>
  <Application>Microsoft Macintosh PowerPoint</Application>
  <PresentationFormat>Custom</PresentationFormat>
  <Paragraphs>155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Symbol</vt:lpstr>
      <vt:lpstr>Wingdings</vt:lpstr>
      <vt:lpstr>Larissa-Design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Inscale GmbH</Company>
  <LinksUpToDate>false</LinksUpToDate>
  <SharedDoc>false</SharedDoc>
  <HyperlinkBase>www.presentationload.com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D2391 Project Management Toolbox - Premium</dc:title>
  <dc:creator>PresentationLoad</dc:creator>
  <dc:description>Professional PowerPoint templates for download</dc:description>
  <cp:lastModifiedBy>Hevrdejs, Peter Douglas</cp:lastModifiedBy>
  <cp:revision>575</cp:revision>
  <dcterms:created xsi:type="dcterms:W3CDTF">2010-05-21T10:35:54Z</dcterms:created>
  <dcterms:modified xsi:type="dcterms:W3CDTF">2021-05-04T00:39:50Z</dcterms:modified>
</cp:coreProperties>
</file>