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5143500" cx="9144000"/>
  <p:notesSz cx="6858000" cy="9144000"/>
  <p:embeddedFontLst>
    <p:embeddedFont>
      <p:font typeface="Montserrat"/>
      <p:regular r:id="rId30"/>
      <p:bold r:id="rId31"/>
      <p:italic r:id="rId32"/>
      <p:boldItalic r:id="rId33"/>
    </p:embeddedFont>
    <p:embeddedFont>
      <p:font typeface="Lat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9.xml"/><Relationship Id="rId35" Type="http://schemas.openxmlformats.org/officeDocument/2006/relationships/font" Target="fonts/Lato-bold.fntdata"/><Relationship Id="rId12" Type="http://schemas.openxmlformats.org/officeDocument/2006/relationships/slide" Target="slides/slide8.xml"/><Relationship Id="rId34" Type="http://schemas.openxmlformats.org/officeDocument/2006/relationships/font" Target="fonts/Lato-regular.fntdata"/><Relationship Id="rId15" Type="http://schemas.openxmlformats.org/officeDocument/2006/relationships/slide" Target="slides/slide11.xml"/><Relationship Id="rId37" Type="http://schemas.openxmlformats.org/officeDocument/2006/relationships/font" Target="fonts/Lato-boldItalic.fntdata"/><Relationship Id="rId14" Type="http://schemas.openxmlformats.org/officeDocument/2006/relationships/slide" Target="slides/slide10.xml"/><Relationship Id="rId36" Type="http://schemas.openxmlformats.org/officeDocument/2006/relationships/font" Target="fonts/Lat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49bc937507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49bc93750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49bc937507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49bc937507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9bc93750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9bc93750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49bc93750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49bc93750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49bc93750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49bc93750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9bc9374a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9bc9374a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ball is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4a4409ec6e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4a4409ec6e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a3382f55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a3382f55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49bc9374a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49bc9374a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9bc9374a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9bc9374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a33f214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a33f214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NEED TO MAKE THEM CARE!!!!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is a big part of baseball   (PERHAPS AN </a:t>
            </a:r>
            <a:r>
              <a:rPr lang="en"/>
              <a:t>ANECDOTE</a:t>
            </a:r>
            <a:r>
              <a:rPr lang="en"/>
              <a:t> ON THE INCONVENIENCE OF BASEBALL PRACTICE ALEX)- give us some authority as we hit them with ethos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with another person </a:t>
            </a:r>
            <a:r>
              <a:rPr lang="en"/>
              <a:t>isn't</a:t>
            </a:r>
            <a:r>
              <a:rPr lang="en"/>
              <a:t> always possible 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People unavailable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Skill cant be handles/matched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Solo training can be inconvenient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Bucket of balls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Ball Retrieval</a:t>
            </a:r>
            <a:endParaRPr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These are problems that pitchers at all levels experience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TO OBJECTIVES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And so we set out to create the strike zone 2.0 with the following objectives in mind ( GO TO THE NEXT SLIDE)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49bc9374a1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49bc9374a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49bc9374a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49bc9374a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9bc9374a1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9bc9374a1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a33f214e2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4a33f214e2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4a3382f55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4a3382f55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4a3382f55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4a3382f55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a33f214e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a33f214e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we wanted to make practice more convenient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Eliminating the task of ball retrieval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Decreasing the number of balls needed to practice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 we wanted to provide the user with feedback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User cant improve if they dont know how they are doing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	-Show them heuristics like pitching speed and strike zone accuracy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lastly, make practice overall more enjoyable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Something capable of acting as a stand-in for another person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produced the following device … (GO TO NEXT SLIDE)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a4409ec6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a4409ec6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a3382f55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a3382f55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project was divided into the blocks you see here: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MECHANICAL: consisting of the return system used to return the ball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SENSORS: Consisting of the sensors used to calculate speed and warn the user of operation for safe 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CONTROL/INTERFACE: Control the overall system function such as motor ramping, perform </a:t>
            </a:r>
            <a:r>
              <a:rPr lang="en"/>
              <a:t>calculations</a:t>
            </a:r>
            <a:r>
              <a:rPr lang="en"/>
              <a:t>, and display data to the user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POWER SUPPLY: Regulate power </a:t>
            </a:r>
            <a:r>
              <a:rPr lang="en"/>
              <a:t>distribution</a:t>
            </a:r>
            <a:r>
              <a:rPr lang="en"/>
              <a:t> among the subsytems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49c04847ff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49c04847ff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first subsystem we’ll be discussing is the control system specifically how we control things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Our system consist of 2 microcontrollers using Atmega328p→ chosen because it had sufficient pins, calculations not too intense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2 used for modularity and protect against complete system failure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LED Micro controls what is displayed and how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Now used to act as IR micro controller too as inputs from sensors reduced and fit on one 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- 	IR microcontroller now used to control the slow ramping of the motor to prevent large spikes in current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a3382f55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a3382f55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Displays speeds up to 99 mph because professional pitching speeds &gt; than 99 not expected but can easily be adjusted to do so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Calculated using IR gates which will be discussed later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to display game scenario stuff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Indicated by position in which it crosses the IR beam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Visibility tested by standing  distance of 10 ft up to 80 ft at 10 ft increments And still visible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70 ft distance made a requirement because we are simulating pitching on a mound and want the user to be able to see their feedback at that distance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Able to display numeric data as expected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a4409ec6e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a4409ec6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a3382f55b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4a3382f55b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save discussing the issues for the end of this section????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maybe discuss how speed is usually measured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VWEDqOI6s-UPkz_WkxTdqPheeK0i1szA/view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fKOVTNLEXv9AJr-ZhehP9PIJMnOx7gIz/view" TargetMode="External"/><Relationship Id="rId4" Type="http://schemas.openxmlformats.org/officeDocument/2006/relationships/image" Target="../media/image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eAcv1iTabll1FfkDhFC_X5N2GdoPYoGX/view" TargetMode="External"/><Relationship Id="rId4" Type="http://schemas.openxmlformats.org/officeDocument/2006/relationships/image" Target="../media/image16.jpg"/><Relationship Id="rId5" Type="http://schemas.openxmlformats.org/officeDocument/2006/relationships/hyperlink" Target="http://drive.google.com/file/d/1crh6_F_zK9q6I-QuBnZlAwWB6iXNeim9/view" TargetMode="External"/><Relationship Id="rId6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30anZAz0DcBHzfbhXsoPo5EED2PXXUSs/view" TargetMode="External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idx="4294967295" type="ctrTitle"/>
          </p:nvPr>
        </p:nvSpPr>
        <p:spPr>
          <a:xfrm>
            <a:off x="2063250" y="352163"/>
            <a:ext cx="5017500" cy="199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Electronic Baseball Catcher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Strike Zone 2.0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13"/>
          <p:cNvSpPr txBox="1"/>
          <p:nvPr>
            <p:ph idx="4294967295" type="subTitle"/>
          </p:nvPr>
        </p:nvSpPr>
        <p:spPr>
          <a:xfrm>
            <a:off x="1298850" y="2866950"/>
            <a:ext cx="6546300" cy="4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Group #42: Alex Villafuerte, Kermit Alexander, Ivan Gallardo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6" name="Google Shape;136;p13"/>
          <p:cNvSpPr txBox="1"/>
          <p:nvPr/>
        </p:nvSpPr>
        <p:spPr>
          <a:xfrm>
            <a:off x="1830450" y="2276550"/>
            <a:ext cx="54831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ECE 445 FALL 2018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7" name="Google Shape;13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495675"/>
            <a:ext cx="9144001" cy="164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2"/>
          <p:cNvPicPr preferRelativeResize="0"/>
          <p:nvPr/>
        </p:nvPicPr>
        <p:blipFill rotWithShape="1">
          <a:blip r:embed="rId3">
            <a:alphaModFix/>
          </a:blip>
          <a:srcRect b="0" l="209" r="209" t="0"/>
          <a:stretch/>
        </p:blipFill>
        <p:spPr>
          <a:xfrm>
            <a:off x="769355" y="1180880"/>
            <a:ext cx="7605298" cy="27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2"/>
          <p:cNvSpPr txBox="1"/>
          <p:nvPr/>
        </p:nvSpPr>
        <p:spPr>
          <a:xfrm>
            <a:off x="903600" y="324975"/>
            <a:ext cx="73368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IR Receiver and Transmitter Pair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6700" y="152400"/>
            <a:ext cx="4846624" cy="45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/>
          <p:cNvSpPr txBox="1"/>
          <p:nvPr/>
        </p:nvSpPr>
        <p:spPr>
          <a:xfrm>
            <a:off x="152625" y="76200"/>
            <a:ext cx="44145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The Gate Array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p23"/>
          <p:cNvSpPr txBox="1"/>
          <p:nvPr/>
        </p:nvSpPr>
        <p:spPr>
          <a:xfrm>
            <a:off x="1158300" y="753300"/>
            <a:ext cx="2835000" cy="40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7" name="Google Shape;20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450" y="840900"/>
            <a:ext cx="3266850" cy="3743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4"/>
          <p:cNvPicPr preferRelativeResize="0"/>
          <p:nvPr/>
        </p:nvPicPr>
        <p:blipFill rotWithShape="1">
          <a:blip r:embed="rId3">
            <a:alphaModFix/>
          </a:blip>
          <a:srcRect b="0" l="1323" r="1333" t="0"/>
          <a:stretch/>
        </p:blipFill>
        <p:spPr>
          <a:xfrm>
            <a:off x="1045625" y="334313"/>
            <a:ext cx="7052751" cy="399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5"/>
          <p:cNvPicPr preferRelativeResize="0"/>
          <p:nvPr/>
        </p:nvPicPr>
        <p:blipFill rotWithShape="1">
          <a:blip r:embed="rId3">
            <a:alphaModFix/>
          </a:blip>
          <a:srcRect b="0" l="337" r="327" t="0"/>
          <a:stretch/>
        </p:blipFill>
        <p:spPr>
          <a:xfrm>
            <a:off x="822100" y="-12"/>
            <a:ext cx="7499799" cy="460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>
            <p:ph idx="4294967295" type="title"/>
          </p:nvPr>
        </p:nvSpPr>
        <p:spPr>
          <a:xfrm>
            <a:off x="1052550" y="1032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IR Gate Response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23" name="Google Shape;223;p26" title="VID_20181209_22585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5200" y="848150"/>
            <a:ext cx="5013600" cy="376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idx="4294967295" type="title"/>
          </p:nvPr>
        </p:nvSpPr>
        <p:spPr>
          <a:xfrm>
            <a:off x="546300" y="384475"/>
            <a:ext cx="8051400" cy="5460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Ball Return System - </a:t>
            </a: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Ball Ramp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7"/>
          <p:cNvSpPr txBox="1"/>
          <p:nvPr>
            <p:ph idx="4294967295" type="body"/>
          </p:nvPr>
        </p:nvSpPr>
        <p:spPr>
          <a:xfrm>
            <a:off x="1052550" y="12149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Modified netting to guide ball to ball return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Wooden ramp used to support netting to return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448" y="155163"/>
            <a:ext cx="3281898" cy="437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7175" y="155142"/>
            <a:ext cx="3281898" cy="437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idx="4294967295" type="title"/>
          </p:nvPr>
        </p:nvSpPr>
        <p:spPr>
          <a:xfrm>
            <a:off x="1052550" y="345600"/>
            <a:ext cx="7038900" cy="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Ball Return System - Motor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1" name="Google Shape;241;p29"/>
          <p:cNvSpPr txBox="1"/>
          <p:nvPr>
            <p:ph idx="4294967295" type="body"/>
          </p:nvPr>
        </p:nvSpPr>
        <p:spPr>
          <a:xfrm>
            <a:off x="1052550" y="1289300"/>
            <a:ext cx="70389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Returns ball to the user 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Motor automatically started 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42" name="Google Shape;2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670" y="1095725"/>
            <a:ext cx="2350574" cy="313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idx="4294967295" type="title"/>
          </p:nvPr>
        </p:nvSpPr>
        <p:spPr>
          <a:xfrm>
            <a:off x="1052550" y="2983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Requirements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8" name="Google Shape;248;p30"/>
          <p:cNvSpPr txBox="1"/>
          <p:nvPr>
            <p:ph idx="4294967295" type="body"/>
          </p:nvPr>
        </p:nvSpPr>
        <p:spPr>
          <a:xfrm>
            <a:off x="286225" y="1212400"/>
            <a:ext cx="48414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Ball returned within a 3-foot radius of user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Return LED is seen from 60.5 feet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Motor handles sudden loading of baseball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</p:txBody>
      </p:sp>
      <p:pic>
        <p:nvPicPr>
          <p:cNvPr id="249" name="Google Shape;249;p30" title="VID_20181204_21595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7617" y="1212400"/>
            <a:ext cx="3624934" cy="271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"/>
          <p:cNvSpPr txBox="1"/>
          <p:nvPr>
            <p:ph idx="4294967295" type="title"/>
          </p:nvPr>
        </p:nvSpPr>
        <p:spPr>
          <a:xfrm>
            <a:off x="1052550" y="3758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Motor Control Circuit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55" name="Google Shape;25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6575" y="1923425"/>
            <a:ext cx="4492975" cy="19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25" y="1454977"/>
            <a:ext cx="4492975" cy="2926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idx="4294967295"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Introduction </a:t>
            </a:r>
            <a:r>
              <a:rPr b="1" lang="en" sz="3600">
                <a:solidFill>
                  <a:srgbClr val="000000"/>
                </a:solidFill>
              </a:rPr>
              <a:t>     </a:t>
            </a:r>
            <a:endParaRPr b="1" sz="3600">
              <a:solidFill>
                <a:srgbClr val="000000"/>
              </a:solidFill>
            </a:endParaRPr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7950" y="2636900"/>
            <a:ext cx="2937775" cy="198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4" name="Google Shape;144;p14"/>
          <p:cNvSpPr txBox="1"/>
          <p:nvPr/>
        </p:nvSpPr>
        <p:spPr>
          <a:xfrm>
            <a:off x="1349250" y="1155450"/>
            <a:ext cx="6445500" cy="27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Improve upon an existing pitching practice system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●"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Combine existing technologies into 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       a convenient device</a:t>
            </a:r>
            <a:endParaRPr sz="24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"/>
          <p:cNvSpPr txBox="1"/>
          <p:nvPr>
            <p:ph idx="4294967295" type="title"/>
          </p:nvPr>
        </p:nvSpPr>
        <p:spPr>
          <a:xfrm>
            <a:off x="1052550" y="3661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Solenoid Gate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2" name="Google Shape;262;p32"/>
          <p:cNvSpPr txBox="1"/>
          <p:nvPr>
            <p:ph idx="4294967295" type="body"/>
          </p:nvPr>
        </p:nvSpPr>
        <p:spPr>
          <a:xfrm>
            <a:off x="619000" y="1280200"/>
            <a:ext cx="4114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Stops baseball from entering return system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Releases baseball after motor reaches desired speed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</a:endParaRPr>
          </a:p>
        </p:txBody>
      </p:sp>
      <p:pic>
        <p:nvPicPr>
          <p:cNvPr id="263" name="Google Shape;263;p32"/>
          <p:cNvPicPr preferRelativeResize="0"/>
          <p:nvPr/>
        </p:nvPicPr>
        <p:blipFill rotWithShape="1">
          <a:blip r:embed="rId3">
            <a:alphaModFix/>
          </a:blip>
          <a:srcRect b="26071" l="0" r="0" t="6751"/>
          <a:stretch/>
        </p:blipFill>
        <p:spPr>
          <a:xfrm>
            <a:off x="5167250" y="1280202"/>
            <a:ext cx="3182125" cy="285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idx="4294967295"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Requirements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p33"/>
          <p:cNvSpPr txBox="1"/>
          <p:nvPr>
            <p:ph idx="4294967295" type="body"/>
          </p:nvPr>
        </p:nvSpPr>
        <p:spPr>
          <a:xfrm>
            <a:off x="1052550" y="13078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Retains baseball until motor is up to speed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270" name="Google Shape;270;p33" title="VID_20181206_10402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2550" y="2136475"/>
            <a:ext cx="2980325" cy="223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3" title="VID_20181206_010842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25075" y="2136475"/>
            <a:ext cx="2866375" cy="223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4"/>
          <p:cNvSpPr txBox="1"/>
          <p:nvPr>
            <p:ph idx="4294967295"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Solenoid Gate Circuit</a:t>
            </a:r>
            <a:endParaRPr b="1" sz="3600">
              <a:solidFill>
                <a:schemeClr val="accent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0150" y="1307848"/>
            <a:ext cx="4103699" cy="31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5"/>
          <p:cNvSpPr txBox="1"/>
          <p:nvPr>
            <p:ph idx="4294967295" type="title"/>
          </p:nvPr>
        </p:nvSpPr>
        <p:spPr>
          <a:xfrm>
            <a:off x="1052550" y="42140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Conclusions 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3" name="Google Shape;283;p35"/>
          <p:cNvSpPr txBox="1"/>
          <p:nvPr>
            <p:ph idx="4294967295" type="body"/>
          </p:nvPr>
        </p:nvSpPr>
        <p:spPr>
          <a:xfrm>
            <a:off x="1052550" y="133550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Integrated Motor control with ramping system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Display integrated with microcontroller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Test IR Gate emitters and receivers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/>
          <p:nvPr>
            <p:ph idx="4294967295" type="title"/>
          </p:nvPr>
        </p:nvSpPr>
        <p:spPr>
          <a:xfrm>
            <a:off x="1052550" y="3868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Future Works</a:t>
            </a:r>
            <a:endParaRPr b="1" sz="3600">
              <a:solidFill>
                <a:schemeClr val="accent1"/>
              </a:solidFill>
            </a:endParaRPr>
          </a:p>
        </p:txBody>
      </p:sp>
      <p:sp>
        <p:nvSpPr>
          <p:cNvPr id="289" name="Google Shape;289;p36"/>
          <p:cNvSpPr txBox="1"/>
          <p:nvPr>
            <p:ph idx="4294967295" type="body"/>
          </p:nvPr>
        </p:nvSpPr>
        <p:spPr>
          <a:xfrm>
            <a:off x="1052550" y="13009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Use IR sensors only for ball/strike detection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Safety features for object detection when launching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Replace IR speed detection with doppler speed detection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Improved </a:t>
            </a:r>
            <a:r>
              <a:rPr lang="en" sz="2400">
                <a:solidFill>
                  <a:schemeClr val="accent1"/>
                </a:solidFill>
              </a:rPr>
              <a:t>portability</a:t>
            </a:r>
            <a:endParaRPr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/>
          <p:nvPr>
            <p:ph idx="4294967295" type="title"/>
          </p:nvPr>
        </p:nvSpPr>
        <p:spPr>
          <a:xfrm>
            <a:off x="105255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Thank you!</a:t>
            </a:r>
            <a:endParaRPr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37"/>
          <p:cNvSpPr txBox="1"/>
          <p:nvPr>
            <p:ph idx="4294967295" type="body"/>
          </p:nvPr>
        </p:nvSpPr>
        <p:spPr>
          <a:xfrm>
            <a:off x="1052550" y="15606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0">
                <a:solidFill>
                  <a:schemeClr val="accent1"/>
                </a:solidFill>
              </a:rPr>
              <a:t>Questions?</a:t>
            </a:r>
            <a:endParaRPr sz="10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/>
          <p:nvPr>
            <p:ph idx="4294967295" type="title"/>
          </p:nvPr>
        </p:nvSpPr>
        <p:spPr>
          <a:xfrm>
            <a:off x="1052550" y="4000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Objectives 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5"/>
          <p:cNvSpPr/>
          <p:nvPr/>
        </p:nvSpPr>
        <p:spPr>
          <a:xfrm>
            <a:off x="6201650" y="1617300"/>
            <a:ext cx="2589000" cy="252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Make solo practice enjoyable</a:t>
            </a:r>
            <a:endParaRPr/>
          </a:p>
        </p:txBody>
      </p:sp>
      <p:sp>
        <p:nvSpPr>
          <p:cNvPr id="151" name="Google Shape;151;p15"/>
          <p:cNvSpPr/>
          <p:nvPr/>
        </p:nvSpPr>
        <p:spPr>
          <a:xfrm>
            <a:off x="3328338" y="1617300"/>
            <a:ext cx="2589000" cy="252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Provide user with feedback for skill improvement</a:t>
            </a:r>
            <a:endParaRPr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"/>
          <p:cNvSpPr/>
          <p:nvPr/>
        </p:nvSpPr>
        <p:spPr>
          <a:xfrm>
            <a:off x="455025" y="1617300"/>
            <a:ext cx="2589000" cy="2527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Make solo practice more convenient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5138" y="89850"/>
            <a:ext cx="5693727" cy="450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0763" y="101250"/>
            <a:ext cx="6422475" cy="451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idx="4294967295" type="title"/>
          </p:nvPr>
        </p:nvSpPr>
        <p:spPr>
          <a:xfrm>
            <a:off x="833850" y="241350"/>
            <a:ext cx="74763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Control/Display - Microcontroller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68" name="Google Shape;168;p18"/>
          <p:cNvSpPr txBox="1"/>
          <p:nvPr>
            <p:ph idx="4294967295" type="body"/>
          </p:nvPr>
        </p:nvSpPr>
        <p:spPr>
          <a:xfrm>
            <a:off x="142700" y="1180100"/>
            <a:ext cx="5232600" cy="33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Two Atmega328p microcontrollers used, mounted on PCB we designed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LED microcontroller controls display content using IR inputs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IR microcontroller → Motor drive control</a:t>
            </a:r>
            <a:endParaRPr sz="2000">
              <a:solidFill>
                <a:schemeClr val="accent1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en" sz="2000">
                <a:solidFill>
                  <a:schemeClr val="accent1"/>
                </a:solidFill>
              </a:rPr>
              <a:t>Gradual motor ramping</a:t>
            </a:r>
            <a:endParaRPr sz="2000">
              <a:solidFill>
                <a:schemeClr val="accent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Several issues with controllers</a:t>
            </a:r>
            <a:endParaRPr sz="2000">
              <a:solidFill>
                <a:schemeClr val="accent1"/>
              </a:solidFill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177" y="1090200"/>
            <a:ext cx="3380550" cy="341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idx="4294967295" type="title"/>
          </p:nvPr>
        </p:nvSpPr>
        <p:spPr>
          <a:xfrm>
            <a:off x="1052550" y="37992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Control/Display </a:t>
            </a: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- LED Display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19"/>
          <p:cNvSpPr txBox="1"/>
          <p:nvPr>
            <p:ph idx="4294967295" type="body"/>
          </p:nvPr>
        </p:nvSpPr>
        <p:spPr>
          <a:xfrm>
            <a:off x="362775" y="1226500"/>
            <a:ext cx="4119000" cy="3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Output value 0-99 using 7-segment LED display 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Displays count for balls, strikes and outs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Visible up to 70 ft and displays input data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6" name="Google Shape;176;p19" title="VID_20181205_12234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6025" y="1226500"/>
            <a:ext cx="3741600" cy="32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/>
          <p:nvPr>
            <p:ph idx="4294967295" type="title"/>
          </p:nvPr>
        </p:nvSpPr>
        <p:spPr>
          <a:xfrm>
            <a:off x="1052550" y="165150"/>
            <a:ext cx="7038900" cy="65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Display - Schematics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125" y="1046126"/>
            <a:ext cx="4137668" cy="30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8350" y="902675"/>
            <a:ext cx="4455051" cy="34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0"/>
          <p:cNvSpPr txBox="1"/>
          <p:nvPr/>
        </p:nvSpPr>
        <p:spPr>
          <a:xfrm>
            <a:off x="339400" y="4258200"/>
            <a:ext cx="38151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Segment Display Schematic</a:t>
            </a:r>
            <a:endParaRPr sz="1800">
              <a:solidFill>
                <a:schemeClr val="accent1"/>
              </a:solidFill>
            </a:endParaRPr>
          </a:p>
        </p:txBody>
      </p:sp>
      <p:sp>
        <p:nvSpPr>
          <p:cNvPr id="185" name="Google Shape;185;p20"/>
          <p:cNvSpPr txBox="1"/>
          <p:nvPr/>
        </p:nvSpPr>
        <p:spPr>
          <a:xfrm>
            <a:off x="4928325" y="4258200"/>
            <a:ext cx="3815100" cy="3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Game Scenario Schematic</a:t>
            </a:r>
            <a:endParaRPr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1"/>
          <p:cNvSpPr txBox="1"/>
          <p:nvPr>
            <p:ph idx="4294967295" type="title"/>
          </p:nvPr>
        </p:nvSpPr>
        <p:spPr>
          <a:xfrm>
            <a:off x="4665350" y="168225"/>
            <a:ext cx="43467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IR Sensor Array</a:t>
            </a:r>
            <a:endParaRPr b="1" sz="36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21"/>
          <p:cNvSpPr txBox="1"/>
          <p:nvPr>
            <p:ph idx="4294967295" type="body"/>
          </p:nvPr>
        </p:nvSpPr>
        <p:spPr>
          <a:xfrm>
            <a:off x="4501375" y="1037000"/>
            <a:ext cx="4346700" cy="35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Object detected when </a:t>
            </a:r>
            <a:r>
              <a:rPr lang="en" sz="2400">
                <a:solidFill>
                  <a:schemeClr val="accent1"/>
                </a:solidFill>
              </a:rPr>
              <a:t>passing</a:t>
            </a:r>
            <a:r>
              <a:rPr lang="en" sz="2400">
                <a:solidFill>
                  <a:schemeClr val="accent1"/>
                </a:solidFill>
              </a:rPr>
              <a:t> through gates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" sz="2400">
                <a:solidFill>
                  <a:schemeClr val="accent1"/>
                </a:solidFill>
              </a:rPr>
              <a:t>Speed calculation determined from gate outputs</a:t>
            </a:r>
            <a:endParaRPr sz="2400">
              <a:solidFill>
                <a:schemeClr val="accent1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92" name="Google Shape;192;p21"/>
          <p:cNvSpPr txBox="1"/>
          <p:nvPr/>
        </p:nvSpPr>
        <p:spPr>
          <a:xfrm>
            <a:off x="790375" y="1341350"/>
            <a:ext cx="3711000" cy="21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PICTURE OF PHYSICAL PLACEMENT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3" name="Google Shape;19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875" y="69450"/>
            <a:ext cx="3413587" cy="455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