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5143500" cx="9144000"/>
  <p:notesSz cx="6858000" cy="9144000"/>
  <p:embeddedFontLst>
    <p:embeddedFont>
      <p:font typeface="Raleway"/>
      <p:regular r:id="rId39"/>
      <p:bold r:id="rId40"/>
      <p:italic r:id="rId41"/>
      <p:boldItalic r:id="rId42"/>
    </p:embeddedFont>
    <p:embeddedFont>
      <p:font typeface="Lat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.fntdata"/><Relationship Id="rId20" Type="http://schemas.openxmlformats.org/officeDocument/2006/relationships/slide" Target="slides/slide16.xml"/><Relationship Id="rId42" Type="http://schemas.openxmlformats.org/officeDocument/2006/relationships/font" Target="fonts/Raleway-boldItalic.fntdata"/><Relationship Id="rId41" Type="http://schemas.openxmlformats.org/officeDocument/2006/relationships/font" Target="fonts/Raleway-italic.fntdata"/><Relationship Id="rId22" Type="http://schemas.openxmlformats.org/officeDocument/2006/relationships/slide" Target="slides/slide18.xml"/><Relationship Id="rId44" Type="http://schemas.openxmlformats.org/officeDocument/2006/relationships/font" Target="fonts/Lato-bold.fntdata"/><Relationship Id="rId21" Type="http://schemas.openxmlformats.org/officeDocument/2006/relationships/slide" Target="slides/slide17.xml"/><Relationship Id="rId43" Type="http://schemas.openxmlformats.org/officeDocument/2006/relationships/font" Target="fonts/Lato-regular.fntdata"/><Relationship Id="rId24" Type="http://schemas.openxmlformats.org/officeDocument/2006/relationships/slide" Target="slides/slide20.xml"/><Relationship Id="rId46" Type="http://schemas.openxmlformats.org/officeDocument/2006/relationships/font" Target="fonts/Lato-boldItalic.fntdata"/><Relationship Id="rId23" Type="http://schemas.openxmlformats.org/officeDocument/2006/relationships/slide" Target="slides/slide19.xml"/><Relationship Id="rId45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Raleway-regular.fntdata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We’re having the motor go to the top and immediately switch directions when it sense a jam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We expect this to be the extreme case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Dashed lines indicate 5%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Full bridge topology allows bidirectional driving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Half bridges have built in current sense capability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-"/>
            </a:pPr>
            <a:r>
              <a:rPr lang="en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Useful for jam detection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Both drivers include full protection features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-"/>
            </a:pPr>
            <a:r>
              <a:rPr lang="en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Short circuit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-"/>
            </a:pPr>
            <a:r>
              <a:rPr lang="en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Overtemperature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SPI mode 3, data is set on falling edge and is read on rising edge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 outputs 4 leading 0’s, 8 bits, then Hi Z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Long wires: crosstalk during SPI communication, solution: increase SPI signal strength, place sensors closer to main board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Debugging: once assembled, no easy way of seeing internal variables (state, sensor vals)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Hacks: wrong IR sensor part, needed to drive an LED at appropriate frequency;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	Needed 3.3V to 5V logic conversion for ADC that was unaccounted for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Power supply: rated for 8A but couldn’t handle inrush current from motor jam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Thank all the ECE 445 course staff, but especially Bayram and Mike.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Thank entire machine shop, esp Glen since he worked on the window.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SzPts val="1800"/>
              <a:buChar char="●"/>
              <a:defRPr/>
            </a:lvl1pPr>
            <a:lvl2pPr lvl="1" rtl="0" algn="ctr">
              <a:spcBef>
                <a:spcPts val="0"/>
              </a:spcBef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/>
            </a:lvl1pPr>
            <a:lvl2pPr lvl="1" rtl="0">
              <a:spcBef>
                <a:spcPts val="0"/>
              </a:spcBef>
              <a:buSzPts val="3000"/>
              <a:buNone/>
              <a:defRPr/>
            </a:lvl2pPr>
            <a:lvl3pPr lvl="2" rtl="0">
              <a:spcBef>
                <a:spcPts val="0"/>
              </a:spcBef>
              <a:buSzPts val="3000"/>
              <a:buNone/>
              <a:defRPr/>
            </a:lvl3pPr>
            <a:lvl4pPr lvl="3" rtl="0">
              <a:spcBef>
                <a:spcPts val="0"/>
              </a:spcBef>
              <a:buSzPts val="3000"/>
              <a:buNone/>
              <a:defRPr/>
            </a:lvl4pPr>
            <a:lvl5pPr lvl="4" rtl="0">
              <a:spcBef>
                <a:spcPts val="0"/>
              </a:spcBef>
              <a:buSzPts val="3000"/>
              <a:buNone/>
              <a:defRPr/>
            </a:lvl5pPr>
            <a:lvl6pPr lvl="5" rtl="0">
              <a:spcBef>
                <a:spcPts val="0"/>
              </a:spcBef>
              <a:buSzPts val="3000"/>
              <a:buNone/>
              <a:defRPr/>
            </a:lvl6pPr>
            <a:lvl7pPr lvl="6" rtl="0">
              <a:spcBef>
                <a:spcPts val="0"/>
              </a:spcBef>
              <a:buSzPts val="3000"/>
              <a:buNone/>
              <a:defRPr/>
            </a:lvl7pPr>
            <a:lvl8pPr lvl="7" rtl="0">
              <a:spcBef>
                <a:spcPts val="0"/>
              </a:spcBef>
              <a:buSzPts val="3000"/>
              <a:buNone/>
              <a:defRPr/>
            </a:lvl8pPr>
            <a:lvl9pPr lvl="8" rtl="0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/>
            </a:lvl1pPr>
            <a:lvl2pPr lvl="1" rtl="0">
              <a:spcBef>
                <a:spcPts val="0"/>
              </a:spcBef>
              <a:buSzPts val="3000"/>
              <a:buNone/>
              <a:defRPr/>
            </a:lvl2pPr>
            <a:lvl3pPr lvl="2" rtl="0">
              <a:spcBef>
                <a:spcPts val="0"/>
              </a:spcBef>
              <a:buSzPts val="3000"/>
              <a:buNone/>
              <a:defRPr/>
            </a:lvl3pPr>
            <a:lvl4pPr lvl="3" rtl="0">
              <a:spcBef>
                <a:spcPts val="0"/>
              </a:spcBef>
              <a:buSzPts val="3000"/>
              <a:buNone/>
              <a:defRPr/>
            </a:lvl4pPr>
            <a:lvl5pPr lvl="4" rtl="0">
              <a:spcBef>
                <a:spcPts val="0"/>
              </a:spcBef>
              <a:buSzPts val="3000"/>
              <a:buNone/>
              <a:defRPr/>
            </a:lvl5pPr>
            <a:lvl6pPr lvl="5" rtl="0">
              <a:spcBef>
                <a:spcPts val="0"/>
              </a:spcBef>
              <a:buSzPts val="3000"/>
              <a:buNone/>
              <a:defRPr/>
            </a:lvl6pPr>
            <a:lvl7pPr lvl="6" rtl="0">
              <a:spcBef>
                <a:spcPts val="0"/>
              </a:spcBef>
              <a:buSzPts val="3000"/>
              <a:buNone/>
              <a:defRPr/>
            </a:lvl7pPr>
            <a:lvl8pPr lvl="7" rtl="0">
              <a:spcBef>
                <a:spcPts val="0"/>
              </a:spcBef>
              <a:buSzPts val="3000"/>
              <a:buNone/>
              <a:defRPr/>
            </a:lvl8pPr>
            <a:lvl9pPr lvl="8" rtl="0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/>
            </a:lvl1pPr>
            <a:lvl2pPr lvl="1" rtl="0">
              <a:spcBef>
                <a:spcPts val="0"/>
              </a:spcBef>
              <a:buSzPts val="3000"/>
              <a:buNone/>
              <a:defRPr/>
            </a:lvl2pPr>
            <a:lvl3pPr lvl="2" rtl="0">
              <a:spcBef>
                <a:spcPts val="0"/>
              </a:spcBef>
              <a:buSzPts val="3000"/>
              <a:buNone/>
              <a:defRPr/>
            </a:lvl3pPr>
            <a:lvl4pPr lvl="3" rtl="0">
              <a:spcBef>
                <a:spcPts val="0"/>
              </a:spcBef>
              <a:buSzPts val="3000"/>
              <a:buNone/>
              <a:defRPr/>
            </a:lvl4pPr>
            <a:lvl5pPr lvl="4" rtl="0">
              <a:spcBef>
                <a:spcPts val="0"/>
              </a:spcBef>
              <a:buSzPts val="3000"/>
              <a:buNone/>
              <a:defRPr/>
            </a:lvl5pPr>
            <a:lvl6pPr lvl="5" rtl="0">
              <a:spcBef>
                <a:spcPts val="0"/>
              </a:spcBef>
              <a:buSzPts val="3000"/>
              <a:buNone/>
              <a:defRPr/>
            </a:lvl6pPr>
            <a:lvl7pPr lvl="6" rtl="0">
              <a:spcBef>
                <a:spcPts val="0"/>
              </a:spcBef>
              <a:buSzPts val="3000"/>
              <a:buNone/>
              <a:defRPr/>
            </a:lvl7pPr>
            <a:lvl8pPr lvl="7" rtl="0">
              <a:spcBef>
                <a:spcPts val="0"/>
              </a:spcBef>
              <a:buSzPts val="3000"/>
              <a:buNone/>
              <a:defRPr/>
            </a:lvl8pPr>
            <a:lvl9pPr lvl="8" rtl="0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2400"/>
              <a:buNone/>
              <a:defRPr sz="2400"/>
            </a:lvl1pPr>
            <a:lvl2pPr lvl="1" rtl="0">
              <a:spcBef>
                <a:spcPts val="0"/>
              </a:spcBef>
              <a:buSzPts val="2400"/>
              <a:buNone/>
              <a:defRPr sz="2400"/>
            </a:lvl2pPr>
            <a:lvl3pPr lvl="2" rtl="0">
              <a:spcBef>
                <a:spcPts val="0"/>
              </a:spcBef>
              <a:buSzPts val="2400"/>
              <a:buNone/>
              <a:defRPr sz="2400"/>
            </a:lvl3pPr>
            <a:lvl4pPr lvl="3" rtl="0">
              <a:spcBef>
                <a:spcPts val="0"/>
              </a:spcBef>
              <a:buSzPts val="2400"/>
              <a:buNone/>
              <a:defRPr sz="2400"/>
            </a:lvl4pPr>
            <a:lvl5pPr lvl="4" rtl="0">
              <a:spcBef>
                <a:spcPts val="0"/>
              </a:spcBef>
              <a:buSzPts val="2400"/>
              <a:buNone/>
              <a:defRPr sz="2400"/>
            </a:lvl5pPr>
            <a:lvl6pPr lvl="5" rtl="0">
              <a:spcBef>
                <a:spcPts val="0"/>
              </a:spcBef>
              <a:buSzPts val="2400"/>
              <a:buNone/>
              <a:defRPr sz="2400"/>
            </a:lvl6pPr>
            <a:lvl7pPr lvl="6" rtl="0">
              <a:spcBef>
                <a:spcPts val="0"/>
              </a:spcBef>
              <a:buSzPts val="2400"/>
              <a:buNone/>
              <a:defRPr sz="2400"/>
            </a:lvl7pPr>
            <a:lvl8pPr lvl="7" rtl="0">
              <a:spcBef>
                <a:spcPts val="0"/>
              </a:spcBef>
              <a:buSzPts val="2400"/>
              <a:buNone/>
              <a:defRPr sz="2400"/>
            </a:lvl8pPr>
            <a:lvl9pPr lvl="8" rtl="0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4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jpg"/><Relationship Id="rId4" Type="http://schemas.openxmlformats.org/officeDocument/2006/relationships/image" Target="../media/image1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Weather-Adaptive</a:t>
            </a:r>
            <a:br>
              <a:rPr lang="en"/>
            </a:br>
            <a:r>
              <a:rPr lang="en"/>
              <a:t>Windows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Team 27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Joe Zatarski, Michael Wu, Andy Lai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TA: Michael Genovese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2400250" y="4235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Block Diagram: Power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088" y="977150"/>
            <a:ext cx="6813826" cy="394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2410100" y="1211350"/>
            <a:ext cx="6321600" cy="338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Introduction and Objective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Finished Product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Block Diagrams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Design and Validation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Conclusion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●"/>
            </a:pPr>
            <a:r>
              <a:rPr lang="en" sz="2400"/>
              <a:t>Future Work</a:t>
            </a:r>
          </a:p>
        </p:txBody>
      </p:sp>
      <p:sp>
        <p:nvSpPr>
          <p:cNvPr id="139" name="Shape 139"/>
          <p:cNvSpPr/>
          <p:nvPr/>
        </p:nvSpPr>
        <p:spPr>
          <a:xfrm>
            <a:off x="1970000" y="2542875"/>
            <a:ext cx="440100" cy="44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781700" y="1211350"/>
            <a:ext cx="6321600" cy="338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Design and Validation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 sz="2400"/>
              <a:t>Control Module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Power Module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Motor Module</a:t>
            </a:r>
          </a:p>
          <a:p>
            <a:pPr indent="-381000" lvl="1" marL="914400" rtl="0">
              <a:spcBef>
                <a:spcPts val="0"/>
              </a:spcBef>
              <a:buSzPts val="2400"/>
              <a:buChar char="○"/>
            </a:pPr>
            <a:r>
              <a:rPr lang="en" sz="2400"/>
              <a:t>Sensor Module</a:t>
            </a:r>
          </a:p>
        </p:txBody>
      </p:sp>
      <p:sp>
        <p:nvSpPr>
          <p:cNvPr id="146" name="Shape 146"/>
          <p:cNvSpPr/>
          <p:nvPr/>
        </p:nvSpPr>
        <p:spPr>
          <a:xfrm>
            <a:off x="3781700" y="1713275"/>
            <a:ext cx="440100" cy="44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50" y="1135150"/>
            <a:ext cx="3138324" cy="389157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1394359" y="1811631"/>
            <a:ext cx="1359300" cy="1366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Main Board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75" y="1211350"/>
            <a:ext cx="3667555" cy="36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441323" y="774028"/>
            <a:ext cx="3644001" cy="451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125" y="1058950"/>
            <a:ext cx="5063676" cy="36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type="title"/>
          </p:nvPr>
        </p:nvSpPr>
        <p:spPr>
          <a:xfrm>
            <a:off x="2400250" y="4997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State Machine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03150" y="690425"/>
            <a:ext cx="1529100" cy="3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States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 = Top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B = Bottom</a:t>
            </a:r>
          </a:p>
          <a:p>
            <a:pPr indent="-69850" lvl="0" marL="0" rt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 = Up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D = Down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2557325" y="1433825"/>
            <a:ext cx="1891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Reaches Top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699000" y="1197225"/>
            <a:ext cx="1891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Rain, Temp Mismatch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5540150" y="3112575"/>
            <a:ext cx="1470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166" name="Shape 166"/>
          <p:cNvSpPr txBox="1"/>
          <p:nvPr/>
        </p:nvSpPr>
        <p:spPr>
          <a:xfrm>
            <a:off x="2162375" y="3788900"/>
            <a:ext cx="1223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167" name="Shape 167"/>
          <p:cNvSpPr txBox="1"/>
          <p:nvPr/>
        </p:nvSpPr>
        <p:spPr>
          <a:xfrm>
            <a:off x="5909900" y="3680375"/>
            <a:ext cx="21465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Reaches Bottom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855512" y="2454300"/>
            <a:ext cx="2406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Obstruction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2015225" y="3489500"/>
            <a:ext cx="214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No r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ain,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Temp Mismatch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781700" y="1211350"/>
            <a:ext cx="6321600" cy="338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Design and Validation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Control Module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 sz="2400"/>
              <a:t>Power Module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Motor Module</a:t>
            </a:r>
          </a:p>
          <a:p>
            <a:pPr indent="-381000" lvl="1" marL="914400" rtl="0">
              <a:spcBef>
                <a:spcPts val="0"/>
              </a:spcBef>
              <a:buSzPts val="2400"/>
              <a:buChar char="○"/>
            </a:pPr>
            <a:r>
              <a:rPr lang="en" sz="2400"/>
              <a:t>Sensor Module</a:t>
            </a:r>
          </a:p>
        </p:txBody>
      </p:sp>
      <p:sp>
        <p:nvSpPr>
          <p:cNvPr id="176" name="Shape 176"/>
          <p:cNvSpPr/>
          <p:nvPr/>
        </p:nvSpPr>
        <p:spPr>
          <a:xfrm>
            <a:off x="3781700" y="2094275"/>
            <a:ext cx="440100" cy="44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50" y="1135150"/>
            <a:ext cx="3138324" cy="389157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 rot="10800000">
            <a:off x="2263260" y="3178025"/>
            <a:ext cx="1076100" cy="93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2400250" y="4235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Power Schematic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875" y="1059575"/>
            <a:ext cx="6490336" cy="408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2400250" y="4235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Power Converter Validation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463" y="1135150"/>
            <a:ext cx="6959074" cy="30959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91" name="Shape 191"/>
          <p:cNvSpPr txBox="1"/>
          <p:nvPr/>
        </p:nvSpPr>
        <p:spPr>
          <a:xfrm>
            <a:off x="936000" y="4231100"/>
            <a:ext cx="80340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3.3 V output when motor jams and switches direction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66425" y="3424700"/>
            <a:ext cx="873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Offset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44600" y="1517525"/>
            <a:ext cx="873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3.3V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934725" y="2883175"/>
            <a:ext cx="873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Jam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757675" y="1876625"/>
            <a:ext cx="873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Ripple</a:t>
            </a:r>
          </a:p>
        </p:txBody>
      </p:sp>
      <p:cxnSp>
        <p:nvCxnSpPr>
          <p:cNvPr id="196" name="Shape 196"/>
          <p:cNvCxnSpPr/>
          <p:nvPr/>
        </p:nvCxnSpPr>
        <p:spPr>
          <a:xfrm rot="10800000">
            <a:off x="5260575" y="1852150"/>
            <a:ext cx="573300" cy="206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7" name="Shape 197"/>
          <p:cNvCxnSpPr/>
          <p:nvPr/>
        </p:nvCxnSpPr>
        <p:spPr>
          <a:xfrm flipH="1">
            <a:off x="5421300" y="3115200"/>
            <a:ext cx="668100" cy="51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8" name="Shape 198"/>
          <p:cNvCxnSpPr/>
          <p:nvPr/>
        </p:nvCxnSpPr>
        <p:spPr>
          <a:xfrm>
            <a:off x="992600" y="3656750"/>
            <a:ext cx="413700" cy="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9" name="Shape 199"/>
          <p:cNvCxnSpPr/>
          <p:nvPr/>
        </p:nvCxnSpPr>
        <p:spPr>
          <a:xfrm>
            <a:off x="966825" y="1746125"/>
            <a:ext cx="413700" cy="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0" name="Shape 200"/>
          <p:cNvCxnSpPr/>
          <p:nvPr/>
        </p:nvCxnSpPr>
        <p:spPr>
          <a:xfrm>
            <a:off x="1585600" y="1839763"/>
            <a:ext cx="6780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01" name="Shape 201"/>
          <p:cNvCxnSpPr/>
          <p:nvPr/>
        </p:nvCxnSpPr>
        <p:spPr>
          <a:xfrm>
            <a:off x="1585600" y="1669150"/>
            <a:ext cx="6780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2400250" y="4235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Power Converter Validation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874" y="1135150"/>
            <a:ext cx="6948474" cy="3088799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08" name="Shape 208"/>
          <p:cNvSpPr txBox="1"/>
          <p:nvPr/>
        </p:nvSpPr>
        <p:spPr>
          <a:xfrm>
            <a:off x="49500" y="4209250"/>
            <a:ext cx="90450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V output when motor jams and switches direction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166425" y="3424700"/>
            <a:ext cx="873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Offset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97000" y="1974725"/>
            <a:ext cx="873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5934725" y="2883175"/>
            <a:ext cx="873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Jam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5859650" y="1557100"/>
            <a:ext cx="873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Ripple</a:t>
            </a:r>
          </a:p>
        </p:txBody>
      </p:sp>
      <p:cxnSp>
        <p:nvCxnSpPr>
          <p:cNvPr id="213" name="Shape 213"/>
          <p:cNvCxnSpPr/>
          <p:nvPr/>
        </p:nvCxnSpPr>
        <p:spPr>
          <a:xfrm flipH="1">
            <a:off x="5195150" y="1763350"/>
            <a:ext cx="664500" cy="346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4" name="Shape 214"/>
          <p:cNvCxnSpPr/>
          <p:nvPr/>
        </p:nvCxnSpPr>
        <p:spPr>
          <a:xfrm flipH="1">
            <a:off x="5272500" y="3115200"/>
            <a:ext cx="816900" cy="12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5" name="Shape 215"/>
          <p:cNvCxnSpPr/>
          <p:nvPr/>
        </p:nvCxnSpPr>
        <p:spPr>
          <a:xfrm>
            <a:off x="992600" y="3656750"/>
            <a:ext cx="413700" cy="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6" name="Shape 216"/>
          <p:cNvCxnSpPr/>
          <p:nvPr/>
        </p:nvCxnSpPr>
        <p:spPr>
          <a:xfrm>
            <a:off x="966825" y="2203325"/>
            <a:ext cx="413700" cy="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7" name="Shape 217"/>
          <p:cNvCxnSpPr/>
          <p:nvPr/>
        </p:nvCxnSpPr>
        <p:spPr>
          <a:xfrm>
            <a:off x="1541800" y="2150150"/>
            <a:ext cx="6780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18" name="Shape 218"/>
          <p:cNvCxnSpPr/>
          <p:nvPr/>
        </p:nvCxnSpPr>
        <p:spPr>
          <a:xfrm>
            <a:off x="1541813" y="2311400"/>
            <a:ext cx="6780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781700" y="1211350"/>
            <a:ext cx="6321600" cy="338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Design and Validation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Control Module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Power Module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 sz="2400"/>
              <a:t>Motor Module</a:t>
            </a:r>
          </a:p>
          <a:p>
            <a:pPr indent="-381000" lvl="1" marL="914400" rtl="0">
              <a:spcBef>
                <a:spcPts val="0"/>
              </a:spcBef>
              <a:buSzPts val="2400"/>
              <a:buChar char="○"/>
            </a:pPr>
            <a:r>
              <a:rPr lang="en" sz="2400"/>
              <a:t>Sensor Module</a:t>
            </a:r>
          </a:p>
        </p:txBody>
      </p:sp>
      <p:sp>
        <p:nvSpPr>
          <p:cNvPr id="225" name="Shape 225"/>
          <p:cNvSpPr/>
          <p:nvPr/>
        </p:nvSpPr>
        <p:spPr>
          <a:xfrm>
            <a:off x="3781700" y="2551475"/>
            <a:ext cx="440100" cy="44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50" y="1135150"/>
            <a:ext cx="3138324" cy="389157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 rot="10800000">
            <a:off x="1324128" y="3365750"/>
            <a:ext cx="723900" cy="128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 rot="10800000">
            <a:off x="2016650" y="3965750"/>
            <a:ext cx="1344600" cy="68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2410100" y="1211350"/>
            <a:ext cx="6321600" cy="338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Introduction and Objective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Finished Product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Block Diagrams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Design and Validation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Conclusion</a:t>
            </a:r>
          </a:p>
          <a:p>
            <a:pPr indent="-381000" lvl="0" marL="457200">
              <a:spcBef>
                <a:spcPts val="0"/>
              </a:spcBef>
              <a:buSzPts val="2400"/>
              <a:buChar char="●"/>
            </a:pPr>
            <a:r>
              <a:rPr lang="en" sz="2400"/>
              <a:t>Future Work</a:t>
            </a:r>
          </a:p>
        </p:txBody>
      </p:sp>
      <p:sp>
        <p:nvSpPr>
          <p:cNvPr id="80" name="Shape 80"/>
          <p:cNvSpPr/>
          <p:nvPr/>
        </p:nvSpPr>
        <p:spPr>
          <a:xfrm>
            <a:off x="2019875" y="1261800"/>
            <a:ext cx="440100" cy="44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Motor Driver Schematic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337" y="1211350"/>
            <a:ext cx="5329925" cy="346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7649" y="1115800"/>
            <a:ext cx="7169398" cy="395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Current sense resistor design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Worst case BTN8962 output: 1.13mA, 1.36mA for 20% margin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Current sense should produce no more than 5V, so 5V/1.36mA=3670 ohms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Nearest 5% tolerance part is 3.6kohm (E24 value)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2400250" y="4235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Motor Jam Detection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012" y="982550"/>
            <a:ext cx="6918074" cy="3371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48" name="Shape 248"/>
          <p:cNvSpPr txBox="1"/>
          <p:nvPr/>
        </p:nvSpPr>
        <p:spPr>
          <a:xfrm>
            <a:off x="1488013" y="4240275"/>
            <a:ext cx="6168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Upward jam detection</a:t>
            </a:r>
          </a:p>
        </p:txBody>
      </p:sp>
      <p:cxnSp>
        <p:nvCxnSpPr>
          <p:cNvPr id="249" name="Shape 249"/>
          <p:cNvCxnSpPr/>
          <p:nvPr/>
        </p:nvCxnSpPr>
        <p:spPr>
          <a:xfrm>
            <a:off x="1196000" y="2381575"/>
            <a:ext cx="413700" cy="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50" name="Shape 250"/>
          <p:cNvCxnSpPr/>
          <p:nvPr/>
        </p:nvCxnSpPr>
        <p:spPr>
          <a:xfrm>
            <a:off x="1196000" y="3043225"/>
            <a:ext cx="413700" cy="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51" name="Shape 251"/>
          <p:cNvSpPr txBox="1"/>
          <p:nvPr/>
        </p:nvSpPr>
        <p:spPr>
          <a:xfrm>
            <a:off x="173300" y="1917625"/>
            <a:ext cx="1022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Current Sense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82825" y="2807875"/>
            <a:ext cx="1022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Jam 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Detect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2410100" y="1211350"/>
            <a:ext cx="6321600" cy="338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Design and Validation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Control Module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Power Module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Motor Module</a:t>
            </a:r>
          </a:p>
          <a:p>
            <a:pPr indent="-381000" lvl="1" marL="914400" rtl="0">
              <a:spcBef>
                <a:spcPts val="0"/>
              </a:spcBef>
              <a:buSzPts val="2400"/>
              <a:buChar char="○"/>
            </a:pPr>
            <a:r>
              <a:rPr b="1" lang="en" sz="2400"/>
              <a:t>Sensor Module</a:t>
            </a:r>
          </a:p>
        </p:txBody>
      </p:sp>
      <p:sp>
        <p:nvSpPr>
          <p:cNvPr id="259" name="Shape 259"/>
          <p:cNvSpPr/>
          <p:nvPr/>
        </p:nvSpPr>
        <p:spPr>
          <a:xfrm>
            <a:off x="2410100" y="2968650"/>
            <a:ext cx="440100" cy="44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IR Sensor Schematic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700" y="1109125"/>
            <a:ext cx="5476588" cy="36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IR Sensor Board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25" y="1109125"/>
            <a:ext cx="4677998" cy="36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7323" y="1363750"/>
            <a:ext cx="4034277" cy="3116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IR LED Calculations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38" y="1363750"/>
            <a:ext cx="72485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838" y="2353200"/>
            <a:ext cx="40290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838" y="3323600"/>
            <a:ext cx="39719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7313" y="2125750"/>
            <a:ext cx="4115288" cy="22985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Shape 282"/>
          <p:cNvCxnSpPr/>
          <p:nvPr/>
        </p:nvCxnSpPr>
        <p:spPr>
          <a:xfrm rot="10800000">
            <a:off x="5407500" y="2386500"/>
            <a:ext cx="2780400" cy="91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3" name="Shape 283"/>
          <p:cNvCxnSpPr/>
          <p:nvPr/>
        </p:nvCxnSpPr>
        <p:spPr>
          <a:xfrm rot="10800000">
            <a:off x="5379900" y="3248300"/>
            <a:ext cx="2808000" cy="8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4" name="Shape 284"/>
          <p:cNvCxnSpPr/>
          <p:nvPr/>
        </p:nvCxnSpPr>
        <p:spPr>
          <a:xfrm flipH="1">
            <a:off x="5435300" y="3331700"/>
            <a:ext cx="2780400" cy="639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Temperature Sensor Schematic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00" y="1292299"/>
            <a:ext cx="8291000" cy="35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Temperature Sensor Board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77" y="1135150"/>
            <a:ext cx="5040032" cy="35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225" y="971925"/>
            <a:ext cx="7055650" cy="338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>
            <p:ph type="title"/>
          </p:nvPr>
        </p:nvSpPr>
        <p:spPr>
          <a:xfrm>
            <a:off x="2400250" y="4235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Temperature Readout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329800" y="4287400"/>
            <a:ext cx="85818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SPI c</a:t>
            </a:r>
            <a:r>
              <a:rPr lang="en" sz="2300">
                <a:latin typeface="Lato"/>
                <a:ea typeface="Lato"/>
                <a:cs typeface="Lato"/>
                <a:sym typeface="Lato"/>
              </a:rPr>
              <a:t>ommunication between temp sensor and uC</a:t>
            </a:r>
          </a:p>
        </p:txBody>
      </p:sp>
      <p:cxnSp>
        <p:nvCxnSpPr>
          <p:cNvPr id="304" name="Shape 304"/>
          <p:cNvCxnSpPr/>
          <p:nvPr/>
        </p:nvCxnSpPr>
        <p:spPr>
          <a:xfrm>
            <a:off x="905525" y="3510225"/>
            <a:ext cx="413700" cy="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5" name="Shape 305"/>
          <p:cNvCxnSpPr/>
          <p:nvPr/>
        </p:nvCxnSpPr>
        <p:spPr>
          <a:xfrm>
            <a:off x="905525" y="2664313"/>
            <a:ext cx="413700" cy="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6" name="Shape 306"/>
          <p:cNvCxnSpPr/>
          <p:nvPr/>
        </p:nvCxnSpPr>
        <p:spPr>
          <a:xfrm>
            <a:off x="905525" y="1937488"/>
            <a:ext cx="413700" cy="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07" name="Shape 307"/>
          <p:cNvSpPr txBox="1"/>
          <p:nvPr/>
        </p:nvSpPr>
        <p:spPr>
          <a:xfrm>
            <a:off x="234425" y="3274875"/>
            <a:ext cx="6711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CLK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-117225" y="2428975"/>
            <a:ext cx="1022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SS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58625" y="1702150"/>
            <a:ext cx="846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MISO</a:t>
            </a:r>
          </a:p>
        </p:txBody>
      </p:sp>
      <p:cxnSp>
        <p:nvCxnSpPr>
          <p:cNvPr id="310" name="Shape 310"/>
          <p:cNvCxnSpPr/>
          <p:nvPr/>
        </p:nvCxnSpPr>
        <p:spPr>
          <a:xfrm>
            <a:off x="2775175" y="1738725"/>
            <a:ext cx="406800" cy="3123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11" name="Shape 311"/>
          <p:cNvSpPr txBox="1"/>
          <p:nvPr/>
        </p:nvSpPr>
        <p:spPr>
          <a:xfrm>
            <a:off x="1562050" y="1378725"/>
            <a:ext cx="15618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Leading 0’s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4954625" y="2335950"/>
            <a:ext cx="15618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High Z</a:t>
            </a:r>
          </a:p>
        </p:txBody>
      </p:sp>
      <p:cxnSp>
        <p:nvCxnSpPr>
          <p:cNvPr id="313" name="Shape 313"/>
          <p:cNvCxnSpPr/>
          <p:nvPr/>
        </p:nvCxnSpPr>
        <p:spPr>
          <a:xfrm rot="10800000">
            <a:off x="5797025" y="1854775"/>
            <a:ext cx="300" cy="5523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14" name="Shape 314"/>
          <p:cNvCxnSpPr/>
          <p:nvPr/>
        </p:nvCxnSpPr>
        <p:spPr>
          <a:xfrm rot="10800000">
            <a:off x="4263825" y="1938400"/>
            <a:ext cx="300" cy="5523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15" name="Shape 315"/>
          <p:cNvSpPr txBox="1"/>
          <p:nvPr/>
        </p:nvSpPr>
        <p:spPr>
          <a:xfrm>
            <a:off x="3392825" y="2335950"/>
            <a:ext cx="15618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00111011</a:t>
            </a:r>
          </a:p>
        </p:txBody>
      </p:sp>
      <p:cxnSp>
        <p:nvCxnSpPr>
          <p:cNvPr id="316" name="Shape 316"/>
          <p:cNvCxnSpPr/>
          <p:nvPr/>
        </p:nvCxnSpPr>
        <p:spPr>
          <a:xfrm>
            <a:off x="5292150" y="1444050"/>
            <a:ext cx="0" cy="2376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7" name="Shape 317"/>
          <p:cNvCxnSpPr/>
          <p:nvPr/>
        </p:nvCxnSpPr>
        <p:spPr>
          <a:xfrm>
            <a:off x="3488025" y="1485025"/>
            <a:ext cx="0" cy="2376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Windows that open and close in response to adverse or undesired weather conditions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Prevent precipitation from entering through the window if mistakenly left open</a:t>
            </a:r>
          </a:p>
          <a:p>
            <a:pPr indent="-355600" lvl="0" marL="457200">
              <a:spcBef>
                <a:spcPts val="0"/>
              </a:spcBef>
              <a:buSzPts val="2000"/>
              <a:buChar char="-"/>
            </a:pPr>
            <a:r>
              <a:rPr lang="en" sz="2000"/>
              <a:t>Control climate by responding to indoor/outdoor temperature differentials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2400250" y="4235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Temperature Calculation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b="-9200" l="5200" r="-5199" t="9200"/>
          <a:stretch/>
        </p:blipFill>
        <p:spPr>
          <a:xfrm>
            <a:off x="1485850" y="1523600"/>
            <a:ext cx="58578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3100" y="1847059"/>
            <a:ext cx="1729975" cy="18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8900" y="3846538"/>
            <a:ext cx="1971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7838" y="2532675"/>
            <a:ext cx="564832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2400250" y="4997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Conclusion and Challenges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3172112" y="13671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Responds to IR, rain sensors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Recognizes top and bottom positions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★"/>
            </a:pPr>
            <a:r>
              <a:rPr lang="en" sz="2000"/>
              <a:t>Cycles through states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Timing issues with long wires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Debugging after assembly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Hacky fixes: LED driver, logic level conversion</a:t>
            </a:r>
          </a:p>
          <a:p>
            <a:pPr indent="-355600" lvl="0" marL="457200" rtl="0">
              <a:spcBef>
                <a:spcPts val="0"/>
              </a:spcBef>
              <a:buSzPts val="2000"/>
              <a:buChar char="-"/>
            </a:pPr>
            <a:r>
              <a:rPr lang="en" sz="2000"/>
              <a:t>Power supply below specs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8575"/>
            <a:ext cx="2660792" cy="354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48950"/>
            <a:ext cx="3138324" cy="389157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/>
          <p:nvPr/>
        </p:nvSpPr>
        <p:spPr>
          <a:xfrm rot="10800000">
            <a:off x="902304" y="1655100"/>
            <a:ext cx="591900" cy="93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Finish implementation of Wi-Fi capability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" sz="2000">
                <a:solidFill>
                  <a:srgbClr val="000000"/>
                </a:solidFill>
              </a:rPr>
              <a:t>Implement security features in Wi-Fi communication to prevent break-ins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ts val="2000"/>
              <a:buChar char="-"/>
            </a:pPr>
            <a:r>
              <a:rPr lang="en" sz="2000">
                <a:solidFill>
                  <a:srgbClr val="000000"/>
                </a:solidFill>
              </a:rPr>
              <a:t>Debugging of SPI communication to implement temperature sensing feedback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347" name="Shape 347"/>
          <p:cNvSpPr txBox="1"/>
          <p:nvPr>
            <p:ph idx="1" type="subTitle"/>
          </p:nvPr>
        </p:nvSpPr>
        <p:spPr>
          <a:xfrm>
            <a:off x="2390275" y="1588925"/>
            <a:ext cx="6331500" cy="2891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rPr b="1" lang="en" sz="2600" u="sng"/>
              <a:t>Special Acknowledgements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69850" lvl="0" mar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" sz="2400"/>
              <a:t>Professor Can Bayram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Michael Genovese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Glen Hedin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Window responds intelligently to weather conditions, taking inputs from temperature and rain sensors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Infrared sensors prevent window from closing on pets, people, or objects</a:t>
            </a:r>
          </a:p>
          <a:p>
            <a:pPr indent="-355600" lvl="0" marL="457200">
              <a:spcBef>
                <a:spcPts val="0"/>
              </a:spcBef>
              <a:buSzPts val="2000"/>
              <a:buChar char="-"/>
            </a:pPr>
            <a:r>
              <a:rPr lang="en" sz="2000"/>
              <a:t>S</a:t>
            </a:r>
            <a:r>
              <a:rPr lang="en" sz="2000"/>
              <a:t>ystem is Wi-Fi compatible allowing the user to monitor state of window and input commands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2410100" y="1211350"/>
            <a:ext cx="6321600" cy="338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Introduction and Objective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Finished Product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Block Diagrams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Design and Validation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Conclusion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●"/>
            </a:pPr>
            <a:r>
              <a:rPr lang="en" sz="2400"/>
              <a:t>Future Work</a:t>
            </a:r>
          </a:p>
        </p:txBody>
      </p:sp>
      <p:sp>
        <p:nvSpPr>
          <p:cNvPr id="99" name="Shape 99"/>
          <p:cNvSpPr/>
          <p:nvPr/>
        </p:nvSpPr>
        <p:spPr>
          <a:xfrm>
            <a:off x="1970000" y="1698400"/>
            <a:ext cx="440100" cy="44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Finished Product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800"/>
              <a:t>Inside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Houses majority of circuitry</a:t>
            </a:r>
          </a:p>
          <a:p>
            <a:pPr indent="-342900" lvl="0" marL="457200">
              <a:spcBef>
                <a:spcPts val="0"/>
              </a:spcBef>
              <a:buSzPts val="1800"/>
              <a:buChar char="-"/>
            </a:pPr>
            <a:r>
              <a:rPr lang="en" sz="1800"/>
              <a:t>Main board, most sensors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1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Finished Product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800"/>
              <a:t>Outside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One temperature sensor measures outside temperature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-"/>
            </a:pPr>
            <a:r>
              <a:rPr lang="en" sz="1800"/>
              <a:t>Rain sensor mounted horizontally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-4200" r="4200" t="0"/>
          <a:stretch/>
        </p:blipFill>
        <p:spPr>
          <a:xfrm>
            <a:off x="42201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2410100" y="1211350"/>
            <a:ext cx="6321600" cy="338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Introduction and Objective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Finished Product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Block Diagrams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Design and Validation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Conclusion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●"/>
            </a:pPr>
            <a:r>
              <a:rPr lang="en" sz="2400"/>
              <a:t>Future Work</a:t>
            </a:r>
          </a:p>
        </p:txBody>
      </p:sp>
      <p:sp>
        <p:nvSpPr>
          <p:cNvPr id="120" name="Shape 120"/>
          <p:cNvSpPr/>
          <p:nvPr/>
        </p:nvSpPr>
        <p:spPr>
          <a:xfrm>
            <a:off x="1970000" y="2113525"/>
            <a:ext cx="440100" cy="44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2400250" y="4235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Block Diagram: Data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813" y="996275"/>
            <a:ext cx="6794375" cy="39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