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-bold.fntdata"/><Relationship Id="rId14" Type="http://schemas.openxmlformats.org/officeDocument/2006/relationships/slide" Target="slides/slide10.xml"/><Relationship Id="rId36" Type="http://schemas.openxmlformats.org/officeDocument/2006/relationships/font" Target="fonts/Roboto-regular.fntdata"/><Relationship Id="rId17" Type="http://schemas.openxmlformats.org/officeDocument/2006/relationships/slide" Target="slides/slide13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a3efd35de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a3efd35de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a3efd35d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a3efd35d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a3efd35de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a3efd35d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a3efd35d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a3efd35d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a3efd35de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a3efd35de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a3efd35de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a3efd35de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a3efd35de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a3efd35de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a3efd35de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a3efd35de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a3efd35de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a3efd35de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a3efd35d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a3efd35d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a3efd35d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a3efd35d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a3efd35d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a3efd35d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a3efd35d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a3efd35d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a3efd35de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a3efd35de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a3efd35de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a3efd35de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a3efd35de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a3efd35de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a3efd35d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a3efd35d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Disconnect the power supply from the rest of the circuit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Draw 900mA from the {3.3V, 5V} sources and measure the amount of voltage fluctuation each time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voltage is within 10% of the target voltage, the verification succeeded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------------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Draw 1.5A from each source individually to see if the system will fault for singular sources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Then, draw 0.5A from each source at the same time to test that drawing 1.5A in total across all sources will also engage fault protection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a3efd35de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a3efd35de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Print out 10 pieces of paper that have varying degrees of darkness, from white to black.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Place each piece of paper directly in front of the sensors, 1 meter away.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If the system fails to detect at most 1 piece of paper, the verification succeeded.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------------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Fix 0° as directly in front of the sensor, -90° as left, and 90° as right.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Move a white piece of paper starting from -90° to 90°, half a meter away from the sensor.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Note angles at which the sensor begins to object detection and ceases it. If difference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≥</a:t>
            </a:r>
            <a:r>
              <a:rPr lang="en">
                <a:solidFill>
                  <a:schemeClr val="dk1"/>
                </a:solidFill>
              </a:rPr>
              <a:t> 100°, this verification succeeded.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------------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Have a blindfolded user hold the ProxiPole. Another person will randomly place a piece of paper 0.5 meters in front of the system within the 100° cone of sensing. The blindfolded user will point in the direction that the haptic motors indicate.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4 of these random angles will be selected. If the user fails to point directly at the piece of paper during any of the tests, the verification failed.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a3efd35de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a3efd35de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verification is simply inherent in the design of the circuitry. If all 4 lasers can be communicated with using a shared I</a:t>
            </a:r>
            <a:r>
              <a:rPr baseline="30000" lang="en"/>
              <a:t>2</a:t>
            </a:r>
            <a:r>
              <a:rPr lang="en"/>
              <a:t>C bus, then the verification succeeded.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------------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microcontroller will be operating in an infinite loop, continuously polling the sensors and activating the feedback system as needed.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 test this, pick a free GPIO pin and program the microcontroller to toggle the pin at the beginning of its loop.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Connect this pin to an oscilloscope and measure the frequency at which the pin oscillates.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it oscillates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≥</a:t>
            </a:r>
            <a:r>
              <a:rPr lang="en"/>
              <a:t> 4 times/sec, the verification succeeds.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a3efd35de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a3efd35de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Test to see that all of the motors are activated according to the direction of the detected object by individually placing a white piece of paper 10cm in front of each sensor.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------------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Place a white piece of paper 10 cm away from all sensors and test to see that all 4 haptic motors are activated. Confirm full power by measuring peak PWM voltage to each motor.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a3efd35de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a3efd35de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3efd35d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a3efd35d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a3efd35d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a3efd35d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a3efd35de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a3efd35de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a3efd35de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a3efd35de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3efd35d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a3efd35d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a3efd35de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a3efd35de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3efd35de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a3efd35de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a3efd35de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a3efd35de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3efd35d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a3efd35d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5.png"/><Relationship Id="rId5" Type="http://schemas.openxmlformats.org/officeDocument/2006/relationships/image" Target="../media/image1.jpg"/><Relationship Id="rId6" Type="http://schemas.openxmlformats.org/officeDocument/2006/relationships/hyperlink" Target="https://www.mouser.com/images/marketingid/2018/img/185490152_STMicroelectronics_VL53L1X-Time-of-Flight-Proximity-Sensor.png" TargetMode="External"/><Relationship Id="rId7" Type="http://schemas.openxmlformats.org/officeDocument/2006/relationships/hyperlink" Target="https://www.mouser.com/images/marketingid/2018/microsites/185490152/BD.jp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s://www.analog.com/en/technical-articles/i2c-primer-what-is-i2c-part-1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71258" y="4574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Proxi</a:t>
            </a:r>
            <a:r>
              <a:rPr lang="en">
                <a:highlight>
                  <a:srgbClr val="FF9900"/>
                </a:highlight>
              </a:rPr>
              <a:t>Pole</a:t>
            </a:r>
            <a:r>
              <a:rPr lang="en"/>
              <a:t>:</a:t>
            </a:r>
            <a:br>
              <a:rPr lang="en"/>
            </a:br>
            <a:r>
              <a:rPr lang="en" sz="2400"/>
              <a:t>An Electronic Walking Stick for the Blind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71250" y="2647600"/>
            <a:ext cx="7801500" cy="964500"/>
          </a:xfrm>
          <a:prstGeom prst="rect">
            <a:avLst/>
          </a:prstGeom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</a:rPr>
              <a:t>Group 29</a:t>
            </a:r>
            <a:br>
              <a:rPr lang="en" sz="2400">
                <a:solidFill>
                  <a:srgbClr val="F3F3F3"/>
                </a:solidFill>
              </a:rPr>
            </a:br>
            <a:r>
              <a:rPr lang="en" sz="1800">
                <a:solidFill>
                  <a:srgbClr val="F3F3F3"/>
                </a:solidFill>
              </a:rPr>
              <a:t>Landon Clipp, Fernando Hernandez, Arvind Kamal</a:t>
            </a:r>
            <a:endParaRPr sz="1800">
              <a:solidFill>
                <a:srgbClr val="F3F3F3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671250" y="3612100"/>
            <a:ext cx="7801500" cy="794400"/>
          </a:xfrm>
          <a:prstGeom prst="rect">
            <a:avLst/>
          </a:prstGeom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</a:rPr>
              <a:t>TA</a:t>
            </a:r>
            <a:br>
              <a:rPr lang="en">
                <a:solidFill>
                  <a:srgbClr val="F3F3F3"/>
                </a:solidFill>
              </a:rPr>
            </a:br>
            <a:r>
              <a:rPr lang="en" sz="1800">
                <a:solidFill>
                  <a:srgbClr val="F3F3F3"/>
                </a:solidFill>
              </a:rPr>
              <a:t>Anthony Caton</a:t>
            </a: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System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426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VL53L1X Time-Of-Flight LIDAR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Infrared laser (940nm)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I2C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Variable field of view (FOV). Set at 27°.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Measure distance between emitted pulse and returning echo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R&amp;V: 100° FOV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Array of 4 lasers. Overlap 1° each, for 100° total FOV.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Microcontroller polls for distance measurement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22019" l="22552" r="27329" t="30154"/>
          <a:stretch/>
        </p:blipFill>
        <p:spPr>
          <a:xfrm>
            <a:off x="6996950" y="256050"/>
            <a:ext cx="1719633" cy="21880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500" y="337350"/>
            <a:ext cx="2105674" cy="1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4050" y="2538587"/>
            <a:ext cx="3052524" cy="2276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22"/>
          <p:cNvSpPr txBox="1"/>
          <p:nvPr/>
        </p:nvSpPr>
        <p:spPr>
          <a:xfrm>
            <a:off x="8595300" y="3544638"/>
            <a:ext cx="582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[2]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4873038" y="1867475"/>
            <a:ext cx="1506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[1]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353300" y="4377875"/>
            <a:ext cx="49134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[1]   </a:t>
            </a:r>
            <a:r>
              <a:rPr lang="en" sz="600" u="sng">
                <a:solidFill>
                  <a:schemeClr val="hlink"/>
                </a:solidFill>
                <a:hlinkClick r:id="rId6"/>
              </a:rPr>
              <a:t>https://www.mouser.com/images/marketingid/2018/img/185490152_STMicroelectronics_VL53L1X-Time-of-Flight-Proximity-Sensor.png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[2]</a:t>
            </a:r>
            <a:r>
              <a:rPr lang="en"/>
              <a:t> </a:t>
            </a:r>
            <a:r>
              <a:rPr lang="en" sz="600" u="sng">
                <a:solidFill>
                  <a:schemeClr val="hlink"/>
                </a:solidFill>
                <a:hlinkClick r:id="rId7"/>
              </a:rPr>
              <a:t>https://www.mouser.com/images/marketingid/2018/microsites/185490152/BD.jpg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Inertial Measurement Unit (IMU)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017725"/>
            <a:ext cx="529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MPU-6050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3 accelerometers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3 gyroscopes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Integrated die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MotionFusion algorithm for angular processing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I2C</a:t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9900"/>
                </a:solidFill>
              </a:rPr>
              <a:t>Two IMUs required</a:t>
            </a:r>
            <a:r>
              <a:rPr lang="en">
                <a:solidFill>
                  <a:srgbClr val="FF9900"/>
                </a:solidFill>
              </a:rPr>
              <a:t>:</a:t>
            </a:r>
            <a:endParaRPr>
              <a:solidFill>
                <a:srgbClr val="FF99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One on stick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One on belt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Use to calculate relative yaw of stick to user</a:t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Software algorithm</a:t>
            </a:r>
            <a:r>
              <a:rPr lang="en">
                <a:solidFill>
                  <a:srgbClr val="FFFFFF"/>
                </a:solidFill>
              </a:rPr>
              <a:t> used on microcontroller to interpret sensor data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Refer to Software Design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625" y="1849650"/>
            <a:ext cx="1752550" cy="17525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23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702975"/>
            <a:ext cx="29337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Haptic motor belt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Directional feedback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Distance feedback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21278" l="4196" r="0" t="17330"/>
          <a:stretch/>
        </p:blipFill>
        <p:spPr>
          <a:xfrm>
            <a:off x="3707775" y="1255125"/>
            <a:ext cx="4755149" cy="22852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24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Design: Overview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Microcontroller has three main jobs: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Poll 4 lasers and 2 IMUs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Combine data using algorithm: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Relative distance of object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Relative location of object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Activate feedback devices accordingly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All devices communicate via I2C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Either: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Use Wire library directly or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Use convenience libraries for each device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650" y="1757950"/>
            <a:ext cx="3904650" cy="1561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25"/>
          <p:cNvSpPr txBox="1"/>
          <p:nvPr/>
        </p:nvSpPr>
        <p:spPr>
          <a:xfrm>
            <a:off x="6123525" y="3388525"/>
            <a:ext cx="1512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I2C Bus Sample Layout [1]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353300" y="4494400"/>
            <a:ext cx="4913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[1]   </a:t>
            </a:r>
            <a:r>
              <a:rPr lang="en" sz="600" u="sng">
                <a:solidFill>
                  <a:schemeClr val="hlink"/>
                </a:solidFill>
                <a:hlinkClick r:id="rId4"/>
              </a:rPr>
              <a:t>https://www.analog.com/en/technical-articles/i2c-primer-what-is-i2c-part-1.html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Design: Polling Lasers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VL53L1X.h library (from Arduino)</a:t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 </a:t>
            </a:r>
            <a:r>
              <a:rPr lang="en">
                <a:solidFill>
                  <a:srgbClr val="FF9900"/>
                </a:solidFill>
              </a:rPr>
              <a:t>setup</a:t>
            </a:r>
            <a:r>
              <a:rPr lang="en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Check if laser visible on I2C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Initialize each laser with different address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Set distance mode</a:t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 </a:t>
            </a:r>
            <a:r>
              <a:rPr lang="en">
                <a:solidFill>
                  <a:srgbClr val="FF9900"/>
                </a:solidFill>
              </a:rPr>
              <a:t>loop</a:t>
            </a:r>
            <a:r>
              <a:rPr lang="en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Poll each laser with single line in for loop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Easy!!!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for( int i = 0; i &lt; NUM_LASER; i++ ){</a:t>
            </a:r>
            <a:b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inputs.laserDistances[i] = lasers[i].dev.read();</a:t>
            </a:r>
            <a:b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Design: Polling IMU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Use </a:t>
            </a:r>
            <a:r>
              <a:rPr lang="en">
                <a:solidFill>
                  <a:srgbClr val="FF9900"/>
                </a:solidFill>
              </a:rPr>
              <a:t>Wire.h</a:t>
            </a:r>
            <a:r>
              <a:rPr lang="en">
                <a:solidFill>
                  <a:srgbClr val="FFFFFF"/>
                </a:solidFill>
              </a:rPr>
              <a:t> directly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 </a:t>
            </a:r>
            <a:r>
              <a:rPr lang="en">
                <a:solidFill>
                  <a:srgbClr val="FF9900"/>
                </a:solidFill>
              </a:rPr>
              <a:t>setup</a:t>
            </a:r>
            <a:r>
              <a:rPr lang="en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Set sample rate divider (critical for Madgwick algorithm!)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Configure gyro register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Configure accel register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Configure misc. registers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 </a:t>
            </a:r>
            <a:r>
              <a:rPr lang="en">
                <a:solidFill>
                  <a:srgbClr val="FF9900"/>
                </a:solidFill>
              </a:rPr>
              <a:t>loop</a:t>
            </a:r>
            <a:r>
              <a:rPr lang="en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Check if minimum polling interval passed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Grab raw accel/gyro values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Convert to physical units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Update Madgwick filter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Apply yaw correction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Design: Perform Calculation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Madgwick Algorithm</a:t>
            </a:r>
            <a:r>
              <a:rPr lang="en">
                <a:solidFill>
                  <a:srgbClr val="FFFFFF"/>
                </a:solidFill>
              </a:rPr>
              <a:t>: Retrieve individual yaw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Input: Gyro/accel rate of change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Output: Yaw w.r.t. starting position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Requires specific update interval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25 Hz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Find </a:t>
            </a:r>
            <a:r>
              <a:rPr lang="en">
                <a:solidFill>
                  <a:srgbClr val="FF9900"/>
                </a:solidFill>
              </a:rPr>
              <a:t>relative yaw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Difference of two relative yaws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Run </a:t>
            </a:r>
            <a:r>
              <a:rPr lang="en">
                <a:solidFill>
                  <a:srgbClr val="FF9900"/>
                </a:solidFill>
              </a:rPr>
              <a:t>intensity algorithm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Refer to “Intensity Algorithm” slides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Design: Madgwick Filter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Sebastian Madgwick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Sensor fusion algorithm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Ph.D research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Calculate relative angles from rate-of-change sensor data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Paper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“An efficient orientation filter for inertial and intertial/magnetic sensor arrays”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Sebastian O.H. Madgwick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April 30, 2010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http://x-io.co.uk/res/doc/madgwick_internal_report.pdf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Design: Haptic drivers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 </a:t>
            </a:r>
            <a:r>
              <a:rPr lang="en">
                <a:solidFill>
                  <a:srgbClr val="FF9900"/>
                </a:solidFill>
              </a:rPr>
              <a:t>setup</a:t>
            </a:r>
            <a:r>
              <a:rPr lang="en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Enable microcontroller PWM pins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Set driver to accept PWM signal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 </a:t>
            </a:r>
            <a:r>
              <a:rPr lang="en">
                <a:solidFill>
                  <a:srgbClr val="FF9900"/>
                </a:solidFill>
              </a:rPr>
              <a:t>loop</a:t>
            </a:r>
            <a:r>
              <a:rPr lang="en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After intensity calculation: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Set appropriate PWM rate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If intensity below threshold: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Disable driver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Intensity Algorithm: Prelude</a:t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3">
            <a:alphaModFix/>
          </a:blip>
          <a:srcRect b="0" l="0" r="0" t="9189"/>
          <a:stretch/>
        </p:blipFill>
        <p:spPr>
          <a:xfrm>
            <a:off x="1800425" y="1372150"/>
            <a:ext cx="5543150" cy="28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Introduction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71375"/>
            <a:ext cx="8520600" cy="13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36 million people around the world are visually impaired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ProxiPole is an enhanced electronic walking stick for them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The goal is to provide the user a heightened awareness of their environment and give them a rough spatial map of their surroundings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 	•	</a:t>
            </a:r>
            <a:r>
              <a:rPr b="1" lang="en"/>
              <a:t>Arvind Kamal</a:t>
            </a:r>
            <a:endParaRPr b="1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900" y="2618200"/>
            <a:ext cx="2936177" cy="211754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Intensity Algorithm (1)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1700" y="1152475"/>
            <a:ext cx="368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Intensity of each motor a function of 5 variables: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4 distances reported by lasers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Relative yaw of stick to user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Each colored line represents component of individual lasers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Note: amplitude of each line a function of reported distances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Black line represents addition of all 4 lasers (plus some scaling factor).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500" y="1017725"/>
            <a:ext cx="4837722" cy="322515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5349250" y="4366625"/>
            <a:ext cx="2503200" cy="4395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3F3F3"/>
                </a:solidFill>
              </a:rPr>
              <a:t>Intensity function for Motor 0</a:t>
            </a:r>
            <a:endParaRPr i="1" sz="1200">
              <a:solidFill>
                <a:srgbClr val="F3F3F3"/>
              </a:solidFill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Intensity Algorithm (2)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1578075"/>
            <a:ext cx="465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Separate function for each motor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Only difference is offset values (μ)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μ represents degree offset from motor to laser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See motor 0 (leftmost) intensity function in figure to the right.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Each term is gaussian function that describes extent and position of each laser’s contribution to overall intensity.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25" y="1012225"/>
            <a:ext cx="769886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075" y="1890850"/>
            <a:ext cx="3744225" cy="19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Properly integrate laser and drivers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Separately integrate laser, IMU calculation, drivers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Arduino-only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Motor properly responds to distance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Intensity calculation correct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Caveat: very expensive. 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Optimizations? Discretization, dynamic programming, memoization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Failures: IMU I2C communication</a:t>
            </a:r>
            <a:endParaRPr/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311700" y="1152475"/>
            <a:ext cx="3739800" cy="3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I2C communication anomaly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IMU acknowledge failure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Sends slave address with proper acknowledge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Fails when transmitting register address 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Does not occur with Arduino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Result: cannot integrate IMU into PCB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Possible causes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3.3v logic causes chip instability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I2C bus interference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IC design flaw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8" name="Google Shape;228;p35"/>
          <p:cNvPicPr preferRelativeResize="0"/>
          <p:nvPr/>
        </p:nvPicPr>
        <p:blipFill rotWithShape="1">
          <a:blip r:embed="rId3">
            <a:alphaModFix/>
          </a:blip>
          <a:srcRect b="31134" l="24308" r="5981" t="9483"/>
          <a:stretch/>
        </p:blipFill>
        <p:spPr>
          <a:xfrm>
            <a:off x="4051525" y="1333550"/>
            <a:ext cx="4780774" cy="3054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/>
          <p:nvPr/>
        </p:nvSpPr>
        <p:spPr>
          <a:xfrm rot="-5400000">
            <a:off x="6791175" y="3497675"/>
            <a:ext cx="351900" cy="31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5"/>
          <p:cNvSpPr/>
          <p:nvPr/>
        </p:nvSpPr>
        <p:spPr>
          <a:xfrm rot="-5400000">
            <a:off x="5812875" y="3497675"/>
            <a:ext cx="351900" cy="31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5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Failures: Incompatible driver voltage</a:t>
            </a:r>
            <a:endParaRPr/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Successfully integrate laser, IMU, driver on Arduino BUT: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Driver IC not compatible with Arduino 5V VDD/logic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Only verify correctness via serial plotting of PWM values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NOTE: Not “failure” per 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Landon Clipp</a:t>
            </a:r>
            <a:r>
              <a:rPr lang="en"/>
              <a:t> 	•	Fernando Hernandez 	•	Arvind Kamal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165425" y="61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and Verification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</a:rPr>
              <a:t>Power System</a:t>
            </a:r>
            <a:endParaRPr sz="2400">
              <a:solidFill>
                <a:srgbClr val="FF9900"/>
              </a:solidFill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440875" y="1700075"/>
            <a:ext cx="77208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power system should be able to maintain voltage sources with a tolerance of ±10% for each voltage.</a:t>
            </a:r>
            <a:endParaRPr sz="16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Fault protect the power system’s output so that no more than 1 amp of current can be drawn at any given point in time.</a:t>
            </a:r>
            <a:endParaRPr sz="1600"/>
          </a:p>
        </p:txBody>
      </p:sp>
      <p:sp>
        <p:nvSpPr>
          <p:cNvPr id="245" name="Google Shape;245;p37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 	•	</a:t>
            </a:r>
            <a:r>
              <a:rPr b="1" lang="en"/>
              <a:t>Arvind Kamal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165425" y="61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and Verification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</a:rPr>
              <a:t>Sensing</a:t>
            </a:r>
            <a:r>
              <a:rPr lang="en" sz="2400">
                <a:solidFill>
                  <a:srgbClr val="FF9900"/>
                </a:solidFill>
              </a:rPr>
              <a:t> System</a:t>
            </a:r>
            <a:endParaRPr sz="2400">
              <a:solidFill>
                <a:srgbClr val="FF9900"/>
              </a:solidFill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440875" y="1678400"/>
            <a:ext cx="77208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Sensing System s</a:t>
            </a:r>
            <a:r>
              <a:rPr lang="en" sz="1600">
                <a:solidFill>
                  <a:srgbClr val="FFFFFF"/>
                </a:solidFill>
              </a:rPr>
              <a:t>hould be able to detect obstacles with a 90% success rate at a distance of 1 meter in broad daylight. </a:t>
            </a:r>
            <a:endParaRPr sz="16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laser sensors should be able to detect an object within a cone around the array of 100 degrees </a:t>
            </a:r>
            <a:endParaRPr sz="16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combined sensing system should be able to detect an object and deterministically identify an angle of detection relative to the holder of ProxiPole.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 	•	</a:t>
            </a:r>
            <a:r>
              <a:rPr b="1" lang="en"/>
              <a:t>Arvind Kamal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165425" y="61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and Verification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</a:rPr>
              <a:t>Microcontroller</a:t>
            </a:r>
            <a:endParaRPr sz="2400">
              <a:solidFill>
                <a:srgbClr val="FF9900"/>
              </a:solidFill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440875" y="1689225"/>
            <a:ext cx="7720800" cy="23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microcontroller must be capable of addressing 4 separate laser sensors through its GPIO pins with the I</a:t>
            </a:r>
            <a:r>
              <a:rPr baseline="30000" lang="en" sz="1600">
                <a:solidFill>
                  <a:srgbClr val="FFFFFF"/>
                </a:solidFill>
              </a:rPr>
              <a:t>2</a:t>
            </a:r>
            <a:r>
              <a:rPr lang="en" sz="1600">
                <a:solidFill>
                  <a:srgbClr val="FFFFFF"/>
                </a:solidFill>
              </a:rPr>
              <a:t>C protocol using a shared bus.</a:t>
            </a:r>
            <a:endParaRPr sz="16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microcontroller must be fast enough to allow it to poll all 5 sensors (4 proximity and 1 IMU) and activate the 5 feedback units (4 haptic motors and 1 audible alarm) at least 4 times a second. 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165425" y="61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and Verification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</a:rPr>
              <a:t>Feedback System</a:t>
            </a:r>
            <a:endParaRPr sz="2400">
              <a:solidFill>
                <a:srgbClr val="FF9900"/>
              </a:solidFill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440875" y="1700075"/>
            <a:ext cx="77208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feedback system should be able to activate our motors given a microcontroller input.</a:t>
            </a:r>
            <a:endParaRPr sz="16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driver circuit must be capable of activating all haptic motors at full power.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i="1" lang="en" sz="1600">
                <a:solidFill>
                  <a:srgbClr val="FFFFFF"/>
                </a:solidFill>
              </a:rPr>
              <a:t>The speaker should emit a characteristic tone that will indicate an imminent collision given microcontroller input. </a:t>
            </a:r>
            <a:endParaRPr i="1" sz="1600">
              <a:solidFill>
                <a:srgbClr val="FFFFFF"/>
              </a:solidFill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Issues</a:t>
            </a:r>
            <a:endParaRPr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General ethics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Users will rely on ProxiPole to safely navigate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IEEE Code of Ethics 9th item: “</a:t>
            </a:r>
            <a:r>
              <a:rPr i="1" lang="en">
                <a:solidFill>
                  <a:srgbClr val="FFFFFF"/>
                </a:solidFill>
              </a:rPr>
              <a:t>to avoid injuring others, their property, or employment by false or malicious action</a:t>
            </a:r>
            <a:r>
              <a:rPr lang="en">
                <a:solidFill>
                  <a:srgbClr val="FFFFFF"/>
                </a:solidFill>
              </a:rPr>
              <a:t>”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Paramount importance given to reliability of design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Laser safety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VL53L1X is class 1 laser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IEC 606825-1:2007: Such class 1 lasers are completely safe under normal operating conditions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Lithium-Ion Batteries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Dangerous if charged improperly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Responsible use of certified Li-Ion charger necessary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Objective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Increase range of traditional walking cane using </a:t>
            </a:r>
            <a:r>
              <a:rPr lang="en">
                <a:solidFill>
                  <a:schemeClr val="dk1"/>
                </a:solidFill>
              </a:rPr>
              <a:t>an array of laser proximity sensors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Improve navigation using directional feedback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a general idea of obstacle-distance by varying vibration intensity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Reduce anxiety in novel terrains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 	•	</a:t>
            </a:r>
            <a:r>
              <a:rPr b="1" lang="en"/>
              <a:t>Arvind Kamal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72262" y="1819825"/>
            <a:ext cx="1833375" cy="391527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&amp; Future Pivots</a:t>
            </a:r>
            <a:endParaRPr/>
          </a:p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Achieved original goal of obstacle detection and provision of directional feedback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ProxiPole alerts user about respective distances of obstacles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Could potentially include a GPS module to guide user to a desired location by conveying directions via belt vibrations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Fit in a GSM/GPRS module to inform contacts of any potential emergencies faced by the user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 	•	</a:t>
            </a:r>
            <a:r>
              <a:rPr b="1" lang="en"/>
              <a:t>Arvind Kamal</a:t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type="title"/>
          </p:nvPr>
        </p:nvSpPr>
        <p:spPr>
          <a:xfrm>
            <a:off x="311700" y="257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Thank You!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86" name="Google Shape;286;p43"/>
          <p:cNvPicPr preferRelativeResize="0"/>
          <p:nvPr/>
        </p:nvPicPr>
        <p:blipFill rotWithShape="1">
          <a:blip r:embed="rId3">
            <a:alphaModFix/>
          </a:blip>
          <a:srcRect b="0" l="0" r="8991" t="0"/>
          <a:stretch/>
        </p:blipFill>
        <p:spPr>
          <a:xfrm>
            <a:off x="3643249" y="969713"/>
            <a:ext cx="1956099" cy="38209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248" y="969713"/>
            <a:ext cx="2149298" cy="38209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" name="Google Shape;288;p43"/>
          <p:cNvPicPr preferRelativeResize="0"/>
          <p:nvPr/>
        </p:nvPicPr>
        <p:blipFill rotWithShape="1">
          <a:blip r:embed="rId5">
            <a:alphaModFix/>
          </a:blip>
          <a:srcRect b="0" l="25000" r="8226" t="16142"/>
          <a:stretch/>
        </p:blipFill>
        <p:spPr>
          <a:xfrm>
            <a:off x="6149400" y="969713"/>
            <a:ext cx="2149301" cy="38209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9" name="Google Shape;289;p43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	•	Arvind Kamal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Requirements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user should be alerted of the horizontal distance via increasing magnitude of the vibration motors, detecting a range of 1.5 meters and below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Should detect and alert the user of any obstacle and its direction within a sector range of 100° ahead of it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stick should account for changes in relative yaw in case the user’s torso is turned and the stick is away from its 0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° starting angle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 	•	</a:t>
            </a:r>
            <a:r>
              <a:rPr b="1" lang="en"/>
              <a:t>Arvind Kamal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W</a:t>
            </a:r>
            <a:r>
              <a:rPr lang="en">
                <a:solidFill>
                  <a:srgbClr val="FF9900"/>
                </a:solidFill>
              </a:rPr>
              <a:t>alking stick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Connected to: microcontroller, sensors (laser, orientation), user input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Belt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Connected to walking stick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Contains: battery, haptic motors, sensors (orientation), speakers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Software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Robust microcontroller code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Poll sensors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Perform calculations regarding motor intensities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Activate feedback devices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 	•	</a:t>
            </a:r>
            <a:r>
              <a:rPr b="1" lang="en"/>
              <a:t>Arvind Kamal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Design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425" y="1233863"/>
            <a:ext cx="4755276" cy="26757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93" name="Google Shape;93;p18"/>
          <p:cNvSpPr txBox="1"/>
          <p:nvPr/>
        </p:nvSpPr>
        <p:spPr>
          <a:xfrm>
            <a:off x="432825" y="1255225"/>
            <a:ext cx="37506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FF9900"/>
                </a:solidFill>
              </a:rPr>
              <a:t>Walking stick</a:t>
            </a:r>
            <a:endParaRPr sz="1800"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Lightweight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Durable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Minimal amount of electronics attached to reduce weight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FF9900"/>
                </a:solidFill>
              </a:rPr>
              <a:t>Belt</a:t>
            </a:r>
            <a:endParaRPr sz="1800"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Attach heavy components 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Battery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PCB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Haptic motors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Directional feedback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Intensity correlates to distance of object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Fernando Hernandez 	•	</a:t>
            </a:r>
            <a:r>
              <a:rPr b="1" lang="en"/>
              <a:t>Arvind Kamal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Circuit Design (1)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397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Integrate four key components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Sensors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Microcontroller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Feedback devices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Power system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Laser sensors on separate PCB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Design “motherboard” to integrate remaining components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4288150" y="1170125"/>
            <a:ext cx="4761900" cy="215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201" y="1170126"/>
            <a:ext cx="4761900" cy="2156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150" y="102625"/>
            <a:ext cx="6944650" cy="47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25" y="98600"/>
            <a:ext cx="7677751" cy="4589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21"/>
          <p:cNvSpPr txBox="1"/>
          <p:nvPr/>
        </p:nvSpPr>
        <p:spPr>
          <a:xfrm>
            <a:off x="0" y="4929875"/>
            <a:ext cx="9177900" cy="23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Landon Clipp 	•	</a:t>
            </a:r>
            <a:r>
              <a:rPr b="1" lang="en"/>
              <a:t>Fernando Hernandez</a:t>
            </a:r>
            <a:r>
              <a:rPr lang="en"/>
              <a:t> 	•	Arvind Kamal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