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A8A2417-93DD-45BA-A4B3-B08171C3027C}">
  <a:tblStyle styleId="{4A8A2417-93DD-45BA-A4B3-B08171C302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c2fb54334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c2fb5433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review our successes and challenges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ab67e586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ab67e586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a9e901e0e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a9e901e0e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ab67e586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ab67e586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c3b464e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c3b464e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can’t prevent crashes, but we can make sure you get the help you need when you do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c2fb54334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c2fb54334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ab67e586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ab67e586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 million riders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450 thousand accidents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2% of all traffic fatalities are due to pedal cyclists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17% of bike fatalities involve a helmet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ab67e586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ab67e586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a9e901e0e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a9e901e0e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a9fbfa7f5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a9fbfa7f5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ab67e58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ab67e58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ab67e58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ab67e58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a9e901e0e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a9e901e0e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crashes require &gt; 30 degree of angle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ab67e58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ab67e58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Bike Crash Detection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 Lin, Dhruv Mathur, Alex Tam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Successes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Reliably text current GPS location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Accurately measure IMU data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system integration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47" name="Google Shape;147;p23"/>
          <p:cNvSpPr txBox="1"/>
          <p:nvPr>
            <p:ph idx="4294967295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Optimization of filtering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Generating crash level Gs in a laboratory environment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 card activation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 vs I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Data privacy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Do no harm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Honest and realistic claims 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Condense and optimize PCB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with Machine Shop on enclosure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extensive testing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app with Bluetooth connection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Bike Lock Feature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ke GIF by lev"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150" y="1318650"/>
            <a:ext cx="3458675" cy="34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Bike commuting is getting more popular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inexpensive bike crash detection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 only has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expensive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enthusiasts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solutions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 that attaches to bike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Detects severity of crash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Notifies emergency contacts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Requirements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Accurately detect and distinguish crashes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message to emergency contacts within 1 minute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 design for practicality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2366" y="1318650"/>
            <a:ext cx="5792259" cy="38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Module</a:t>
            </a:r>
            <a:endParaRPr/>
          </a:p>
        </p:txBody>
      </p:sp>
      <p:graphicFrame>
        <p:nvGraphicFramePr>
          <p:cNvPr id="117" name="Google Shape;117;p18"/>
          <p:cNvGraphicFramePr/>
          <p:nvPr/>
        </p:nvGraphicFramePr>
        <p:xfrm>
          <a:off x="458850" y="185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{4A8A2417-93DD-45BA-A4B3-B08171C3027C}</a:tableStyleId>
              </a:tblPr>
              <a:tblGrid>
                <a:gridCol w="2743200"/>
                <a:gridCol w="2743200"/>
                <a:gridCol w="2743200"/>
              </a:tblGrid>
              <a:tr h="332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Requirement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Verification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Results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8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Must provide ≥200mA between 3.6V-3.9V for the ICs and voltage regulator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 Connect fully charged battery to a fixed load and make sure it provides more than 200mA</a:t>
                      </a:r>
                      <a:endParaRPr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2. Discharge battery and monitor voltage with a voltmeter to ensure it stays between 3.6V-3.9V.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" sz="1100"/>
                        <a:t>3.7V </a:t>
                      </a:r>
                      <a:r>
                        <a:rPr lang="en" sz="1100"/>
                        <a:t>4000mAh LiPo battery</a:t>
                      </a:r>
                      <a:endParaRPr sz="1100"/>
                    </a:p>
                    <a:p>
                      <a:pPr indent="-29845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" sz="1100"/>
                        <a:t>Actual output: 3.6V - 4.1V</a:t>
                      </a:r>
                      <a:endParaRPr sz="1100"/>
                    </a:p>
                    <a:p>
                      <a:pPr indent="-29845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" sz="1100"/>
                        <a:t>Actual output: &gt; 2A source for GSM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3.3V regulator must provide ≥150mA between 3V-3.45V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 Connect regulators to battery at input, and loads at each output and make sure it provides more than 150mA.</a:t>
                      </a:r>
                      <a:endParaRPr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2. Discharge battery and monitor voltage at both outputs with a voltmeter to ensure it stays between 3-3.45V.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" sz="1100"/>
                        <a:t>Actual</a:t>
                      </a:r>
                      <a:r>
                        <a:rPr lang="en" sz="1100"/>
                        <a:t> output: 3.29V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Module</a:t>
            </a:r>
            <a:endParaRPr/>
          </a:p>
        </p:txBody>
      </p:sp>
      <p:graphicFrame>
        <p:nvGraphicFramePr>
          <p:cNvPr id="123" name="Google Shape;123;p19"/>
          <p:cNvGraphicFramePr/>
          <p:nvPr/>
        </p:nvGraphicFramePr>
        <p:xfrm>
          <a:off x="457200" y="185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{4A8A2417-93DD-45BA-A4B3-B08171C3027C}</a:tableStyleId>
              </a:tblPr>
              <a:tblGrid>
                <a:gridCol w="2743200"/>
                <a:gridCol w="2743200"/>
                <a:gridCol w="2743200"/>
              </a:tblGrid>
              <a:tr h="284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Requirement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Verification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Results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Must support two simultaneous software serial connections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Connect two serial ports to the two ICs and verify active communication to both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" sz="1100"/>
                        <a:t>ATmega328p satisfies requirement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0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Must communicate at speeds over 1MHz with the IMU over SPI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Record the number of readings in a fixed time frame and check that the date rate is greater than 1MHz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" sz="1100"/>
                        <a:t>SPI communication at 8MHz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Module</a:t>
            </a:r>
            <a:endParaRPr/>
          </a:p>
        </p:txBody>
      </p:sp>
      <p:graphicFrame>
        <p:nvGraphicFramePr>
          <p:cNvPr id="129" name="Google Shape;129;p20"/>
          <p:cNvGraphicFramePr/>
          <p:nvPr/>
        </p:nvGraphicFramePr>
        <p:xfrm>
          <a:off x="457200" y="185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{4A8A2417-93DD-45BA-A4B3-B08171C3027C}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Requirement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Verification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Results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Must accurately detect accelerations over 1g and rotations over 45dps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Acceleration testing can be done by performing controlled drops of the IMU. Rotation testing can be done by mounting the IMU to a spinning wheel.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Testing Thresholds</a:t>
                      </a:r>
                      <a:endParaRPr b="1"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Fall: 1G in the X or Y plane</a:t>
                      </a:r>
                      <a:endParaRPr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Light Crash: 0.7G + 45dps </a:t>
                      </a:r>
                      <a:endParaRPr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Medium Crash  1.2G + 75dps</a:t>
                      </a:r>
                      <a:endParaRPr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Severe Crash: 1.7G + 90dps</a:t>
                      </a:r>
                      <a:endParaRPr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Realistic Thresholds</a:t>
                      </a:r>
                      <a:endParaRPr b="1"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Fall: </a:t>
                      </a:r>
                      <a:r>
                        <a:rPr lang="en" sz="1100"/>
                        <a:t>1G in the X or Y plane</a:t>
                      </a:r>
                      <a:endParaRPr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Light Crash: 1.5G + 45dps</a:t>
                      </a:r>
                      <a:endParaRPr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Medium Crash  4G + 75dps</a:t>
                      </a:r>
                      <a:endParaRPr sz="1100"/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Severe Crash: 7G + 90dps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Must provide GPS data in NMEA format accurate to within 10 meters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Parse the acquisition data to ensure the correct encoding and manually verify accuracy of location data when outside using a secondary GPS (Google Maps).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" sz="1100"/>
                        <a:t>Actual 6 decimals of NMEA accuracy</a:t>
                      </a:r>
                      <a:endParaRPr sz="1100"/>
                    </a:p>
                    <a:p>
                      <a:pPr indent="-298450" lvl="1" marL="9144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lphaLcPeriod"/>
                      </a:pPr>
                      <a:r>
                        <a:rPr lang="en" sz="1100"/>
                        <a:t>Within 1m of location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Module </a:t>
            </a:r>
            <a:endParaRPr/>
          </a:p>
        </p:txBody>
      </p:sp>
      <p:graphicFrame>
        <p:nvGraphicFramePr>
          <p:cNvPr id="135" name="Google Shape;135;p21"/>
          <p:cNvGraphicFramePr/>
          <p:nvPr/>
        </p:nvGraphicFramePr>
        <p:xfrm>
          <a:off x="457200" y="185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{4A8A2417-93DD-45BA-A4B3-B08171C3027C}</a:tableStyleId>
              </a:tblPr>
              <a:tblGrid>
                <a:gridCol w="2743200"/>
                <a:gridCol w="2743200"/>
                <a:gridCol w="27432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Requirement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Verification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Results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9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Must connect to a 2G cellular network in populated areas without major interfering structures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Confirm that the SIM card can communicate with the network in various outside locations around campus.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" sz="1100"/>
                        <a:t>-80 dB 2G signal outside of buildings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Must be able to send a text message within 1 minute of detecting a crash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Simulate conditions for a crash. Then measure the time for the system to send the notification and ensure it is within 1 minute.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n" sz="1100"/>
                        <a:t>Text message sent in 56 seconds with GPS triangulation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