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b6af3db42_2_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</a:t>
            </a:r>
            <a:endParaRPr/>
          </a:p>
        </p:txBody>
      </p:sp>
      <p:sp>
        <p:nvSpPr>
          <p:cNvPr id="67" name="Google Shape;67;g11b6af3db42_2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b6af3db42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Jovan</a:t>
            </a:r>
            <a:endParaRPr/>
          </a:p>
        </p:txBody>
      </p:sp>
      <p:sp>
        <p:nvSpPr>
          <p:cNvPr id="118" name="Google Shape;118;g11b6af3db42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b6af3db42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Jovan</a:t>
            </a:r>
            <a:endParaRPr/>
          </a:p>
        </p:txBody>
      </p:sp>
      <p:sp>
        <p:nvSpPr>
          <p:cNvPr id="127" name="Google Shape;127;g11b6af3db42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b6af3db42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Jovan</a:t>
            </a:r>
            <a:endParaRPr/>
          </a:p>
        </p:txBody>
      </p:sp>
      <p:sp>
        <p:nvSpPr>
          <p:cNvPr id="139" name="Google Shape;139;g11b6af3db42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7728cb2da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Jovan</a:t>
            </a:r>
            <a:endParaRPr/>
          </a:p>
        </p:txBody>
      </p:sp>
      <p:sp>
        <p:nvSpPr>
          <p:cNvPr id="149" name="Google Shape;149;g127728cb2da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7728cb2da_1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Jovan</a:t>
            </a:r>
            <a:endParaRPr/>
          </a:p>
        </p:txBody>
      </p:sp>
      <p:sp>
        <p:nvSpPr>
          <p:cNvPr id="157" name="Google Shape;157;g127728cb2da_1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b6af3db42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</a:t>
            </a:r>
            <a:endParaRPr/>
          </a:p>
        </p:txBody>
      </p:sp>
      <p:sp>
        <p:nvSpPr>
          <p:cNvPr id="165" name="Google Shape;165;g11b6af3db42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7728cb2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7728cb2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7728cb2d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27728cb2d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b6af3db42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Patrick</a:t>
            </a:r>
            <a:endParaRPr/>
          </a:p>
        </p:txBody>
      </p:sp>
      <p:sp>
        <p:nvSpPr>
          <p:cNvPr id="187" name="Google Shape;187;g11b6af3db42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7728cb2da_1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Jovan</a:t>
            </a:r>
            <a:endParaRPr/>
          </a:p>
        </p:txBody>
      </p:sp>
      <p:sp>
        <p:nvSpPr>
          <p:cNvPr id="193" name="Google Shape;193;g127728cb2da_1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b6af3db42_2_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Currently, urine dipsticks and 24hr urine collections are the most prevalent method for urinalysis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involves monthly or even weekly visits to a medical centre for a patient of kidney or urinary disease.</a:t>
            </a:r>
            <a:endParaRPr/>
          </a:p>
        </p:txBody>
      </p:sp>
      <p:sp>
        <p:nvSpPr>
          <p:cNvPr id="73" name="Google Shape;73;g11b6af3db42_2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b6af3db42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our project we aim to eliminate the need for frequent visits to facilities</a:t>
            </a:r>
            <a:endParaRPr/>
          </a:p>
        </p:txBody>
      </p:sp>
      <p:sp>
        <p:nvSpPr>
          <p:cNvPr id="79" name="Google Shape;79;g11b6af3db42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b6af3db42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</a:t>
            </a:r>
            <a:endParaRPr/>
          </a:p>
        </p:txBody>
      </p:sp>
      <p:sp>
        <p:nvSpPr>
          <p:cNvPr id="86" name="Google Shape;86;g11b6af3db42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b6af3db42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Patrick</a:t>
            </a:r>
            <a:endParaRPr/>
          </a:p>
        </p:txBody>
      </p:sp>
      <p:sp>
        <p:nvSpPr>
          <p:cNvPr id="92" name="Google Shape;92;g11b6af3db42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793267a4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793267a4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Patrick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793267a4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793267a4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Patrick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793267a4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793267a4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Patrick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b6af3db42_8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1b6af3db42_8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Patrick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53505" y="841772"/>
            <a:ext cx="4339327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53505" y="2701528"/>
            <a:ext cx="4339327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3158" y="4234334"/>
            <a:ext cx="2038264" cy="528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6838406" y="457132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idx="10" type="dt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4400"/>
              <a:buFont typeface="Georgia"/>
              <a:buNone/>
              <a:defRPr b="1" i="0" sz="4400" u="none" cap="none" strike="noStrike">
                <a:solidFill>
                  <a:srgbClr val="E84A27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94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rive.google.com/file/d/1TCfOlzd42tw63ExlprmNtm6B3TuhO5Wu/view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ctrTitle"/>
          </p:nvPr>
        </p:nvSpPr>
        <p:spPr>
          <a:xfrm>
            <a:off x="1679117" y="1333500"/>
            <a:ext cx="5785769" cy="1546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" sz="8000">
                <a:latin typeface="Calibri"/>
                <a:ea typeface="Calibri"/>
                <a:cs typeface="Calibri"/>
                <a:sym typeface="Calibri"/>
              </a:rPr>
              <a:t>Automated</a:t>
            </a:r>
            <a:r>
              <a:rPr lang="en" sz="8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8000">
                <a:latin typeface="Calibri"/>
                <a:ea typeface="Calibri"/>
                <a:cs typeface="Calibri"/>
                <a:sym typeface="Calibri"/>
              </a:rPr>
              <a:t>Urinalysis</a:t>
            </a:r>
            <a:endParaRPr/>
          </a:p>
        </p:txBody>
      </p:sp>
      <p:sp>
        <p:nvSpPr>
          <p:cNvPr id="70" name="Google Shape;70;p17"/>
          <p:cNvSpPr txBox="1"/>
          <p:nvPr>
            <p:ph idx="4294967295" type="subTitle"/>
          </p:nvPr>
        </p:nvSpPr>
        <p:spPr>
          <a:xfrm>
            <a:off x="1729197" y="2949178"/>
            <a:ext cx="5685609" cy="965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Team 56: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Jovan, Patrick, &amp; Siddarth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idx="4294967295" type="body"/>
          </p:nvPr>
        </p:nvSpPr>
        <p:spPr>
          <a:xfrm>
            <a:off x="215900" y="1268025"/>
            <a:ext cx="4886100" cy="9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800"/>
              <a:buNone/>
            </a:pPr>
            <a:r>
              <a:rPr lang="en"/>
              <a:t>Maintain leak-free system</a:t>
            </a:r>
            <a:r>
              <a:rPr lang="en"/>
              <a:t> </a:t>
            </a:r>
            <a:r>
              <a:rPr lang="en"/>
              <a:t>and keep sample </a:t>
            </a:r>
            <a:r>
              <a:rPr lang="en"/>
              <a:t>turbidity</a:t>
            </a:r>
            <a:r>
              <a:rPr lang="en"/>
              <a:t> low</a:t>
            </a:r>
            <a:endParaRPr/>
          </a:p>
        </p:txBody>
      </p:sp>
      <p:sp>
        <p:nvSpPr>
          <p:cNvPr id="121" name="Google Shape;121;p26"/>
          <p:cNvSpPr txBox="1"/>
          <p:nvPr>
            <p:ph idx="4294967295" type="title"/>
          </p:nvPr>
        </p:nvSpPr>
        <p:spPr>
          <a:xfrm>
            <a:off x="215900" y="273844"/>
            <a:ext cx="8648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4400"/>
              <a:buFont typeface="Georgia"/>
              <a:buNone/>
            </a:pPr>
            <a:r>
              <a:rPr lang="en" sz="3600"/>
              <a:t>Design - Mechanical</a:t>
            </a:r>
            <a:endParaRPr sz="3600"/>
          </a:p>
        </p:txBody>
      </p:sp>
      <p:pic>
        <p:nvPicPr>
          <p:cNvPr id="122" name="Google Shape;122;p26"/>
          <p:cNvPicPr preferRelativeResize="0"/>
          <p:nvPr/>
        </p:nvPicPr>
        <p:blipFill rotWithShape="1">
          <a:blip r:embed="rId3">
            <a:alphaModFix/>
          </a:blip>
          <a:srcRect b="0" l="11095" r="0" t="0"/>
          <a:stretch/>
        </p:blipFill>
        <p:spPr>
          <a:xfrm>
            <a:off x="5281850" y="834475"/>
            <a:ext cx="3862149" cy="3682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6"/>
          <p:cNvPicPr preferRelativeResize="0"/>
          <p:nvPr/>
        </p:nvPicPr>
        <p:blipFill rotWithShape="1">
          <a:blip r:embed="rId4">
            <a:alphaModFix/>
          </a:blip>
          <a:srcRect b="0" l="9456" r="11939" t="0"/>
          <a:stretch/>
        </p:blipFill>
        <p:spPr>
          <a:xfrm>
            <a:off x="0" y="2846544"/>
            <a:ext cx="5101901" cy="167030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6"/>
          <p:cNvSpPr txBox="1"/>
          <p:nvPr>
            <p:ph idx="4294967295" type="body"/>
          </p:nvPr>
        </p:nvSpPr>
        <p:spPr>
          <a:xfrm>
            <a:off x="42775" y="2750800"/>
            <a:ext cx="48861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590"/>
              <a:buNone/>
            </a:pPr>
            <a:r>
              <a:rPr lang="en" sz="2090"/>
              <a:t>Bernoulli Flow Calculations</a:t>
            </a:r>
            <a:endParaRPr sz="209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idx="4294967295" type="body"/>
          </p:nvPr>
        </p:nvSpPr>
        <p:spPr>
          <a:xfrm>
            <a:off x="215900" y="1268018"/>
            <a:ext cx="8648700" cy="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800"/>
              <a:buNone/>
            </a:pPr>
            <a:r>
              <a:rPr lang="en"/>
              <a:t>Used 3mm glass bead to add optical magnification ~140x</a:t>
            </a:r>
            <a:endParaRPr/>
          </a:p>
        </p:txBody>
      </p:sp>
      <p:sp>
        <p:nvSpPr>
          <p:cNvPr id="130" name="Google Shape;130;p27"/>
          <p:cNvSpPr txBox="1"/>
          <p:nvPr>
            <p:ph idx="4294967295" type="title"/>
          </p:nvPr>
        </p:nvSpPr>
        <p:spPr>
          <a:xfrm>
            <a:off x="215900" y="273844"/>
            <a:ext cx="8648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4400"/>
              <a:buFont typeface="Georgia"/>
              <a:buNone/>
            </a:pPr>
            <a:r>
              <a:rPr lang="en"/>
              <a:t>Design - Imaging Lens</a:t>
            </a:r>
            <a:endParaRPr/>
          </a:p>
        </p:txBody>
      </p:sp>
      <p:pic>
        <p:nvPicPr>
          <p:cNvPr id="131" name="Google Shape;13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5225" y="2296150"/>
            <a:ext cx="2958776" cy="2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2612" y="2296153"/>
            <a:ext cx="2958776" cy="221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" y="2296150"/>
            <a:ext cx="2958776" cy="2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7"/>
          <p:cNvSpPr txBox="1"/>
          <p:nvPr>
            <p:ph idx="4294967295" type="body"/>
          </p:nvPr>
        </p:nvSpPr>
        <p:spPr>
          <a:xfrm>
            <a:off x="82288" y="1961350"/>
            <a:ext cx="27942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508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ct val="100000"/>
              <a:buNone/>
            </a:pPr>
            <a:r>
              <a:rPr lang="en"/>
              <a:t>Housefly Mouth Parts</a:t>
            </a:r>
            <a:endParaRPr/>
          </a:p>
        </p:txBody>
      </p:sp>
      <p:sp>
        <p:nvSpPr>
          <p:cNvPr id="135" name="Google Shape;135;p27"/>
          <p:cNvSpPr txBox="1"/>
          <p:nvPr>
            <p:ph idx="4294967295" type="body"/>
          </p:nvPr>
        </p:nvSpPr>
        <p:spPr>
          <a:xfrm>
            <a:off x="3174888" y="1961350"/>
            <a:ext cx="27942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508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ct val="100000"/>
              <a:buNone/>
            </a:pPr>
            <a:r>
              <a:rPr lang="en"/>
              <a:t>Fish Ovary</a:t>
            </a:r>
            <a:endParaRPr/>
          </a:p>
        </p:txBody>
      </p:sp>
      <p:sp>
        <p:nvSpPr>
          <p:cNvPr id="136" name="Google Shape;136;p27"/>
          <p:cNvSpPr txBox="1"/>
          <p:nvPr>
            <p:ph idx="4294967295" type="body"/>
          </p:nvPr>
        </p:nvSpPr>
        <p:spPr>
          <a:xfrm>
            <a:off x="6267500" y="1961350"/>
            <a:ext cx="27942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508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ct val="100000"/>
              <a:buNone/>
            </a:pPr>
            <a:r>
              <a:rPr lang="en"/>
              <a:t>Pine Stem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>
            <p:ph idx="4294967295" type="title"/>
          </p:nvPr>
        </p:nvSpPr>
        <p:spPr>
          <a:xfrm>
            <a:off x="215900" y="273850"/>
            <a:ext cx="3207300" cy="15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ct val="100000"/>
              <a:buFont typeface="Georgia"/>
              <a:buNone/>
            </a:pPr>
            <a:r>
              <a:rPr lang="en"/>
              <a:t>Design - Android Application</a:t>
            </a:r>
            <a:endParaRPr/>
          </a:p>
        </p:txBody>
      </p:sp>
      <p:pic>
        <p:nvPicPr>
          <p:cNvPr id="142" name="Google Shape;14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138" y="-12"/>
            <a:ext cx="23145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9425" y="34"/>
            <a:ext cx="2314575" cy="514342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 txBox="1"/>
          <p:nvPr>
            <p:ph idx="4294967295" type="body"/>
          </p:nvPr>
        </p:nvSpPr>
        <p:spPr>
          <a:xfrm>
            <a:off x="3935875" y="4423700"/>
            <a:ext cx="2171100" cy="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800"/>
              <a:buNone/>
            </a:pPr>
            <a:r>
              <a:rPr lang="en">
                <a:solidFill>
                  <a:schemeClr val="lt1"/>
                </a:solidFill>
              </a:rPr>
              <a:t>Steady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5" name="Google Shape;145;p28"/>
          <p:cNvSpPr txBox="1"/>
          <p:nvPr>
            <p:ph idx="4294967295" type="body"/>
          </p:nvPr>
        </p:nvSpPr>
        <p:spPr>
          <a:xfrm>
            <a:off x="6901150" y="4335950"/>
            <a:ext cx="2171100" cy="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08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800"/>
              <a:buNone/>
            </a:pPr>
            <a:r>
              <a:rPr lang="en">
                <a:solidFill>
                  <a:schemeClr val="lt1"/>
                </a:solidFill>
              </a:rPr>
              <a:t>Moving</a:t>
            </a:r>
            <a:endParaRPr>
              <a:solidFill>
                <a:schemeClr val="lt1"/>
              </a:solidFill>
            </a:endParaRPr>
          </a:p>
          <a:p>
            <a:pPr indent="-508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800"/>
              <a:buNone/>
            </a:pPr>
            <a:r>
              <a:rPr lang="en">
                <a:solidFill>
                  <a:schemeClr val="lt1"/>
                </a:solidFill>
              </a:rPr>
              <a:t>Object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6" name="Google Shape;146;p28"/>
          <p:cNvSpPr txBox="1"/>
          <p:nvPr>
            <p:ph idx="4294967295" type="body"/>
          </p:nvPr>
        </p:nvSpPr>
        <p:spPr>
          <a:xfrm>
            <a:off x="-105325" y="2001225"/>
            <a:ext cx="3969600" cy="2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800"/>
              <a:buNone/>
            </a:pPr>
            <a:r>
              <a:rPr lang="en"/>
              <a:t>Color control → Difference of Gaussian Filtering →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800"/>
              <a:buNone/>
            </a:pPr>
            <a:r>
              <a:rPr lang="en"/>
              <a:t> Entropy Thresholding → Image Capture and Storage to G</a:t>
            </a:r>
            <a:r>
              <a:rPr lang="en"/>
              <a:t>oogle Drive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idx="4294967295" type="body"/>
          </p:nvPr>
        </p:nvSpPr>
        <p:spPr>
          <a:xfrm>
            <a:off x="215900" y="1268018"/>
            <a:ext cx="8648700" cy="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800"/>
              <a:buNone/>
            </a:pPr>
            <a:r>
              <a:rPr lang="en"/>
              <a:t>Color specific thresholding</a:t>
            </a:r>
            <a:endParaRPr/>
          </a:p>
        </p:txBody>
      </p:sp>
      <p:sp>
        <p:nvSpPr>
          <p:cNvPr id="152" name="Google Shape;152;p29"/>
          <p:cNvSpPr txBox="1"/>
          <p:nvPr>
            <p:ph idx="4294967295" type="title"/>
          </p:nvPr>
        </p:nvSpPr>
        <p:spPr>
          <a:xfrm>
            <a:off x="215900" y="273844"/>
            <a:ext cx="8648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4400"/>
              <a:buFont typeface="Georgia"/>
              <a:buNone/>
            </a:pPr>
            <a:r>
              <a:rPr lang="en"/>
              <a:t>Android App - Color Control</a:t>
            </a:r>
            <a:endParaRPr/>
          </a:p>
        </p:txBody>
      </p:sp>
      <p:pic>
        <p:nvPicPr>
          <p:cNvPr id="153" name="Google Shape;1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100" y="2641199"/>
            <a:ext cx="7196900" cy="187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0750" y="1107350"/>
            <a:ext cx="2045102" cy="15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idx="4294967295" type="body"/>
          </p:nvPr>
        </p:nvSpPr>
        <p:spPr>
          <a:xfrm>
            <a:off x="215900" y="1268018"/>
            <a:ext cx="8648700" cy="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800"/>
              <a:buNone/>
            </a:pPr>
            <a:r>
              <a:rPr lang="en"/>
              <a:t>Allows for edge detection and “denoising”</a:t>
            </a:r>
            <a:endParaRPr/>
          </a:p>
        </p:txBody>
      </p:sp>
      <p:sp>
        <p:nvSpPr>
          <p:cNvPr id="160" name="Google Shape;160;p30"/>
          <p:cNvSpPr txBox="1"/>
          <p:nvPr>
            <p:ph idx="4294967295" type="title"/>
          </p:nvPr>
        </p:nvSpPr>
        <p:spPr>
          <a:xfrm>
            <a:off x="215900" y="273844"/>
            <a:ext cx="8648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4400"/>
              <a:buFont typeface="Georgia"/>
              <a:buNone/>
            </a:pPr>
            <a:r>
              <a:rPr lang="en"/>
              <a:t>Android App - DoG Filtering</a:t>
            </a:r>
            <a:endParaRPr/>
          </a:p>
        </p:txBody>
      </p:sp>
      <p:pic>
        <p:nvPicPr>
          <p:cNvPr id="161" name="Google Shape;161;p30"/>
          <p:cNvPicPr preferRelativeResize="0"/>
          <p:nvPr/>
        </p:nvPicPr>
        <p:blipFill rotWithShape="1">
          <a:blip r:embed="rId3">
            <a:alphaModFix/>
          </a:blip>
          <a:srcRect b="49266" l="0" r="0" t="0"/>
          <a:stretch/>
        </p:blipFill>
        <p:spPr>
          <a:xfrm>
            <a:off x="-2" y="2498675"/>
            <a:ext cx="7427503" cy="206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8925" y="2080675"/>
            <a:ext cx="3465075" cy="21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idx="4294967295" type="body"/>
          </p:nvPr>
        </p:nvSpPr>
        <p:spPr>
          <a:xfrm>
            <a:off x="215900" y="1268026"/>
            <a:ext cx="86487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 sz="2500"/>
              <a:t>Our physical pump and valve design was reliable and did not cause any leaks or blockages with the testing samples we used and there was no cross-contamination between sample and cleaning liquid.</a:t>
            </a:r>
            <a:endParaRPr sz="2500"/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 sz="2500"/>
              <a:t>The microcontroller on the PCB failed to program and as a result were unable to use it to control the system.</a:t>
            </a:r>
            <a:endParaRPr sz="2500"/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 sz="2500"/>
              <a:t>We </a:t>
            </a:r>
            <a:r>
              <a:rPr lang="en" sz="2500"/>
              <a:t>decided</a:t>
            </a:r>
            <a:r>
              <a:rPr lang="en" sz="2500"/>
              <a:t> to use an Arduino as the microcontroller and built a MOSFET based circuit to control the system autonomously instead.</a:t>
            </a:r>
            <a:endParaRPr sz="2500"/>
          </a:p>
        </p:txBody>
      </p:sp>
      <p:sp>
        <p:nvSpPr>
          <p:cNvPr id="168" name="Google Shape;168;p31"/>
          <p:cNvSpPr txBox="1"/>
          <p:nvPr>
            <p:ph idx="4294967295" type="title"/>
          </p:nvPr>
        </p:nvSpPr>
        <p:spPr>
          <a:xfrm>
            <a:off x="215900" y="273844"/>
            <a:ext cx="8648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4400"/>
              <a:buFont typeface="Georgia"/>
              <a:buNone/>
            </a:pPr>
            <a:r>
              <a:rPr lang="en"/>
              <a:t>Conclusion - Results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1835" y="0"/>
            <a:ext cx="3364740" cy="448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2"/>
          <p:cNvSpPr txBox="1"/>
          <p:nvPr/>
        </p:nvSpPr>
        <p:spPr>
          <a:xfrm>
            <a:off x="6678300" y="973300"/>
            <a:ext cx="21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Connection to pump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2"/>
          <p:cNvSpPr txBox="1"/>
          <p:nvPr/>
        </p:nvSpPr>
        <p:spPr>
          <a:xfrm>
            <a:off x="6369000" y="1971725"/>
            <a:ext cx="275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Connection to solenoid 1 (sample)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2"/>
          <p:cNvSpPr txBox="1"/>
          <p:nvPr/>
        </p:nvSpPr>
        <p:spPr>
          <a:xfrm>
            <a:off x="6369000" y="3389425"/>
            <a:ext cx="275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Connection to solenoid 2 (cleaning)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p32"/>
          <p:cNvCxnSpPr>
            <a:stCxn id="174" idx="1"/>
          </p:cNvCxnSpPr>
          <p:nvPr/>
        </p:nvCxnSpPr>
        <p:spPr>
          <a:xfrm flipH="1">
            <a:off x="5937000" y="1173400"/>
            <a:ext cx="741300" cy="3465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" name="Google Shape;178;p32"/>
          <p:cNvCxnSpPr>
            <a:stCxn id="175" idx="1"/>
          </p:cNvCxnSpPr>
          <p:nvPr/>
        </p:nvCxnSpPr>
        <p:spPr>
          <a:xfrm rot="10800000">
            <a:off x="5562900" y="2059025"/>
            <a:ext cx="806100" cy="1128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" name="Google Shape;179;p32"/>
          <p:cNvCxnSpPr>
            <a:stCxn id="176" idx="1"/>
          </p:cNvCxnSpPr>
          <p:nvPr/>
        </p:nvCxnSpPr>
        <p:spPr>
          <a:xfrm rot="10800000">
            <a:off x="5255700" y="3144625"/>
            <a:ext cx="1113300" cy="4449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3" title="PXL_20220503_045509207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3525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/>
          <p:nvPr>
            <p:ph idx="4294967295" type="body"/>
          </p:nvPr>
        </p:nvSpPr>
        <p:spPr>
          <a:xfrm>
            <a:off x="215900" y="1268026"/>
            <a:ext cx="8648700" cy="3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Revise and debug the microcontroller and PCB to operate the entire system autonomously.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Make the design of the system more compact and retrofittable to current toilets.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4"/>
          <p:cNvSpPr txBox="1"/>
          <p:nvPr>
            <p:ph idx="4294967295" type="title"/>
          </p:nvPr>
        </p:nvSpPr>
        <p:spPr>
          <a:xfrm>
            <a:off x="215900" y="273844"/>
            <a:ext cx="8648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4400"/>
              <a:buFont typeface="Georgia"/>
              <a:buNone/>
            </a:pPr>
            <a:r>
              <a:rPr lang="en"/>
              <a:t>Conclusion - Future Work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>
            <p:ph idx="4294967295" type="body"/>
          </p:nvPr>
        </p:nvSpPr>
        <p:spPr>
          <a:xfrm>
            <a:off x="215900" y="1268026"/>
            <a:ext cx="8648700" cy="3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Add functionality for the entire system to be controlled remotely and postprocess on outside system.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Embed more refined image acquisition controls, like Monte-Carlo based focus targeting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5"/>
          <p:cNvSpPr txBox="1"/>
          <p:nvPr>
            <p:ph idx="4294967295" type="title"/>
          </p:nvPr>
        </p:nvSpPr>
        <p:spPr>
          <a:xfrm>
            <a:off x="215900" y="273844"/>
            <a:ext cx="8648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4400"/>
              <a:buFont typeface="Georgia"/>
              <a:buNone/>
            </a:pPr>
            <a:r>
              <a:rPr lang="en"/>
              <a:t>Conclusion - Future Work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idx="4294967295" type="body"/>
          </p:nvPr>
        </p:nvSpPr>
        <p:spPr>
          <a:xfrm>
            <a:off x="215900" y="1268017"/>
            <a:ext cx="8648700" cy="2719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800"/>
              <a:buNone/>
            </a:pPr>
            <a:r>
              <a:rPr lang="en"/>
              <a:t>Urine dipsticks only provide qualitative measures, whilst 24-hr collection methods are cumbersome and prone to error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800"/>
              <a:buNone/>
            </a:pPr>
            <a:r>
              <a:rPr lang="en"/>
              <a:t>Urinalysis</a:t>
            </a:r>
            <a:r>
              <a:rPr lang="en"/>
              <a:t> is the premier method, but </a:t>
            </a:r>
            <a:r>
              <a:rPr lang="en"/>
              <a:t>requires separate facility to be processed</a:t>
            </a:r>
            <a:endParaRPr/>
          </a:p>
        </p:txBody>
      </p:sp>
      <p:sp>
        <p:nvSpPr>
          <p:cNvPr id="76" name="Google Shape;76;p18"/>
          <p:cNvSpPr txBox="1"/>
          <p:nvPr>
            <p:ph idx="4294967295" type="title"/>
          </p:nvPr>
        </p:nvSpPr>
        <p:spPr>
          <a:xfrm>
            <a:off x="215900" y="273845"/>
            <a:ext cx="8648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4400"/>
              <a:buFont typeface="Georgia"/>
              <a:buNone/>
            </a:pPr>
            <a:r>
              <a:rPr lang="en"/>
              <a:t>Introduction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idx="4294967295" type="body"/>
          </p:nvPr>
        </p:nvSpPr>
        <p:spPr>
          <a:xfrm>
            <a:off x="215900" y="1268017"/>
            <a:ext cx="8648700" cy="27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800"/>
              <a:buNone/>
            </a:pPr>
            <a:r>
              <a:rPr lang="en"/>
              <a:t>Develop autonomous method of conducting </a:t>
            </a:r>
            <a:r>
              <a:rPr lang="en"/>
              <a:t>urinalysis</a:t>
            </a:r>
            <a:r>
              <a:rPr lang="en"/>
              <a:t> to allowing for a time efficient in-house solution for medical professionals</a:t>
            </a:r>
            <a:endParaRPr/>
          </a:p>
        </p:txBody>
      </p:sp>
      <p:sp>
        <p:nvSpPr>
          <p:cNvPr id="82" name="Google Shape;82;p19"/>
          <p:cNvSpPr txBox="1"/>
          <p:nvPr>
            <p:ph idx="4294967295" type="title"/>
          </p:nvPr>
        </p:nvSpPr>
        <p:spPr>
          <a:xfrm>
            <a:off x="215900" y="273844"/>
            <a:ext cx="8648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4400"/>
              <a:buFont typeface="Georgia"/>
              <a:buNone/>
            </a:pPr>
            <a:r>
              <a:rPr lang="en"/>
              <a:t>Objective</a:t>
            </a:r>
            <a:endParaRPr/>
          </a:p>
        </p:txBody>
      </p:sp>
      <p:pic>
        <p:nvPicPr>
          <p:cNvPr id="83" name="Google Shape;8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2750" y="2230850"/>
            <a:ext cx="1811250" cy="227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idx="4294967295" type="title"/>
          </p:nvPr>
        </p:nvSpPr>
        <p:spPr>
          <a:xfrm>
            <a:off x="215900" y="273844"/>
            <a:ext cx="8648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4400"/>
              <a:buFont typeface="Georgia"/>
              <a:buNone/>
            </a:pPr>
            <a:r>
              <a:rPr lang="en"/>
              <a:t>Design - Block Diagram</a:t>
            </a:r>
            <a:endParaRPr/>
          </a:p>
        </p:txBody>
      </p:sp>
      <p:pic>
        <p:nvPicPr>
          <p:cNvPr id="89" name="Google Shape;89;p20"/>
          <p:cNvPicPr preferRelativeResize="0"/>
          <p:nvPr/>
        </p:nvPicPr>
        <p:blipFill rotWithShape="1">
          <a:blip r:embed="rId3">
            <a:alphaModFix/>
          </a:blip>
          <a:srcRect b="4369" l="5451" r="6620" t="7710"/>
          <a:stretch/>
        </p:blipFill>
        <p:spPr>
          <a:xfrm>
            <a:off x="2370550" y="1131050"/>
            <a:ext cx="4402900" cy="33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idx="4294967295" type="title"/>
          </p:nvPr>
        </p:nvSpPr>
        <p:spPr>
          <a:xfrm>
            <a:off x="215900" y="273844"/>
            <a:ext cx="8648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4400"/>
              <a:buFont typeface="Georgia"/>
              <a:buNone/>
            </a:pPr>
            <a:r>
              <a:rPr lang="en"/>
              <a:t>Design - PCB</a:t>
            </a:r>
            <a:endParaRPr/>
          </a:p>
        </p:txBody>
      </p:sp>
      <p:sp>
        <p:nvSpPr>
          <p:cNvPr id="95" name="Google Shape;95;p21"/>
          <p:cNvSpPr txBox="1"/>
          <p:nvPr>
            <p:ph idx="4294967295" type="body"/>
          </p:nvPr>
        </p:nvSpPr>
        <p:spPr>
          <a:xfrm>
            <a:off x="480900" y="1331450"/>
            <a:ext cx="6879000" cy="29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MCU: </a:t>
            </a:r>
            <a:r>
              <a:rPr lang="en" sz="2400"/>
              <a:t>STM32G0B1KET6</a:t>
            </a:r>
            <a:endParaRPr sz="2400"/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Motor Driver: PMOS MOSFET</a:t>
            </a:r>
            <a:endParaRPr sz="2400"/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Solenoid Driver: DRV8844 with flyback diodes</a:t>
            </a:r>
            <a:endParaRPr sz="2400"/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Voltage Regulation: 12V, 6V (Adjustable), 3.3V</a:t>
            </a:r>
            <a:endParaRPr sz="2400"/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USB connection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25" y="809625"/>
            <a:ext cx="7143750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588" y="400625"/>
            <a:ext cx="5838825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9436" y="172800"/>
            <a:ext cx="3365126" cy="414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1900" y="124000"/>
            <a:ext cx="4920200" cy="431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 1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5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