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Proxima Nova"/>
      <p:regular r:id="rId40"/>
      <p:bold r:id="rId41"/>
      <p:italic r:id="rId42"/>
      <p:boldItalic r:id="rId43"/>
    </p:embeddedFont>
    <p:embeddedFont>
      <p:font typeface="Lato"/>
      <p:regular r:id="rId44"/>
      <p:bold r:id="rId45"/>
      <p:italic r:id="rId46"/>
      <p:boldItalic r:id="rId47"/>
    </p:embeddedFont>
    <p:embeddedFont>
      <p:font typeface="Alfa Slab One"/>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0EDB493-D040-4388-8335-20EE2ABEE2A5}">
  <a:tblStyle styleId="{20EDB493-D040-4388-8335-20EE2ABEE2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20" Type="http://schemas.openxmlformats.org/officeDocument/2006/relationships/slide" Target="slides/slide14.xml"/><Relationship Id="rId42" Type="http://schemas.openxmlformats.org/officeDocument/2006/relationships/font" Target="fonts/ProximaNova-italic.fntdata"/><Relationship Id="rId41" Type="http://schemas.openxmlformats.org/officeDocument/2006/relationships/font" Target="fonts/ProximaNova-bold.fntdata"/><Relationship Id="rId22" Type="http://schemas.openxmlformats.org/officeDocument/2006/relationships/slide" Target="slides/slide16.xml"/><Relationship Id="rId44" Type="http://schemas.openxmlformats.org/officeDocument/2006/relationships/font" Target="fonts/Lato-regular.fntdata"/><Relationship Id="rId21" Type="http://schemas.openxmlformats.org/officeDocument/2006/relationships/slide" Target="slides/slide15.xml"/><Relationship Id="rId43" Type="http://schemas.openxmlformats.org/officeDocument/2006/relationships/font" Target="fonts/ProximaNova-boldItalic.fntdata"/><Relationship Id="rId24" Type="http://schemas.openxmlformats.org/officeDocument/2006/relationships/slide" Target="slides/slide18.xml"/><Relationship Id="rId46" Type="http://schemas.openxmlformats.org/officeDocument/2006/relationships/font" Target="fonts/Lato-italic.fntdata"/><Relationship Id="rId23" Type="http://schemas.openxmlformats.org/officeDocument/2006/relationships/slide" Target="slides/slide17.xml"/><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AlfaSlabOne-regular.fntdata"/><Relationship Id="rId25" Type="http://schemas.openxmlformats.org/officeDocument/2006/relationships/slide" Target="slides/slide19.xml"/><Relationship Id="rId47" Type="http://schemas.openxmlformats.org/officeDocument/2006/relationships/font" Target="fonts/Lato-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bold.fntdata"/><Relationship Id="rId14" Type="http://schemas.openxmlformats.org/officeDocument/2006/relationships/slide" Target="slides/slide8.xml"/><Relationship Id="rId36" Type="http://schemas.openxmlformats.org/officeDocument/2006/relationships/font" Target="fonts/Raleway-regular.fntdata"/><Relationship Id="rId17" Type="http://schemas.openxmlformats.org/officeDocument/2006/relationships/slide" Target="slides/slide11.xml"/><Relationship Id="rId39" Type="http://schemas.openxmlformats.org/officeDocument/2006/relationships/font" Target="fonts/Raleway-boldItalic.fntdata"/><Relationship Id="rId16" Type="http://schemas.openxmlformats.org/officeDocument/2006/relationships/slide" Target="slides/slide10.xml"/><Relationship Id="rId38" Type="http://schemas.openxmlformats.org/officeDocument/2006/relationships/font" Target="fonts/Raleway-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7ab294ead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7ab294ead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ab7830aa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ab7830aa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Jordan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ab294eadc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ab294eadc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Our system has six units. The power module supplies voltage for various components in the project. The sensing module converts the analog signal collected by the microphone to digital format for processing. The control module transmits audio data and images, handles the WiFi </a:t>
            </a:r>
            <a:r>
              <a:rPr lang="en"/>
              <a:t>communication</a:t>
            </a:r>
            <a:r>
              <a:rPr lang="en"/>
              <a:t> between units, and sends control signals to other modules. The processing unit performs the localization </a:t>
            </a:r>
            <a:r>
              <a:rPr lang="en"/>
              <a:t>algorithm</a:t>
            </a:r>
            <a:r>
              <a:rPr lang="en"/>
              <a:t> to track the source of noise. The warning module warns the violating driver with light. The camera module captures the license plate of the violating vehicle.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ab294ead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ab294ead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power module consists of four types of converters. The two linear regulators converts the 12V DC from the battery pack to 3.3V and 5V respectively. The 3.3V is used by the ADC, the ESP32 control module, and the STM32 processing module. The 5V is used by the pre-amplifier and the ADC. There is an inverting converter that inverts the 5V DC to supply the negative bias of the pre-amplifier. The boost converter boosts 5V to 24V to power the microphones.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ab7830aa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ab7830aa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From the schematic we can clearly see that the linear regulators directly take input from the 12V battery, while the inverting converter and the boost converter are supplied by the 5V linear regulator.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ab7830aaf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ab7830aaf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We verified the power module by connecting the battery and measuring the output from each converter. We can see that the linear regulators are outputting the expected values here.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ab7830aaf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ab7830aaf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From these pictures, we can show that the inverting converter and the boost converter are also working in the expected way.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ab7830aaf_4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ab7830aaf_4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sensing module consists of three parts, which are the microphone, the preamplifier, and the Analog-to-digital converter. Two microphones are used in one sensing module to produce 2-channel audio signals required by the </a:t>
            </a:r>
            <a:r>
              <a:rPr lang="en"/>
              <a:t>localization</a:t>
            </a:r>
            <a:r>
              <a:rPr lang="en"/>
              <a:t> algorithm.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ab7830aaf_4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ab7830aaf_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schematic shows that the microphone is connected to the pre-amplifier by the XLR connectors. The output of the preamplifier is connected to the left and right channel of the ADC.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ab7830aaf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ab7830aaf_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We created a simple circuit at the input of the pre-amplifier to power the microphone. As shown by the schematic, the resistors provide current path for the voltage source. The 24V DC voltage is supplied to the microphone via the XLR connector, but it is filtered out by the capacitor in front of the pre-amplifier, since only the AC part from the microphone is desired.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ab294eadc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ab294eadc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preamplifier amplifies the audio signal from microphones, which is in the range of </a:t>
            </a:r>
            <a:r>
              <a:rPr lang="en"/>
              <a:t>millivolts</a:t>
            </a:r>
            <a:r>
              <a:rPr lang="en"/>
              <a:t>. We decided to use a gain of 100, and so we are using an exterior resistance of 100 ohms from the equation. The amplified signal is sent to the ADC. We require the preamplifier to have linear gain and phase over human hearing range, and its verification is shown later.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ab7830aa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ab7830aa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ab7830aaf_4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ab7830aaf_4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schematic clearly shows the phantom circuit at the input and the placement of the gain resistor.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ab294eadc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ab294ead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The ADC converts the analog audio signal from the pre-amplifier to 24-bit 2-channel I2S format. The sampling rate is 44100 Hz, which is larger than double the maximum of human hearing range. The output is sent to the ESP32 control module. The black line in the picture shows the division of the analog and digital ground for noise suppression.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ab7830aaf_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ab7830aaf_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We used the waveform generator to verify the pre-amplifier. The positive and negative inputs of the pre-amplifier are supplied with sine waves. They have the same frequency and amplitude, but the phase difference is 180 degrees. The picture here shows 10 mV peak to peak voltage input, and the output is 2V peak to peak. This is caused by the sum of the differential signals being converted to ground-referenced signals. We can therefore verify the gain is 100. No phase delay is displayed.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ab7830aaf_4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ab7830aaf_4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Wentao - Here we can show that the ADC is outputting correct data to the ESP32 control module. They are all zero because of silence.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ab294eadc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ab294eadc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Jordan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ab294eadc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ab294ead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Jordan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ab294ead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ab294ead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ab7830aa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ab7830aa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ab294eadc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ab294eadc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ab294eadc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ab294eadc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ab7830aa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ab7830aa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ab7830aaf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ab7830aaf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ab294ead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ab294ead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Charlie</a:t>
            </a:r>
            <a:endParaRPr/>
          </a:p>
          <a:p>
            <a:pPr indent="0" lvl="0" marL="0" rtl="0" algn="l">
              <a:spcBef>
                <a:spcPts val="0"/>
              </a:spcBef>
              <a:spcAft>
                <a:spcPts val="0"/>
              </a:spcAft>
              <a:buNone/>
            </a:pPr>
            <a:r>
              <a:rPr lang="en"/>
              <a:t>r - microphone spacing (1 inch)</a:t>
            </a:r>
            <a:endParaRPr/>
          </a:p>
          <a:p>
            <a:pPr indent="0" lvl="0" marL="0" rtl="0" algn="l">
              <a:spcBef>
                <a:spcPts val="0"/>
              </a:spcBef>
              <a:spcAft>
                <a:spcPts val="0"/>
              </a:spcAft>
              <a:buNone/>
            </a:pPr>
            <a:r>
              <a:rPr lang="en"/>
              <a:t>d - distance from unit to first lane (5-10 feet)</a:t>
            </a:r>
            <a:endParaRPr/>
          </a:p>
          <a:p>
            <a:pPr indent="0" lvl="0" marL="0" rtl="0" algn="l">
              <a:spcBef>
                <a:spcPts val="0"/>
              </a:spcBef>
              <a:spcAft>
                <a:spcPts val="0"/>
              </a:spcAft>
              <a:buNone/>
            </a:pPr>
            <a:r>
              <a:rPr lang="en"/>
              <a:t>w - lane width (typically 12 feet)</a:t>
            </a:r>
            <a:endParaRPr/>
          </a:p>
          <a:p>
            <a:pPr indent="0" lvl="0" marL="0" rtl="0" algn="l">
              <a:spcBef>
                <a:spcPts val="0"/>
              </a:spcBef>
              <a:spcAft>
                <a:spcPts val="0"/>
              </a:spcAft>
              <a:buNone/>
            </a:pPr>
            <a:r>
              <a:rPr lang="en"/>
              <a:t>m - median width</a:t>
            </a:r>
            <a:endParaRPr/>
          </a:p>
          <a:p>
            <a:pPr indent="0" lvl="0" marL="0" rtl="0" algn="l">
              <a:spcBef>
                <a:spcPts val="0"/>
              </a:spcBef>
              <a:spcAft>
                <a:spcPts val="0"/>
              </a:spcAft>
              <a:buNone/>
            </a:pPr>
            <a:r>
              <a:rPr lang="en"/>
              <a:t>Add legend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ab294ead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ab294ead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Jordan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ab7830a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ab7830a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Jordan</a:t>
            </a:r>
            <a:endParaRPr/>
          </a:p>
          <a:p>
            <a:pPr indent="0" lvl="0" marL="0" rtl="0" algn="l">
              <a:lnSpc>
                <a:spcPct val="115000"/>
              </a:lnSpc>
              <a:spcBef>
                <a:spcPts val="1200"/>
              </a:spcBef>
              <a:spcAft>
                <a:spcPts val="0"/>
              </a:spcAft>
              <a:buNone/>
            </a:pPr>
            <a:r>
              <a:rPr lang="en"/>
              <a:t>Image: </a:t>
            </a:r>
            <a:r>
              <a:rPr lang="en"/>
              <a:t>‘CS 498PS Lecture 6 - Microphone Arrays’ Univ. of Illinois Urbana-Champaign. 2019. [Online]. [Accessed October 28, 2019]</a:t>
            </a:r>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ab7830aa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ab7830aa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Jordan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ab7830aa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ab7830aa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Jordan</a:t>
            </a:r>
            <a:endParaRPr/>
          </a:p>
          <a:p>
            <a:pPr indent="0" lvl="0" marL="0" rtl="0" algn="l">
              <a:lnSpc>
                <a:spcPct val="115000"/>
              </a:lnSpc>
              <a:spcBef>
                <a:spcPts val="1200"/>
              </a:spcBef>
              <a:spcAft>
                <a:spcPts val="0"/>
              </a:spcAft>
              <a:buNone/>
            </a:pPr>
            <a:r>
              <a:rPr lang="en"/>
              <a:t>Image: ‘CS 498PS Lecture 6 - Microphone Arrays’ </a:t>
            </a:r>
            <a:r>
              <a:rPr lang="en"/>
              <a:t>Univ. of Illinois Urbana-Champaign. 2019. [Online]. [Accessed October 28, 2019]</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haoy2@illinois.edu" TargetMode="External"/><Relationship Id="rId4" Type="http://schemas.openxmlformats.org/officeDocument/2006/relationships/hyperlink" Target="mailto:haoy2@illinois.edu" TargetMode="External"/><Relationship Id="rId5" Type="http://schemas.openxmlformats.org/officeDocument/2006/relationships/hyperlink" Target="mailto:jrodier2@illinois.edu" TargetMode="External"/><Relationship Id="rId6" Type="http://schemas.openxmlformats.org/officeDocument/2006/relationships/hyperlink" Target="mailto:wentaoj2@illinois.edu" TargetMode="External"/><Relationship Id="rId7"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5.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854200"/>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t>Roadside Sound Meter</a:t>
            </a:r>
            <a:endParaRPr sz="7200"/>
          </a:p>
        </p:txBody>
      </p:sp>
      <p:sp>
        <p:nvSpPr>
          <p:cNvPr id="57" name="Google Shape;57;p13"/>
          <p:cNvSpPr txBox="1"/>
          <p:nvPr>
            <p:ph idx="1" type="subTitle"/>
          </p:nvPr>
        </p:nvSpPr>
        <p:spPr>
          <a:xfrm>
            <a:off x="477525" y="3507525"/>
            <a:ext cx="5695200" cy="98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ECE 445 Fall 2019</a:t>
            </a:r>
            <a:endParaRPr sz="1800"/>
          </a:p>
          <a:p>
            <a:pPr indent="0" lvl="0" marL="0" rtl="0" algn="l">
              <a:lnSpc>
                <a:spcPct val="115000"/>
              </a:lnSpc>
              <a:spcBef>
                <a:spcPts val="0"/>
              </a:spcBef>
              <a:spcAft>
                <a:spcPts val="0"/>
              </a:spcAft>
              <a:buNone/>
            </a:pPr>
            <a:r>
              <a:rPr lang="en" sz="1800"/>
              <a:t>Group #27: Charlie Yang, Jordan Rodier, Wentao Jiang</a:t>
            </a:r>
            <a:endParaRPr sz="1800"/>
          </a:p>
          <a:p>
            <a:pPr indent="0" lvl="0" marL="0" rtl="0" algn="ctr">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6319550" y="3275200"/>
            <a:ext cx="2420501" cy="144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Localization Process - 2D</a:t>
            </a:r>
            <a:endParaRPr/>
          </a:p>
        </p:txBody>
      </p:sp>
      <p:sp>
        <p:nvSpPr>
          <p:cNvPr id="118" name="Google Shape;118;p22"/>
          <p:cNvSpPr txBox="1"/>
          <p:nvPr>
            <p:ph idx="1" type="body"/>
          </p:nvPr>
        </p:nvSpPr>
        <p:spPr>
          <a:xfrm>
            <a:off x="727650" y="1072850"/>
            <a:ext cx="7688700" cy="177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Combine localization angle from each array to pinpoint sound sources</a:t>
            </a:r>
            <a:endParaRPr/>
          </a:p>
          <a:p>
            <a:pPr indent="-342900" lvl="0" marL="457200" rtl="0" algn="l">
              <a:spcBef>
                <a:spcPts val="0"/>
              </a:spcBef>
              <a:spcAft>
                <a:spcPts val="0"/>
              </a:spcAft>
              <a:buSzPts val="1800"/>
              <a:buChar char="●"/>
            </a:pPr>
            <a:r>
              <a:rPr lang="en"/>
              <a:t>Use inverse FFT of sum at each localization angle to get time-domain sound sample</a:t>
            </a:r>
            <a:endParaRPr/>
          </a:p>
          <a:p>
            <a:pPr indent="-342900" lvl="0" marL="457200" rtl="0" algn="l">
              <a:spcBef>
                <a:spcPts val="0"/>
              </a:spcBef>
              <a:spcAft>
                <a:spcPts val="0"/>
              </a:spcAft>
              <a:buSzPts val="1800"/>
              <a:buChar char="●"/>
            </a:pPr>
            <a:r>
              <a:rPr lang="en"/>
              <a:t>Can use peak of sample as source sound level</a:t>
            </a:r>
            <a:endParaRPr/>
          </a:p>
          <a:p>
            <a:pPr indent="0" lvl="0" marL="457200" rtl="0" algn="l">
              <a:spcBef>
                <a:spcPts val="1600"/>
              </a:spcBef>
              <a:spcAft>
                <a:spcPts val="1600"/>
              </a:spcAft>
              <a:buNone/>
            </a:pPr>
            <a:r>
              <a:t/>
            </a:r>
            <a:endParaRPr/>
          </a:p>
        </p:txBody>
      </p:sp>
      <p:pic>
        <p:nvPicPr>
          <p:cNvPr id="119" name="Google Shape;119;p22"/>
          <p:cNvPicPr preferRelativeResize="0"/>
          <p:nvPr/>
        </p:nvPicPr>
        <p:blipFill>
          <a:blip r:embed="rId3">
            <a:alphaModFix/>
          </a:blip>
          <a:stretch>
            <a:fillRect/>
          </a:stretch>
        </p:blipFill>
        <p:spPr>
          <a:xfrm>
            <a:off x="1686700" y="3038550"/>
            <a:ext cx="5770589" cy="185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Overview</a:t>
            </a:r>
            <a:endParaRPr/>
          </a:p>
        </p:txBody>
      </p:sp>
      <p:sp>
        <p:nvSpPr>
          <p:cNvPr id="125" name="Google Shape;125;p23"/>
          <p:cNvSpPr txBox="1"/>
          <p:nvPr>
            <p:ph idx="1" type="body"/>
          </p:nvPr>
        </p:nvSpPr>
        <p:spPr>
          <a:xfrm>
            <a:off x="311700" y="1081625"/>
            <a:ext cx="8520600" cy="384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Power Module</a:t>
            </a:r>
            <a:endParaRPr/>
          </a:p>
          <a:p>
            <a:pPr indent="-317500" lvl="1" marL="914400" rtl="0" algn="l">
              <a:spcBef>
                <a:spcPts val="0"/>
              </a:spcBef>
              <a:spcAft>
                <a:spcPts val="0"/>
              </a:spcAft>
              <a:buSzPts val="1400"/>
              <a:buChar char="○"/>
            </a:pPr>
            <a:r>
              <a:rPr lang="en"/>
              <a:t>Converts 12V DC from a battery pack to supply voltage for various components in the project</a:t>
            </a:r>
            <a:endParaRPr/>
          </a:p>
          <a:p>
            <a:pPr indent="-342900" lvl="0" marL="457200" rtl="0" algn="l">
              <a:spcBef>
                <a:spcPts val="0"/>
              </a:spcBef>
              <a:spcAft>
                <a:spcPts val="0"/>
              </a:spcAft>
              <a:buSzPts val="1800"/>
              <a:buChar char="●"/>
            </a:pPr>
            <a:r>
              <a:rPr lang="en"/>
              <a:t>Sensing Module</a:t>
            </a:r>
            <a:endParaRPr/>
          </a:p>
          <a:p>
            <a:pPr indent="-317500" lvl="1" marL="914400" rtl="0" algn="l">
              <a:spcBef>
                <a:spcPts val="0"/>
              </a:spcBef>
              <a:spcAft>
                <a:spcPts val="0"/>
              </a:spcAft>
              <a:buSzPts val="1400"/>
              <a:buChar char="○"/>
            </a:pPr>
            <a:r>
              <a:rPr lang="en"/>
              <a:t>Converts the analog signal collected by the microphone to digital format for processing</a:t>
            </a:r>
            <a:endParaRPr/>
          </a:p>
          <a:p>
            <a:pPr indent="-342900" lvl="0" marL="457200" rtl="0" algn="l">
              <a:spcBef>
                <a:spcPts val="0"/>
              </a:spcBef>
              <a:spcAft>
                <a:spcPts val="0"/>
              </a:spcAft>
              <a:buSzPts val="1800"/>
              <a:buChar char="●"/>
            </a:pPr>
            <a:r>
              <a:rPr lang="en"/>
              <a:t>Processing Module </a:t>
            </a:r>
            <a:endParaRPr/>
          </a:p>
          <a:p>
            <a:pPr indent="-317500" lvl="1" marL="914400" rtl="0" algn="l">
              <a:spcBef>
                <a:spcPts val="0"/>
              </a:spcBef>
              <a:spcAft>
                <a:spcPts val="0"/>
              </a:spcAft>
              <a:buSzPts val="1400"/>
              <a:buChar char="○"/>
            </a:pPr>
            <a:r>
              <a:rPr lang="en"/>
              <a:t>Performs the localization algorithm to track the source of noise</a:t>
            </a:r>
            <a:endParaRPr/>
          </a:p>
          <a:p>
            <a:pPr indent="-342900" lvl="0" marL="457200" rtl="0" algn="l">
              <a:spcBef>
                <a:spcPts val="0"/>
              </a:spcBef>
              <a:spcAft>
                <a:spcPts val="0"/>
              </a:spcAft>
              <a:buSzPts val="1800"/>
              <a:buChar char="●"/>
            </a:pPr>
            <a:r>
              <a:rPr lang="en"/>
              <a:t>Control Module</a:t>
            </a:r>
            <a:endParaRPr/>
          </a:p>
          <a:p>
            <a:pPr indent="-317500" lvl="1" marL="914400" rtl="0" algn="l">
              <a:spcBef>
                <a:spcPts val="0"/>
              </a:spcBef>
              <a:spcAft>
                <a:spcPts val="0"/>
              </a:spcAft>
              <a:buSzPts val="1400"/>
              <a:buChar char="○"/>
            </a:pPr>
            <a:r>
              <a:rPr lang="en"/>
              <a:t>WiFi communication between units. Sends control signal to other modules. Transmits audio data and images</a:t>
            </a:r>
            <a:endParaRPr/>
          </a:p>
          <a:p>
            <a:pPr indent="-342900" lvl="0" marL="457200" rtl="0" algn="l">
              <a:spcBef>
                <a:spcPts val="0"/>
              </a:spcBef>
              <a:spcAft>
                <a:spcPts val="0"/>
              </a:spcAft>
              <a:buSzPts val="1800"/>
              <a:buChar char="●"/>
            </a:pPr>
            <a:r>
              <a:rPr lang="en"/>
              <a:t>Warning Module</a:t>
            </a:r>
            <a:endParaRPr/>
          </a:p>
          <a:p>
            <a:pPr indent="-317500" lvl="1" marL="914400" rtl="0" algn="l">
              <a:spcBef>
                <a:spcPts val="0"/>
              </a:spcBef>
              <a:spcAft>
                <a:spcPts val="0"/>
              </a:spcAft>
              <a:buSzPts val="1400"/>
              <a:buChar char="○"/>
            </a:pPr>
            <a:r>
              <a:rPr lang="en"/>
              <a:t>Warns the violating drivers with light</a:t>
            </a:r>
            <a:endParaRPr/>
          </a:p>
          <a:p>
            <a:pPr indent="-342900" lvl="0" marL="457200" rtl="0" algn="l">
              <a:spcBef>
                <a:spcPts val="0"/>
              </a:spcBef>
              <a:spcAft>
                <a:spcPts val="0"/>
              </a:spcAft>
              <a:buSzPts val="1800"/>
              <a:buChar char="●"/>
            </a:pPr>
            <a:r>
              <a:rPr lang="en"/>
              <a:t>Camera Module</a:t>
            </a:r>
            <a:endParaRPr/>
          </a:p>
          <a:p>
            <a:pPr indent="-317500" lvl="1" marL="914400" rtl="0" algn="l">
              <a:spcBef>
                <a:spcPts val="0"/>
              </a:spcBef>
              <a:spcAft>
                <a:spcPts val="0"/>
              </a:spcAft>
              <a:buSzPts val="1400"/>
              <a:buChar char="○"/>
            </a:pPr>
            <a:r>
              <a:rPr lang="en"/>
              <a:t>Captures the image of license plate of the violating vehicle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Module</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12V Rechargeable Battery Pack</a:t>
            </a:r>
            <a:endParaRPr/>
          </a:p>
          <a:p>
            <a:pPr indent="-342900" lvl="0" marL="457200" rtl="0" algn="l">
              <a:spcBef>
                <a:spcPts val="0"/>
              </a:spcBef>
              <a:spcAft>
                <a:spcPts val="0"/>
              </a:spcAft>
              <a:buSzPts val="1800"/>
              <a:buChar char="●"/>
            </a:pPr>
            <a:r>
              <a:rPr lang="en"/>
              <a:t>LD1117 3.3V Linear Regulator</a:t>
            </a:r>
            <a:endParaRPr/>
          </a:p>
          <a:p>
            <a:pPr indent="-317500" lvl="1" marL="914400" rtl="0" algn="l">
              <a:spcBef>
                <a:spcPts val="0"/>
              </a:spcBef>
              <a:spcAft>
                <a:spcPts val="0"/>
              </a:spcAft>
              <a:buSzPts val="1400"/>
              <a:buChar char="○"/>
            </a:pPr>
            <a:r>
              <a:rPr lang="en"/>
              <a:t>ADC, ESP32, STM32 </a:t>
            </a:r>
            <a:endParaRPr/>
          </a:p>
          <a:p>
            <a:pPr indent="-342900" lvl="0" marL="457200" rtl="0" algn="l">
              <a:spcBef>
                <a:spcPts val="0"/>
              </a:spcBef>
              <a:spcAft>
                <a:spcPts val="0"/>
              </a:spcAft>
              <a:buSzPts val="1800"/>
              <a:buChar char="●"/>
            </a:pPr>
            <a:r>
              <a:rPr lang="en"/>
              <a:t>LD1117 5V Linear Regulator</a:t>
            </a:r>
            <a:endParaRPr/>
          </a:p>
          <a:p>
            <a:pPr indent="-317500" lvl="1" marL="914400" rtl="0" algn="l">
              <a:spcBef>
                <a:spcPts val="0"/>
              </a:spcBef>
              <a:spcAft>
                <a:spcPts val="0"/>
              </a:spcAft>
              <a:buSzPts val="1400"/>
              <a:buChar char="○"/>
            </a:pPr>
            <a:r>
              <a:rPr lang="en"/>
              <a:t>Pre-amplifier, ADC</a:t>
            </a:r>
            <a:endParaRPr/>
          </a:p>
          <a:p>
            <a:pPr indent="-342900" lvl="0" marL="457200" rtl="0" algn="l">
              <a:spcBef>
                <a:spcPts val="0"/>
              </a:spcBef>
              <a:spcAft>
                <a:spcPts val="0"/>
              </a:spcAft>
              <a:buSzPts val="1800"/>
              <a:buChar char="●"/>
            </a:pPr>
            <a:r>
              <a:rPr lang="en"/>
              <a:t>TPS6755 Inverting Converter (-5V)</a:t>
            </a:r>
            <a:endParaRPr/>
          </a:p>
          <a:p>
            <a:pPr indent="-317500" lvl="1" marL="914400" rtl="0" algn="l">
              <a:spcBef>
                <a:spcPts val="0"/>
              </a:spcBef>
              <a:spcAft>
                <a:spcPts val="0"/>
              </a:spcAft>
              <a:buSzPts val="1400"/>
              <a:buChar char="○"/>
            </a:pPr>
            <a:r>
              <a:rPr lang="en"/>
              <a:t>Pre-amplifier</a:t>
            </a:r>
            <a:endParaRPr/>
          </a:p>
          <a:p>
            <a:pPr indent="-342900" lvl="0" marL="457200" rtl="0" algn="l">
              <a:spcBef>
                <a:spcPts val="0"/>
              </a:spcBef>
              <a:spcAft>
                <a:spcPts val="0"/>
              </a:spcAft>
              <a:buSzPts val="1800"/>
              <a:buChar char="●"/>
            </a:pPr>
            <a:r>
              <a:rPr lang="en"/>
              <a:t>LM2577 Boost Converter (24V)</a:t>
            </a:r>
            <a:endParaRPr/>
          </a:p>
          <a:p>
            <a:pPr indent="-317500" lvl="1" marL="914400" rtl="0" algn="l">
              <a:spcBef>
                <a:spcPts val="0"/>
              </a:spcBef>
              <a:spcAft>
                <a:spcPts val="0"/>
              </a:spcAft>
              <a:buSzPts val="1400"/>
              <a:buChar char="○"/>
            </a:pPr>
            <a:r>
              <a:rPr lang="en"/>
              <a:t>Microphone</a:t>
            </a:r>
            <a:endParaRPr/>
          </a:p>
        </p:txBody>
      </p:sp>
      <p:pic>
        <p:nvPicPr>
          <p:cNvPr id="132" name="Google Shape;132;p24"/>
          <p:cNvPicPr preferRelativeResize="0"/>
          <p:nvPr/>
        </p:nvPicPr>
        <p:blipFill rotWithShape="1">
          <a:blip r:embed="rId3">
            <a:alphaModFix/>
          </a:blip>
          <a:srcRect b="34834" l="0" r="8147" t="28604"/>
          <a:stretch/>
        </p:blipFill>
        <p:spPr>
          <a:xfrm>
            <a:off x="5025375" y="2055625"/>
            <a:ext cx="3496749" cy="2474074"/>
          </a:xfrm>
          <a:prstGeom prst="rect">
            <a:avLst/>
          </a:prstGeom>
          <a:noFill/>
          <a:ln>
            <a:noFill/>
          </a:ln>
        </p:spPr>
      </p:pic>
      <p:sp>
        <p:nvSpPr>
          <p:cNvPr id="133" name="Google Shape;133;p24"/>
          <p:cNvSpPr txBox="1"/>
          <p:nvPr/>
        </p:nvSpPr>
        <p:spPr>
          <a:xfrm>
            <a:off x="6049525" y="2571750"/>
            <a:ext cx="613200" cy="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5V</a:t>
            </a:r>
            <a:endParaRPr b="1">
              <a:solidFill>
                <a:srgbClr val="FFFF00"/>
              </a:solidFill>
              <a:latin typeface="Proxima Nova"/>
              <a:ea typeface="Proxima Nova"/>
              <a:cs typeface="Proxima Nova"/>
              <a:sym typeface="Proxima Nova"/>
            </a:endParaRPr>
          </a:p>
        </p:txBody>
      </p:sp>
      <p:sp>
        <p:nvSpPr>
          <p:cNvPr id="134" name="Google Shape;134;p24"/>
          <p:cNvSpPr txBox="1"/>
          <p:nvPr/>
        </p:nvSpPr>
        <p:spPr>
          <a:xfrm>
            <a:off x="6662725" y="25717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3.3V</a:t>
            </a:r>
            <a:endParaRPr b="1">
              <a:solidFill>
                <a:srgbClr val="FFFF00"/>
              </a:solidFill>
              <a:latin typeface="Proxima Nova"/>
              <a:ea typeface="Proxima Nova"/>
              <a:cs typeface="Proxima Nova"/>
              <a:sym typeface="Proxima Nova"/>
            </a:endParaRPr>
          </a:p>
        </p:txBody>
      </p:sp>
      <p:sp>
        <p:nvSpPr>
          <p:cNvPr id="135" name="Google Shape;135;p24"/>
          <p:cNvSpPr txBox="1"/>
          <p:nvPr/>
        </p:nvSpPr>
        <p:spPr>
          <a:xfrm>
            <a:off x="5661525" y="30541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-5V</a:t>
            </a:r>
            <a:endParaRPr b="1">
              <a:solidFill>
                <a:srgbClr val="FFFF00"/>
              </a:solidFill>
              <a:latin typeface="Proxima Nova"/>
              <a:ea typeface="Proxima Nova"/>
              <a:cs typeface="Proxima Nova"/>
              <a:sym typeface="Proxima Nova"/>
            </a:endParaRPr>
          </a:p>
        </p:txBody>
      </p:sp>
      <p:sp>
        <p:nvSpPr>
          <p:cNvPr id="136" name="Google Shape;136;p24"/>
          <p:cNvSpPr txBox="1"/>
          <p:nvPr/>
        </p:nvSpPr>
        <p:spPr>
          <a:xfrm>
            <a:off x="6827350" y="33565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24V</a:t>
            </a:r>
            <a:endParaRPr b="1">
              <a:solidFill>
                <a:srgbClr val="FFFF00"/>
              </a:solidFill>
              <a:latin typeface="Proxima Nova"/>
              <a:ea typeface="Proxima Nova"/>
              <a:cs typeface="Proxima Nova"/>
              <a:sym typeface="Proxima Nova"/>
            </a:endParaRPr>
          </a:p>
        </p:txBody>
      </p:sp>
      <p:sp>
        <p:nvSpPr>
          <p:cNvPr id="137" name="Google Shape;137;p24"/>
          <p:cNvSpPr txBox="1"/>
          <p:nvPr/>
        </p:nvSpPr>
        <p:spPr>
          <a:xfrm>
            <a:off x="5025375" y="21435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Power Connector</a:t>
            </a:r>
            <a:endParaRPr b="1">
              <a:solidFill>
                <a:srgbClr val="FFFF00"/>
              </a:solidFill>
              <a:latin typeface="Proxima Nova"/>
              <a:ea typeface="Proxima Nova"/>
              <a:cs typeface="Proxima Nova"/>
              <a:sym typeface="Proxima Nova"/>
            </a:endParaRPr>
          </a:p>
        </p:txBody>
      </p:sp>
      <p:sp>
        <p:nvSpPr>
          <p:cNvPr id="138" name="Google Shape;138;p24"/>
          <p:cNvSpPr txBox="1"/>
          <p:nvPr/>
        </p:nvSpPr>
        <p:spPr>
          <a:xfrm>
            <a:off x="7015025" y="22181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Power Pins</a:t>
            </a:r>
            <a:endParaRPr b="1">
              <a:solidFill>
                <a:srgbClr val="FFFF00"/>
              </a:solidFill>
              <a:latin typeface="Proxima Nova"/>
              <a:ea typeface="Proxima Nova"/>
              <a:cs typeface="Proxima Nova"/>
              <a:sym typeface="Proxima Nova"/>
            </a:endParaRPr>
          </a:p>
        </p:txBody>
      </p:sp>
      <p:pic>
        <p:nvPicPr>
          <p:cNvPr id="139" name="Google Shape;139;p24"/>
          <p:cNvPicPr preferRelativeResize="0"/>
          <p:nvPr/>
        </p:nvPicPr>
        <p:blipFill>
          <a:blip r:embed="rId4">
            <a:alphaModFix/>
          </a:blip>
          <a:stretch>
            <a:fillRect/>
          </a:stretch>
        </p:blipFill>
        <p:spPr>
          <a:xfrm>
            <a:off x="5149049" y="287575"/>
            <a:ext cx="2179052" cy="1634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Module - Schematic</a:t>
            </a:r>
            <a:endParaRPr/>
          </a:p>
        </p:txBody>
      </p:sp>
      <p:pic>
        <p:nvPicPr>
          <p:cNvPr id="145" name="Google Shape;145;p25"/>
          <p:cNvPicPr preferRelativeResize="0"/>
          <p:nvPr/>
        </p:nvPicPr>
        <p:blipFill>
          <a:blip r:embed="rId3">
            <a:alphaModFix/>
          </a:blip>
          <a:stretch>
            <a:fillRect/>
          </a:stretch>
        </p:blipFill>
        <p:spPr>
          <a:xfrm>
            <a:off x="709950" y="1080551"/>
            <a:ext cx="6445550" cy="3770225"/>
          </a:xfrm>
          <a:prstGeom prst="rect">
            <a:avLst/>
          </a:prstGeom>
          <a:noFill/>
          <a:ln>
            <a:noFill/>
          </a:ln>
        </p:spPr>
      </p:pic>
      <p:sp>
        <p:nvSpPr>
          <p:cNvPr id="146" name="Google Shape;146;p25"/>
          <p:cNvSpPr txBox="1"/>
          <p:nvPr/>
        </p:nvSpPr>
        <p:spPr>
          <a:xfrm>
            <a:off x="1956775" y="10177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3.3V Linear Regulator</a:t>
            </a:r>
            <a:endParaRPr b="1">
              <a:solidFill>
                <a:srgbClr val="FF0000"/>
              </a:solidFill>
              <a:latin typeface="Proxima Nova"/>
              <a:ea typeface="Proxima Nova"/>
              <a:cs typeface="Proxima Nova"/>
              <a:sym typeface="Proxima Nova"/>
            </a:endParaRPr>
          </a:p>
        </p:txBody>
      </p:sp>
      <p:sp>
        <p:nvSpPr>
          <p:cNvPr id="147" name="Google Shape;147;p25"/>
          <p:cNvSpPr txBox="1"/>
          <p:nvPr/>
        </p:nvSpPr>
        <p:spPr>
          <a:xfrm>
            <a:off x="1831300" y="2448275"/>
            <a:ext cx="19203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5</a:t>
            </a:r>
            <a:r>
              <a:rPr b="1" lang="en">
                <a:solidFill>
                  <a:srgbClr val="FF0000"/>
                </a:solidFill>
                <a:latin typeface="Proxima Nova"/>
                <a:ea typeface="Proxima Nova"/>
                <a:cs typeface="Proxima Nova"/>
                <a:sym typeface="Proxima Nova"/>
              </a:rPr>
              <a:t>V Linear Regulator</a:t>
            </a:r>
            <a:endParaRPr b="1">
              <a:solidFill>
                <a:srgbClr val="FF0000"/>
              </a:solidFill>
              <a:latin typeface="Proxima Nova"/>
              <a:ea typeface="Proxima Nova"/>
              <a:cs typeface="Proxima Nova"/>
              <a:sym typeface="Proxima Nova"/>
            </a:endParaRPr>
          </a:p>
        </p:txBody>
      </p:sp>
      <p:sp>
        <p:nvSpPr>
          <p:cNvPr id="148" name="Google Shape;148;p25"/>
          <p:cNvSpPr txBox="1"/>
          <p:nvPr/>
        </p:nvSpPr>
        <p:spPr>
          <a:xfrm>
            <a:off x="4186100" y="2443025"/>
            <a:ext cx="16587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Boost Converter</a:t>
            </a:r>
            <a:endParaRPr b="1">
              <a:solidFill>
                <a:srgbClr val="FF0000"/>
              </a:solidFill>
              <a:latin typeface="Proxima Nova"/>
              <a:ea typeface="Proxima Nova"/>
              <a:cs typeface="Proxima Nova"/>
              <a:sym typeface="Proxima Nova"/>
            </a:endParaRPr>
          </a:p>
        </p:txBody>
      </p:sp>
      <p:sp>
        <p:nvSpPr>
          <p:cNvPr id="149" name="Google Shape;149;p25"/>
          <p:cNvSpPr txBox="1"/>
          <p:nvPr/>
        </p:nvSpPr>
        <p:spPr>
          <a:xfrm>
            <a:off x="3245900" y="4443400"/>
            <a:ext cx="1871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Inverting Converter</a:t>
            </a:r>
            <a:endParaRPr b="1">
              <a:solidFill>
                <a:srgbClr val="FF0000"/>
              </a:solidFill>
              <a:latin typeface="Proxima Nova"/>
              <a:ea typeface="Proxima Nova"/>
              <a:cs typeface="Proxima Nova"/>
              <a:sym typeface="Proxima Nova"/>
            </a:endParaRPr>
          </a:p>
        </p:txBody>
      </p:sp>
      <p:sp>
        <p:nvSpPr>
          <p:cNvPr id="150" name="Google Shape;150;p25"/>
          <p:cNvSpPr txBox="1"/>
          <p:nvPr/>
        </p:nvSpPr>
        <p:spPr>
          <a:xfrm>
            <a:off x="311700" y="2519225"/>
            <a:ext cx="14412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DC Connector</a:t>
            </a:r>
            <a:endParaRPr b="1">
              <a:solidFill>
                <a:srgbClr val="FF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Module - Verification</a:t>
            </a:r>
            <a:endParaRPr/>
          </a:p>
        </p:txBody>
      </p:sp>
      <p:pic>
        <p:nvPicPr>
          <p:cNvPr id="156" name="Google Shape;156;p26"/>
          <p:cNvPicPr preferRelativeResize="0"/>
          <p:nvPr/>
        </p:nvPicPr>
        <p:blipFill>
          <a:blip r:embed="rId3">
            <a:alphaModFix/>
          </a:blip>
          <a:stretch>
            <a:fillRect/>
          </a:stretch>
        </p:blipFill>
        <p:spPr>
          <a:xfrm>
            <a:off x="858997" y="1152475"/>
            <a:ext cx="2833098" cy="3777475"/>
          </a:xfrm>
          <a:prstGeom prst="rect">
            <a:avLst/>
          </a:prstGeom>
          <a:noFill/>
          <a:ln>
            <a:noFill/>
          </a:ln>
        </p:spPr>
      </p:pic>
      <p:pic>
        <p:nvPicPr>
          <p:cNvPr id="157" name="Google Shape;157;p26"/>
          <p:cNvPicPr preferRelativeResize="0"/>
          <p:nvPr/>
        </p:nvPicPr>
        <p:blipFill>
          <a:blip r:embed="rId4">
            <a:alphaModFix/>
          </a:blip>
          <a:stretch>
            <a:fillRect/>
          </a:stretch>
        </p:blipFill>
        <p:spPr>
          <a:xfrm>
            <a:off x="4162547" y="1152484"/>
            <a:ext cx="2833098" cy="3777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Power Module - Verification</a:t>
            </a:r>
            <a:endParaRPr/>
          </a:p>
        </p:txBody>
      </p:sp>
      <p:pic>
        <p:nvPicPr>
          <p:cNvPr id="163" name="Google Shape;163;p27"/>
          <p:cNvPicPr preferRelativeResize="0"/>
          <p:nvPr/>
        </p:nvPicPr>
        <p:blipFill>
          <a:blip r:embed="rId3">
            <a:alphaModFix/>
          </a:blip>
          <a:stretch>
            <a:fillRect/>
          </a:stretch>
        </p:blipFill>
        <p:spPr>
          <a:xfrm>
            <a:off x="1193550" y="1152475"/>
            <a:ext cx="2627351" cy="3503150"/>
          </a:xfrm>
          <a:prstGeom prst="rect">
            <a:avLst/>
          </a:prstGeom>
          <a:noFill/>
          <a:ln>
            <a:noFill/>
          </a:ln>
        </p:spPr>
      </p:pic>
      <p:pic>
        <p:nvPicPr>
          <p:cNvPr id="164" name="Google Shape;164;p27"/>
          <p:cNvPicPr preferRelativeResize="0"/>
          <p:nvPr/>
        </p:nvPicPr>
        <p:blipFill>
          <a:blip r:embed="rId4">
            <a:alphaModFix/>
          </a:blip>
          <a:stretch>
            <a:fillRect/>
          </a:stretch>
        </p:blipFill>
        <p:spPr>
          <a:xfrm>
            <a:off x="4482025" y="1152475"/>
            <a:ext cx="2627351" cy="35031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a:t>
            </a:r>
            <a:endParaRPr/>
          </a:p>
        </p:txBody>
      </p:sp>
      <p:sp>
        <p:nvSpPr>
          <p:cNvPr id="170" name="Google Shape;170;p28"/>
          <p:cNvSpPr txBox="1"/>
          <p:nvPr>
            <p:ph idx="1" type="body"/>
          </p:nvPr>
        </p:nvSpPr>
        <p:spPr>
          <a:xfrm>
            <a:off x="311700" y="1152475"/>
            <a:ext cx="45399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Condenser Microphone</a:t>
            </a:r>
            <a:endParaRPr/>
          </a:p>
          <a:p>
            <a:pPr indent="-342900" lvl="0" marL="457200" rtl="0" algn="l">
              <a:lnSpc>
                <a:spcPct val="150000"/>
              </a:lnSpc>
              <a:spcBef>
                <a:spcPts val="0"/>
              </a:spcBef>
              <a:spcAft>
                <a:spcPts val="0"/>
              </a:spcAft>
              <a:buSzPts val="1800"/>
              <a:buChar char="●"/>
            </a:pPr>
            <a:r>
              <a:rPr lang="en"/>
              <a:t>+24 V Phantom Power</a:t>
            </a:r>
            <a:endParaRPr/>
          </a:p>
          <a:p>
            <a:pPr indent="-342900" lvl="0" marL="457200" rtl="0" algn="l">
              <a:lnSpc>
                <a:spcPct val="150000"/>
              </a:lnSpc>
              <a:spcBef>
                <a:spcPts val="0"/>
              </a:spcBef>
              <a:spcAft>
                <a:spcPts val="0"/>
              </a:spcAft>
              <a:buSzPts val="1800"/>
              <a:buChar char="●"/>
            </a:pPr>
            <a:r>
              <a:rPr lang="en"/>
              <a:t>INA217 Preamplifier</a:t>
            </a:r>
            <a:endParaRPr/>
          </a:p>
          <a:p>
            <a:pPr indent="-342900" lvl="0" marL="457200" rtl="0" algn="l">
              <a:lnSpc>
                <a:spcPct val="150000"/>
              </a:lnSpc>
              <a:spcBef>
                <a:spcPts val="0"/>
              </a:spcBef>
              <a:spcAft>
                <a:spcPts val="0"/>
              </a:spcAft>
              <a:buSzPts val="1800"/>
              <a:buChar char="●"/>
            </a:pPr>
            <a:r>
              <a:rPr lang="en"/>
              <a:t>PCM1803A Analog-to-Digital Converter</a:t>
            </a:r>
            <a:endParaRPr/>
          </a:p>
          <a:p>
            <a:pPr indent="-342900" lvl="0" marL="457200" rtl="0" algn="l">
              <a:lnSpc>
                <a:spcPct val="150000"/>
              </a:lnSpc>
              <a:spcBef>
                <a:spcPts val="0"/>
              </a:spcBef>
              <a:spcAft>
                <a:spcPts val="0"/>
              </a:spcAft>
              <a:buSzPts val="1800"/>
              <a:buChar char="●"/>
            </a:pPr>
            <a:r>
              <a:rPr lang="en"/>
              <a:t>2 channels</a:t>
            </a:r>
            <a:endParaRPr/>
          </a:p>
        </p:txBody>
      </p:sp>
      <p:pic>
        <p:nvPicPr>
          <p:cNvPr id="171" name="Google Shape;171;p28"/>
          <p:cNvPicPr preferRelativeResize="0"/>
          <p:nvPr/>
        </p:nvPicPr>
        <p:blipFill rotWithShape="1">
          <a:blip r:embed="rId3">
            <a:alphaModFix/>
          </a:blip>
          <a:srcRect b="9756" l="14877" r="5180" t="14140"/>
          <a:stretch/>
        </p:blipFill>
        <p:spPr>
          <a:xfrm>
            <a:off x="4878182" y="1279350"/>
            <a:ext cx="3980724" cy="2842290"/>
          </a:xfrm>
          <a:prstGeom prst="rect">
            <a:avLst/>
          </a:prstGeom>
          <a:noFill/>
          <a:ln>
            <a:noFill/>
          </a:ln>
        </p:spPr>
      </p:pic>
      <p:sp>
        <p:nvSpPr>
          <p:cNvPr id="172" name="Google Shape;172;p28"/>
          <p:cNvSpPr txBox="1"/>
          <p:nvPr/>
        </p:nvSpPr>
        <p:spPr>
          <a:xfrm>
            <a:off x="7255307" y="3183825"/>
            <a:ext cx="15015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XLR Connector</a:t>
            </a:r>
            <a:endParaRPr b="1">
              <a:solidFill>
                <a:srgbClr val="FFFF00"/>
              </a:solidFill>
              <a:latin typeface="Proxima Nova"/>
              <a:ea typeface="Proxima Nova"/>
              <a:cs typeface="Proxima Nova"/>
              <a:sym typeface="Proxima Nova"/>
            </a:endParaRPr>
          </a:p>
        </p:txBody>
      </p:sp>
      <p:sp>
        <p:nvSpPr>
          <p:cNvPr id="173" name="Google Shape;173;p28"/>
          <p:cNvSpPr txBox="1"/>
          <p:nvPr/>
        </p:nvSpPr>
        <p:spPr>
          <a:xfrm>
            <a:off x="7171407" y="2238625"/>
            <a:ext cx="1348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Preamplifier</a:t>
            </a:r>
            <a:endParaRPr b="1">
              <a:solidFill>
                <a:srgbClr val="FFFF00"/>
              </a:solidFill>
              <a:latin typeface="Proxima Nova"/>
              <a:ea typeface="Proxima Nova"/>
              <a:cs typeface="Proxima Nova"/>
              <a:sym typeface="Proxima Nova"/>
            </a:endParaRPr>
          </a:p>
        </p:txBody>
      </p:sp>
      <p:sp>
        <p:nvSpPr>
          <p:cNvPr id="174" name="Google Shape;174;p28"/>
          <p:cNvSpPr txBox="1"/>
          <p:nvPr/>
        </p:nvSpPr>
        <p:spPr>
          <a:xfrm>
            <a:off x="5858907" y="1848350"/>
            <a:ext cx="13965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A/D Converter</a:t>
            </a:r>
            <a:endParaRPr b="1">
              <a:solidFill>
                <a:srgbClr val="FFFF00"/>
              </a:solidFill>
              <a:latin typeface="Proxima Nova"/>
              <a:ea typeface="Proxima Nova"/>
              <a:cs typeface="Proxima Nova"/>
              <a:sym typeface="Proxima Nova"/>
            </a:endParaRPr>
          </a:p>
        </p:txBody>
      </p:sp>
      <p:sp>
        <p:nvSpPr>
          <p:cNvPr id="175" name="Google Shape;175;p28"/>
          <p:cNvSpPr txBox="1"/>
          <p:nvPr/>
        </p:nvSpPr>
        <p:spPr>
          <a:xfrm>
            <a:off x="6073957" y="1376925"/>
            <a:ext cx="16866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To control module</a:t>
            </a:r>
            <a:endParaRPr b="1">
              <a:solidFill>
                <a:srgbClr val="FFFF00"/>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Schematic</a:t>
            </a:r>
            <a:endParaRPr/>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2" name="Google Shape;182;p29"/>
          <p:cNvPicPr preferRelativeResize="0"/>
          <p:nvPr/>
        </p:nvPicPr>
        <p:blipFill>
          <a:blip r:embed="rId3">
            <a:alphaModFix/>
          </a:blip>
          <a:stretch>
            <a:fillRect/>
          </a:stretch>
        </p:blipFill>
        <p:spPr>
          <a:xfrm>
            <a:off x="69325" y="964438"/>
            <a:ext cx="9143999" cy="4179073"/>
          </a:xfrm>
          <a:prstGeom prst="rect">
            <a:avLst/>
          </a:prstGeom>
          <a:noFill/>
          <a:ln>
            <a:noFill/>
          </a:ln>
        </p:spPr>
      </p:pic>
      <p:sp>
        <p:nvSpPr>
          <p:cNvPr id="183" name="Google Shape;183;p29"/>
          <p:cNvSpPr txBox="1"/>
          <p:nvPr/>
        </p:nvSpPr>
        <p:spPr>
          <a:xfrm>
            <a:off x="3118550" y="1646825"/>
            <a:ext cx="26730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Preamplifer Right Channel</a:t>
            </a:r>
            <a:endParaRPr b="1">
              <a:solidFill>
                <a:srgbClr val="FF0000"/>
              </a:solidFill>
              <a:latin typeface="Proxima Nova"/>
              <a:ea typeface="Proxima Nova"/>
              <a:cs typeface="Proxima Nova"/>
              <a:sym typeface="Proxima Nova"/>
            </a:endParaRPr>
          </a:p>
        </p:txBody>
      </p:sp>
      <p:sp>
        <p:nvSpPr>
          <p:cNvPr id="184" name="Google Shape;184;p29"/>
          <p:cNvSpPr txBox="1"/>
          <p:nvPr/>
        </p:nvSpPr>
        <p:spPr>
          <a:xfrm>
            <a:off x="3290425" y="3768775"/>
            <a:ext cx="22263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Preamplifer Left Channel</a:t>
            </a:r>
            <a:endParaRPr b="1">
              <a:solidFill>
                <a:srgbClr val="FF0000"/>
              </a:solidFill>
              <a:latin typeface="Proxima Nova"/>
              <a:ea typeface="Proxima Nova"/>
              <a:cs typeface="Proxima Nova"/>
              <a:sym typeface="Proxima Nova"/>
            </a:endParaRPr>
          </a:p>
        </p:txBody>
      </p:sp>
      <p:sp>
        <p:nvSpPr>
          <p:cNvPr id="185" name="Google Shape;185;p29"/>
          <p:cNvSpPr txBox="1"/>
          <p:nvPr/>
        </p:nvSpPr>
        <p:spPr>
          <a:xfrm>
            <a:off x="7133925" y="35614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ADC</a:t>
            </a:r>
            <a:endParaRPr b="1">
              <a:solidFill>
                <a:srgbClr val="FF0000"/>
              </a:solidFill>
              <a:latin typeface="Proxima Nova"/>
              <a:ea typeface="Proxima Nova"/>
              <a:cs typeface="Proxima Nova"/>
              <a:sym typeface="Proxima Nova"/>
            </a:endParaRPr>
          </a:p>
        </p:txBody>
      </p:sp>
      <p:sp>
        <p:nvSpPr>
          <p:cNvPr id="186" name="Google Shape;186;p29"/>
          <p:cNvSpPr txBox="1"/>
          <p:nvPr/>
        </p:nvSpPr>
        <p:spPr>
          <a:xfrm>
            <a:off x="69325" y="28332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XLR Connectors</a:t>
            </a:r>
            <a:endParaRPr b="1">
              <a:solidFill>
                <a:srgbClr val="FF0000"/>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Phantom Power Circuit</a:t>
            </a:r>
            <a:endParaRPr/>
          </a:p>
        </p:txBody>
      </p:sp>
      <p:sp>
        <p:nvSpPr>
          <p:cNvPr id="192" name="Google Shape;192;p30"/>
          <p:cNvSpPr txBox="1"/>
          <p:nvPr>
            <p:ph idx="1" type="body"/>
          </p:nvPr>
        </p:nvSpPr>
        <p:spPr>
          <a:xfrm>
            <a:off x="311700" y="1386400"/>
            <a:ext cx="8520600" cy="318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Provides 24V DC power supply for the microphone</a:t>
            </a:r>
            <a:endParaRPr/>
          </a:p>
          <a:p>
            <a:pPr indent="-342900" lvl="0" marL="457200" rtl="0" algn="l">
              <a:lnSpc>
                <a:spcPct val="150000"/>
              </a:lnSpc>
              <a:spcBef>
                <a:spcPts val="0"/>
              </a:spcBef>
              <a:spcAft>
                <a:spcPts val="0"/>
              </a:spcAft>
              <a:buSzPts val="1800"/>
              <a:buChar char="●"/>
            </a:pPr>
            <a:r>
              <a:rPr lang="en"/>
              <a:t>Resistors provide current path</a:t>
            </a:r>
            <a:endParaRPr/>
          </a:p>
          <a:p>
            <a:pPr indent="-342900" lvl="0" marL="457200" rtl="0" algn="l">
              <a:lnSpc>
                <a:spcPct val="150000"/>
              </a:lnSpc>
              <a:spcBef>
                <a:spcPts val="0"/>
              </a:spcBef>
              <a:spcAft>
                <a:spcPts val="0"/>
              </a:spcAft>
              <a:buSzPts val="1800"/>
              <a:buChar char="●"/>
            </a:pPr>
            <a:r>
              <a:rPr lang="en"/>
              <a:t>Capacitors filter out the DC component to the preamplifier </a:t>
            </a:r>
            <a:endParaRPr/>
          </a:p>
        </p:txBody>
      </p:sp>
      <p:pic>
        <p:nvPicPr>
          <p:cNvPr id="193" name="Google Shape;193;p30"/>
          <p:cNvPicPr preferRelativeResize="0"/>
          <p:nvPr/>
        </p:nvPicPr>
        <p:blipFill>
          <a:blip r:embed="rId3">
            <a:alphaModFix/>
          </a:blip>
          <a:stretch>
            <a:fillRect/>
          </a:stretch>
        </p:blipFill>
        <p:spPr>
          <a:xfrm>
            <a:off x="5253548" y="2571750"/>
            <a:ext cx="2974927" cy="2342499"/>
          </a:xfrm>
          <a:prstGeom prst="rect">
            <a:avLst/>
          </a:prstGeom>
          <a:noFill/>
          <a:ln>
            <a:noFill/>
          </a:ln>
        </p:spPr>
      </p:pic>
      <p:sp>
        <p:nvSpPr>
          <p:cNvPr id="194" name="Google Shape;194;p30"/>
          <p:cNvSpPr/>
          <p:nvPr/>
        </p:nvSpPr>
        <p:spPr>
          <a:xfrm>
            <a:off x="7806000" y="3693875"/>
            <a:ext cx="1338000" cy="669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 Preamp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Preamplifier</a:t>
            </a:r>
            <a:endParaRPr/>
          </a:p>
        </p:txBody>
      </p:sp>
      <p:sp>
        <p:nvSpPr>
          <p:cNvPr id="200" name="Google Shape;20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Amplifies the audio signal from microphones (~mv)</a:t>
            </a:r>
            <a:endParaRPr/>
          </a:p>
          <a:p>
            <a:pPr indent="-342900" lvl="0" marL="457200" rtl="0" algn="l">
              <a:spcBef>
                <a:spcPts val="0"/>
              </a:spcBef>
              <a:spcAft>
                <a:spcPts val="0"/>
              </a:spcAft>
              <a:buSzPts val="1800"/>
              <a:buChar char="●"/>
            </a:pPr>
            <a:r>
              <a:rPr lang="en"/>
              <a:t>Gain of 100 V/V set by exterior resistor</a:t>
            </a:r>
            <a:endParaRPr/>
          </a:p>
          <a:p>
            <a:pPr indent="-342900" lvl="0" marL="457200" rtl="0" algn="l">
              <a:spcBef>
                <a:spcPts val="0"/>
              </a:spcBef>
              <a:spcAft>
                <a:spcPts val="0"/>
              </a:spcAft>
              <a:buSzPts val="1800"/>
              <a:buChar char="●"/>
            </a:pPr>
            <a:r>
              <a:rPr lang="en"/>
              <a:t>Output to ADC</a:t>
            </a:r>
            <a:endParaRPr/>
          </a:p>
          <a:p>
            <a:pPr indent="-342900" lvl="0" marL="457200" rtl="0" algn="l">
              <a:spcBef>
                <a:spcPts val="0"/>
              </a:spcBef>
              <a:spcAft>
                <a:spcPts val="0"/>
              </a:spcAft>
              <a:buSzPts val="1800"/>
              <a:buChar char="●"/>
            </a:pPr>
            <a:r>
              <a:rPr lang="en"/>
              <a:t>Requirement: Linear gain and phase over human hearing range (20 - 20000 Hz)</a:t>
            </a:r>
            <a:endParaRPr/>
          </a:p>
        </p:txBody>
      </p:sp>
      <p:pic>
        <p:nvPicPr>
          <p:cNvPr id="201" name="Google Shape;201;p31"/>
          <p:cNvPicPr preferRelativeResize="0"/>
          <p:nvPr/>
        </p:nvPicPr>
        <p:blipFill rotWithShape="1">
          <a:blip r:embed="rId3">
            <a:alphaModFix/>
          </a:blip>
          <a:srcRect b="25118" l="29399" r="32423" t="19785"/>
          <a:stretch/>
        </p:blipFill>
        <p:spPr>
          <a:xfrm>
            <a:off x="6655050" y="2571750"/>
            <a:ext cx="2107948" cy="2281650"/>
          </a:xfrm>
          <a:prstGeom prst="rect">
            <a:avLst/>
          </a:prstGeom>
          <a:noFill/>
          <a:ln>
            <a:noFill/>
          </a:ln>
        </p:spPr>
      </p:pic>
      <p:pic>
        <p:nvPicPr>
          <p:cNvPr id="202" name="Google Shape;202;p31"/>
          <p:cNvPicPr preferRelativeResize="0"/>
          <p:nvPr/>
        </p:nvPicPr>
        <p:blipFill>
          <a:blip r:embed="rId4">
            <a:alphaModFix/>
          </a:blip>
          <a:stretch>
            <a:fillRect/>
          </a:stretch>
        </p:blipFill>
        <p:spPr>
          <a:xfrm>
            <a:off x="2129900" y="2571750"/>
            <a:ext cx="3095775" cy="2488575"/>
          </a:xfrm>
          <a:prstGeom prst="rect">
            <a:avLst/>
          </a:prstGeom>
          <a:noFill/>
          <a:ln>
            <a:noFill/>
          </a:ln>
        </p:spPr>
      </p:pic>
      <p:sp>
        <p:nvSpPr>
          <p:cNvPr id="203" name="Google Shape;203;p31"/>
          <p:cNvSpPr/>
          <p:nvPr/>
        </p:nvSpPr>
        <p:spPr>
          <a:xfrm>
            <a:off x="4616675" y="3868025"/>
            <a:ext cx="720900" cy="360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txBox="1"/>
          <p:nvPr/>
        </p:nvSpPr>
        <p:spPr>
          <a:xfrm>
            <a:off x="6655050" y="35448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Gain resistor</a:t>
            </a:r>
            <a:endParaRPr b="1">
              <a:solidFill>
                <a:srgbClr val="FFFF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4" name="Google Shape;64;p14"/>
          <p:cNvSpPr txBox="1"/>
          <p:nvPr>
            <p:ph idx="1" type="body"/>
          </p:nvPr>
        </p:nvSpPr>
        <p:spPr>
          <a:xfrm>
            <a:off x="727650" y="1601000"/>
            <a:ext cx="7688700" cy="20703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Car playing</a:t>
            </a:r>
            <a:r>
              <a:rPr lang="en" sz="2000">
                <a:solidFill>
                  <a:srgbClr val="000000"/>
                </a:solidFill>
              </a:rPr>
              <a:t> </a:t>
            </a:r>
            <a:r>
              <a:rPr lang="en" sz="2000">
                <a:solidFill>
                  <a:srgbClr val="FF0000"/>
                </a:solidFill>
              </a:rPr>
              <a:t>loud music</a:t>
            </a:r>
            <a:endParaRPr sz="2000">
              <a:solidFill>
                <a:srgbClr val="FF0000"/>
              </a:solidFill>
            </a:endParaRPr>
          </a:p>
          <a:p>
            <a:pPr indent="-355600" lvl="0" marL="457200" rtl="0" algn="l">
              <a:lnSpc>
                <a:spcPct val="150000"/>
              </a:lnSpc>
              <a:spcBef>
                <a:spcPts val="0"/>
              </a:spcBef>
              <a:spcAft>
                <a:spcPts val="0"/>
              </a:spcAft>
              <a:buSzPts val="2000"/>
              <a:buChar char="●"/>
            </a:pPr>
            <a:r>
              <a:rPr lang="en" sz="2000"/>
              <a:t>Car</a:t>
            </a:r>
            <a:r>
              <a:rPr lang="en" sz="2000">
                <a:solidFill>
                  <a:srgbClr val="000000"/>
                </a:solidFill>
              </a:rPr>
              <a:t> </a:t>
            </a:r>
            <a:r>
              <a:rPr lang="en" sz="2000">
                <a:solidFill>
                  <a:srgbClr val="FF0000"/>
                </a:solidFill>
              </a:rPr>
              <a:t>horns / </a:t>
            </a:r>
            <a:r>
              <a:rPr lang="en" sz="2000"/>
              <a:t>Engine</a:t>
            </a:r>
            <a:r>
              <a:rPr lang="en" sz="2000">
                <a:solidFill>
                  <a:srgbClr val="000000"/>
                </a:solidFill>
              </a:rPr>
              <a:t> </a:t>
            </a:r>
            <a:r>
              <a:rPr lang="en" sz="2000">
                <a:solidFill>
                  <a:srgbClr val="FF0000"/>
                </a:solidFill>
              </a:rPr>
              <a:t>revving</a:t>
            </a:r>
            <a:endParaRPr sz="2000">
              <a:solidFill>
                <a:srgbClr val="FF0000"/>
              </a:solidFill>
            </a:endParaRPr>
          </a:p>
          <a:p>
            <a:pPr indent="-355600" lvl="0" marL="457200" rtl="0" algn="l">
              <a:lnSpc>
                <a:spcPct val="150000"/>
              </a:lnSpc>
              <a:spcBef>
                <a:spcPts val="0"/>
              </a:spcBef>
              <a:spcAft>
                <a:spcPts val="0"/>
              </a:spcAft>
              <a:buSzPts val="2000"/>
              <a:buChar char="●"/>
            </a:pPr>
            <a:r>
              <a:rPr lang="en" sz="2000"/>
              <a:t>Automatic monitoring system that helps to</a:t>
            </a:r>
            <a:r>
              <a:rPr lang="en" sz="2000">
                <a:solidFill>
                  <a:srgbClr val="000000"/>
                </a:solidFill>
              </a:rPr>
              <a:t> </a:t>
            </a:r>
            <a:r>
              <a:rPr lang="en" sz="2000">
                <a:solidFill>
                  <a:srgbClr val="FF0000"/>
                </a:solidFill>
              </a:rPr>
              <a:t>reduce </a:t>
            </a:r>
            <a:r>
              <a:rPr lang="en" sz="2000"/>
              <a:t>the level of noise produced by vehicles in the residential area</a:t>
            </a:r>
            <a:endParaRPr sz="2000"/>
          </a:p>
        </p:txBody>
      </p:sp>
      <p:sp>
        <p:nvSpPr>
          <p:cNvPr id="65" name="Google Shape;65;p14"/>
          <p:cNvSpPr txBox="1"/>
          <p:nvPr/>
        </p:nvSpPr>
        <p:spPr>
          <a:xfrm>
            <a:off x="729450" y="1131200"/>
            <a:ext cx="4498800" cy="469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Lato"/>
              <a:buChar char="●"/>
            </a:pPr>
            <a:r>
              <a:rPr lang="en" sz="2000">
                <a:solidFill>
                  <a:schemeClr val="dk2"/>
                </a:solidFill>
                <a:latin typeface="Lato"/>
                <a:ea typeface="Lato"/>
                <a:cs typeface="Lato"/>
                <a:sym typeface="Lato"/>
              </a:rPr>
              <a:t>Planted in a residential area</a:t>
            </a:r>
            <a:endParaRPr sz="2000">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1000"/>
                                        <p:tgtEl>
                                          <p:spTgt spid="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1000"/>
                                        <p:tgtEl>
                                          <p:spTgt spid="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1000"/>
                                        <p:tgtEl>
                                          <p:spTgt spid="6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Preamp Schematic</a:t>
            </a:r>
            <a:endParaRPr/>
          </a:p>
        </p:txBody>
      </p:sp>
      <p:pic>
        <p:nvPicPr>
          <p:cNvPr id="210" name="Google Shape;210;p32"/>
          <p:cNvPicPr preferRelativeResize="0"/>
          <p:nvPr/>
        </p:nvPicPr>
        <p:blipFill>
          <a:blip r:embed="rId3">
            <a:alphaModFix/>
          </a:blip>
          <a:stretch>
            <a:fillRect/>
          </a:stretch>
        </p:blipFill>
        <p:spPr>
          <a:xfrm>
            <a:off x="274500" y="1152476"/>
            <a:ext cx="8557797" cy="3821200"/>
          </a:xfrm>
          <a:prstGeom prst="rect">
            <a:avLst/>
          </a:prstGeom>
          <a:noFill/>
          <a:ln>
            <a:noFill/>
          </a:ln>
        </p:spPr>
      </p:pic>
      <p:sp>
        <p:nvSpPr>
          <p:cNvPr id="211" name="Google Shape;211;p32"/>
          <p:cNvSpPr/>
          <p:nvPr/>
        </p:nvSpPr>
        <p:spPr>
          <a:xfrm>
            <a:off x="5846650" y="2391450"/>
            <a:ext cx="720900" cy="360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Analog-to-Digital Converter</a:t>
            </a:r>
            <a:endParaRPr/>
          </a:p>
        </p:txBody>
      </p:sp>
      <p:sp>
        <p:nvSpPr>
          <p:cNvPr id="217" name="Google Shape;217;p33"/>
          <p:cNvSpPr txBox="1"/>
          <p:nvPr>
            <p:ph idx="1" type="body"/>
          </p:nvPr>
        </p:nvSpPr>
        <p:spPr>
          <a:xfrm>
            <a:off x="311700" y="1498050"/>
            <a:ext cx="6106800" cy="307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Samples the analog audio signal</a:t>
            </a:r>
            <a:endParaRPr/>
          </a:p>
          <a:p>
            <a:pPr indent="-342900" lvl="0" marL="457200" rtl="0" algn="l">
              <a:lnSpc>
                <a:spcPct val="150000"/>
              </a:lnSpc>
              <a:spcBef>
                <a:spcPts val="0"/>
              </a:spcBef>
              <a:spcAft>
                <a:spcPts val="0"/>
              </a:spcAft>
              <a:buSzPts val="1800"/>
              <a:buChar char="●"/>
            </a:pPr>
            <a:r>
              <a:rPr lang="en"/>
              <a:t>Converts to 24-bit 2-channel I</a:t>
            </a:r>
            <a:r>
              <a:rPr baseline="30000" lang="en"/>
              <a:t>2</a:t>
            </a:r>
            <a:r>
              <a:rPr lang="en"/>
              <a:t>S format</a:t>
            </a:r>
            <a:endParaRPr/>
          </a:p>
          <a:p>
            <a:pPr indent="-342900" lvl="0" marL="457200" rtl="0" algn="l">
              <a:lnSpc>
                <a:spcPct val="150000"/>
              </a:lnSpc>
              <a:spcBef>
                <a:spcPts val="0"/>
              </a:spcBef>
              <a:spcAft>
                <a:spcPts val="0"/>
              </a:spcAft>
              <a:buSzPts val="1800"/>
              <a:buChar char="●"/>
            </a:pPr>
            <a:r>
              <a:rPr lang="en"/>
              <a:t>44100 Hz Sampling Rate</a:t>
            </a:r>
            <a:endParaRPr/>
          </a:p>
          <a:p>
            <a:pPr indent="-342900" lvl="0" marL="457200" rtl="0" algn="l">
              <a:lnSpc>
                <a:spcPct val="150000"/>
              </a:lnSpc>
              <a:spcBef>
                <a:spcPts val="0"/>
              </a:spcBef>
              <a:spcAft>
                <a:spcPts val="0"/>
              </a:spcAft>
              <a:buSzPts val="1800"/>
              <a:buChar char="●"/>
            </a:pPr>
            <a:r>
              <a:rPr lang="en"/>
              <a:t>Output to ESP32 Control Module</a:t>
            </a:r>
            <a:endParaRPr/>
          </a:p>
        </p:txBody>
      </p:sp>
      <p:pic>
        <p:nvPicPr>
          <p:cNvPr id="218" name="Google Shape;218;p33"/>
          <p:cNvPicPr preferRelativeResize="0"/>
          <p:nvPr/>
        </p:nvPicPr>
        <p:blipFill rotWithShape="1">
          <a:blip r:embed="rId3">
            <a:alphaModFix/>
          </a:blip>
          <a:srcRect b="10335" l="24917" r="24323" t="20945"/>
          <a:stretch/>
        </p:blipFill>
        <p:spPr>
          <a:xfrm>
            <a:off x="6599650" y="1152475"/>
            <a:ext cx="2232652" cy="2267049"/>
          </a:xfrm>
          <a:prstGeom prst="rect">
            <a:avLst/>
          </a:prstGeom>
          <a:noFill/>
          <a:ln>
            <a:noFill/>
          </a:ln>
        </p:spPr>
      </p:pic>
      <p:sp>
        <p:nvSpPr>
          <p:cNvPr id="219" name="Google Shape;219;p33"/>
          <p:cNvSpPr txBox="1"/>
          <p:nvPr/>
        </p:nvSpPr>
        <p:spPr>
          <a:xfrm>
            <a:off x="6849200" y="21435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Analog</a:t>
            </a:r>
            <a:endParaRPr b="1">
              <a:solidFill>
                <a:srgbClr val="FFFF00"/>
              </a:solidFill>
              <a:latin typeface="Proxima Nova"/>
              <a:ea typeface="Proxima Nova"/>
              <a:cs typeface="Proxima Nova"/>
              <a:sym typeface="Proxima Nova"/>
            </a:endParaRPr>
          </a:p>
        </p:txBody>
      </p:sp>
      <p:sp>
        <p:nvSpPr>
          <p:cNvPr id="220" name="Google Shape;220;p33"/>
          <p:cNvSpPr txBox="1"/>
          <p:nvPr/>
        </p:nvSpPr>
        <p:spPr>
          <a:xfrm>
            <a:off x="7056875" y="15334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Proxima Nova"/>
                <a:ea typeface="Proxima Nova"/>
                <a:cs typeface="Proxima Nova"/>
                <a:sym typeface="Proxima Nova"/>
              </a:rPr>
              <a:t>Digital</a:t>
            </a:r>
            <a:endParaRPr b="1">
              <a:solidFill>
                <a:srgbClr val="FFFF00"/>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Verification</a:t>
            </a:r>
            <a:endParaRPr/>
          </a:p>
        </p:txBody>
      </p:sp>
      <p:sp>
        <p:nvSpPr>
          <p:cNvPr id="226" name="Google Shape;226;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7" name="Google Shape;227;p34"/>
          <p:cNvPicPr preferRelativeResize="0"/>
          <p:nvPr/>
        </p:nvPicPr>
        <p:blipFill rotWithShape="1">
          <a:blip r:embed="rId3">
            <a:alphaModFix/>
          </a:blip>
          <a:srcRect b="24262" l="20128" r="25291" t="26141"/>
          <a:stretch/>
        </p:blipFill>
        <p:spPr>
          <a:xfrm>
            <a:off x="311700" y="1152475"/>
            <a:ext cx="3001774" cy="2045649"/>
          </a:xfrm>
          <a:prstGeom prst="rect">
            <a:avLst/>
          </a:prstGeom>
          <a:noFill/>
          <a:ln>
            <a:noFill/>
          </a:ln>
        </p:spPr>
      </p:pic>
      <p:pic>
        <p:nvPicPr>
          <p:cNvPr id="228" name="Google Shape;228;p34"/>
          <p:cNvPicPr preferRelativeResize="0"/>
          <p:nvPr/>
        </p:nvPicPr>
        <p:blipFill>
          <a:blip r:embed="rId4">
            <a:alphaModFix/>
          </a:blip>
          <a:stretch>
            <a:fillRect/>
          </a:stretch>
        </p:blipFill>
        <p:spPr>
          <a:xfrm>
            <a:off x="3469075" y="942775"/>
            <a:ext cx="5363226" cy="4022427"/>
          </a:xfrm>
          <a:prstGeom prst="rect">
            <a:avLst/>
          </a:prstGeom>
          <a:noFill/>
          <a:ln>
            <a:noFill/>
          </a:ln>
        </p:spPr>
      </p:pic>
      <p:pic>
        <p:nvPicPr>
          <p:cNvPr id="229" name="Google Shape;229;p34"/>
          <p:cNvPicPr preferRelativeResize="0"/>
          <p:nvPr/>
        </p:nvPicPr>
        <p:blipFill rotWithShape="1">
          <a:blip r:embed="rId4">
            <a:alphaModFix/>
          </a:blip>
          <a:srcRect b="25876" l="17497" r="63095" t="66576"/>
          <a:stretch/>
        </p:blipFill>
        <p:spPr>
          <a:xfrm>
            <a:off x="267776" y="3465975"/>
            <a:ext cx="3089623" cy="901175"/>
          </a:xfrm>
          <a:prstGeom prst="rect">
            <a:avLst/>
          </a:prstGeom>
          <a:noFill/>
          <a:ln>
            <a:noFill/>
          </a:ln>
        </p:spPr>
      </p:pic>
      <p:sp>
        <p:nvSpPr>
          <p:cNvPr id="230" name="Google Shape;230;p34"/>
          <p:cNvSpPr/>
          <p:nvPr/>
        </p:nvSpPr>
        <p:spPr>
          <a:xfrm rot="10340607">
            <a:off x="3496732" y="3680889"/>
            <a:ext cx="862389" cy="47132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4"/>
          <p:cNvSpPr txBox="1"/>
          <p:nvPr/>
        </p:nvSpPr>
        <p:spPr>
          <a:xfrm>
            <a:off x="5657850" y="225810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32" name="Google Shape;232;p34"/>
          <p:cNvSpPr txBox="1"/>
          <p:nvPr/>
        </p:nvSpPr>
        <p:spPr>
          <a:xfrm>
            <a:off x="5832300" y="2048600"/>
            <a:ext cx="209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10mVpp (2 channels)</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Differential</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2Vpp</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Ground-referenced</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FF0000"/>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Sensing Module - Verification</a:t>
            </a:r>
            <a:endParaRPr/>
          </a:p>
        </p:txBody>
      </p:sp>
      <p:sp>
        <p:nvSpPr>
          <p:cNvPr id="238" name="Google Shape;23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9" name="Google Shape;239;p35"/>
          <p:cNvPicPr preferRelativeResize="0"/>
          <p:nvPr/>
        </p:nvPicPr>
        <p:blipFill>
          <a:blip r:embed="rId3">
            <a:alphaModFix/>
          </a:blip>
          <a:stretch>
            <a:fillRect/>
          </a:stretch>
        </p:blipFill>
        <p:spPr>
          <a:xfrm>
            <a:off x="4726175" y="1152475"/>
            <a:ext cx="3493675" cy="35897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Processing Module</a:t>
            </a:r>
            <a:endParaRPr/>
          </a:p>
        </p:txBody>
      </p:sp>
      <p:sp>
        <p:nvSpPr>
          <p:cNvPr id="245" name="Google Shape;245;p36"/>
          <p:cNvSpPr txBox="1"/>
          <p:nvPr>
            <p:ph idx="1" type="body"/>
          </p:nvPr>
        </p:nvSpPr>
        <p:spPr>
          <a:xfrm>
            <a:off x="727650" y="1253425"/>
            <a:ext cx="7688700" cy="88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Handles entire localization algorithm</a:t>
            </a:r>
            <a:endParaRPr/>
          </a:p>
          <a:p>
            <a:pPr indent="-342900" lvl="0" marL="457200" rtl="0" algn="l">
              <a:spcBef>
                <a:spcPts val="0"/>
              </a:spcBef>
              <a:spcAft>
                <a:spcPts val="0"/>
              </a:spcAft>
              <a:buSzPts val="1800"/>
              <a:buChar char="●"/>
            </a:pPr>
            <a:r>
              <a:rPr lang="en"/>
              <a:t>Needs to process five times every second, or 200 ms per update</a:t>
            </a:r>
            <a:endParaRPr/>
          </a:p>
        </p:txBody>
      </p:sp>
      <p:graphicFrame>
        <p:nvGraphicFramePr>
          <p:cNvPr id="246" name="Google Shape;246;p36"/>
          <p:cNvGraphicFramePr/>
          <p:nvPr/>
        </p:nvGraphicFramePr>
        <p:xfrm>
          <a:off x="952500" y="2549450"/>
          <a:ext cx="3000000" cy="3000000"/>
        </p:xfrm>
        <a:graphic>
          <a:graphicData uri="http://schemas.openxmlformats.org/drawingml/2006/table">
            <a:tbl>
              <a:tblPr>
                <a:noFill/>
                <a:tableStyleId>{20EDB493-D040-4388-8335-20EE2ABEE2A5}</a:tableStyleId>
              </a:tblPr>
              <a:tblGrid>
                <a:gridCol w="1809750"/>
                <a:gridCol w="1809750"/>
                <a:gridCol w="1809750"/>
                <a:gridCol w="1809750"/>
              </a:tblGrid>
              <a:tr h="399275">
                <a:tc>
                  <a:txBody>
                    <a:bodyPr/>
                    <a:lstStyle/>
                    <a:p>
                      <a:pPr indent="0" lvl="0" marL="0" rtl="0" algn="r">
                        <a:spcBef>
                          <a:spcPts val="0"/>
                        </a:spcBef>
                        <a:spcAft>
                          <a:spcPts val="0"/>
                        </a:spcAft>
                        <a:buNone/>
                      </a:pPr>
                      <a:r>
                        <a:rPr lang="en" sz="1300">
                          <a:latin typeface="Lato"/>
                          <a:ea typeface="Lato"/>
                          <a:cs typeface="Lato"/>
                          <a:sym typeface="Lato"/>
                        </a:rPr>
                        <a:t>Test #</a:t>
                      </a:r>
                      <a:endParaRPr sz="1300">
                        <a:latin typeface="Lato"/>
                        <a:ea typeface="Lato"/>
                        <a:cs typeface="Lato"/>
                        <a:sym typeface="Lato"/>
                      </a:endParaRPr>
                    </a:p>
                  </a:txBody>
                  <a:tcPr marT="91425" marB="91425" marR="91425" marL="91425">
                    <a:lnR cap="flat" cmpd="sng" w="19050">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300">
                          <a:latin typeface="Lato"/>
                          <a:ea typeface="Lato"/>
                          <a:cs typeface="Lato"/>
                          <a:sym typeface="Lato"/>
                        </a:rPr>
                        <a:t>1</a:t>
                      </a:r>
                      <a:endParaRPr sz="1300">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300">
                          <a:latin typeface="Lato"/>
                          <a:ea typeface="Lato"/>
                          <a:cs typeface="Lato"/>
                          <a:sym typeface="Lato"/>
                        </a:rPr>
                        <a:t>2</a:t>
                      </a:r>
                      <a:endParaRPr sz="13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300">
                          <a:latin typeface="Lato"/>
                          <a:ea typeface="Lato"/>
                          <a:cs typeface="Lato"/>
                          <a:sym typeface="Lato"/>
                        </a:rPr>
                        <a:t>3</a:t>
                      </a:r>
                      <a:endParaRPr sz="1300">
                        <a:latin typeface="Lato"/>
                        <a:ea typeface="Lato"/>
                        <a:cs typeface="Lato"/>
                        <a:sym typeface="Lato"/>
                      </a:endParaRPr>
                    </a:p>
                  </a:txBody>
                  <a:tcPr marT="91425" marB="91425" marR="91425" marL="91425"/>
                </a:tc>
              </a:tr>
              <a:tr h="399275">
                <a:tc>
                  <a:txBody>
                    <a:bodyPr/>
                    <a:lstStyle/>
                    <a:p>
                      <a:pPr indent="0" lvl="0" marL="0" rtl="0" algn="r">
                        <a:spcBef>
                          <a:spcPts val="0"/>
                        </a:spcBef>
                        <a:spcAft>
                          <a:spcPts val="0"/>
                        </a:spcAft>
                        <a:buNone/>
                      </a:pPr>
                      <a:r>
                        <a:rPr lang="en" sz="1300">
                          <a:latin typeface="Lato"/>
                          <a:ea typeface="Lato"/>
                          <a:cs typeface="Lato"/>
                          <a:sym typeface="Lato"/>
                        </a:rPr>
                        <a:t>Average Time/Cycle</a:t>
                      </a:r>
                      <a:endParaRPr sz="1300">
                        <a:latin typeface="Lato"/>
                        <a:ea typeface="Lato"/>
                        <a:cs typeface="Lato"/>
                        <a:sym typeface="Lato"/>
                      </a:endParaRPr>
                    </a:p>
                  </a:txBody>
                  <a:tcPr marT="91425" marB="91425" marR="91425" marL="91425">
                    <a:lnR cap="flat" cmpd="sng" w="19050">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300">
                          <a:latin typeface="Lato"/>
                          <a:ea typeface="Lato"/>
                          <a:cs typeface="Lato"/>
                          <a:sym typeface="Lato"/>
                        </a:rPr>
                        <a:t>554 ms</a:t>
                      </a:r>
                      <a:endParaRPr sz="1300">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300">
                          <a:latin typeface="Lato"/>
                          <a:ea typeface="Lato"/>
                          <a:cs typeface="Lato"/>
                          <a:sym typeface="Lato"/>
                        </a:rPr>
                        <a:t>570 ms</a:t>
                      </a:r>
                      <a:endParaRPr sz="1300">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300">
                          <a:latin typeface="Lato"/>
                          <a:ea typeface="Lato"/>
                          <a:cs typeface="Lato"/>
                          <a:sym typeface="Lato"/>
                        </a:rPr>
                        <a:t>563 ms</a:t>
                      </a:r>
                      <a:endParaRPr sz="1300">
                        <a:latin typeface="Lato"/>
                        <a:ea typeface="Lato"/>
                        <a:cs typeface="Lato"/>
                        <a:sym typeface="Lato"/>
                      </a:endParaRPr>
                    </a:p>
                  </a:txBody>
                  <a:tcPr marT="91425" marB="91425" marR="91425" marL="91425"/>
                </a:tc>
              </a:tr>
            </a:tbl>
          </a:graphicData>
        </a:graphic>
      </p:graphicFrame>
      <p:sp>
        <p:nvSpPr>
          <p:cNvPr id="247" name="Google Shape;247;p36"/>
          <p:cNvSpPr txBox="1"/>
          <p:nvPr/>
        </p:nvSpPr>
        <p:spPr>
          <a:xfrm>
            <a:off x="952500" y="2078700"/>
            <a:ext cx="7239000" cy="33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Processing Speed Test Results - 10 Cycles per Run</a:t>
            </a:r>
            <a:endParaRPr>
              <a:latin typeface="Raleway"/>
              <a:ea typeface="Raleway"/>
              <a:cs typeface="Raleway"/>
              <a:sym typeface="Raleway"/>
            </a:endParaRPr>
          </a:p>
        </p:txBody>
      </p:sp>
      <p:sp>
        <p:nvSpPr>
          <p:cNvPr id="248" name="Google Shape;248;p36"/>
          <p:cNvSpPr txBox="1"/>
          <p:nvPr>
            <p:ph idx="1" type="body"/>
          </p:nvPr>
        </p:nvSpPr>
        <p:spPr>
          <a:xfrm>
            <a:off x="727650" y="3437675"/>
            <a:ext cx="7688700" cy="126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Processing Time Reduction Recommendations</a:t>
            </a:r>
            <a:endParaRPr/>
          </a:p>
          <a:p>
            <a:pPr indent="-317500" lvl="1" marL="914400" rtl="0" algn="l">
              <a:spcBef>
                <a:spcPts val="0"/>
              </a:spcBef>
              <a:spcAft>
                <a:spcPts val="0"/>
              </a:spcAft>
              <a:buSzPts val="1400"/>
              <a:buChar char="○"/>
            </a:pPr>
            <a:r>
              <a:rPr lang="en"/>
              <a:t>Remove some central angles where 2D localization precision is higher than necessary</a:t>
            </a:r>
            <a:endParaRPr/>
          </a:p>
          <a:p>
            <a:pPr indent="-317500" lvl="1" marL="914400" rtl="0" algn="l">
              <a:spcBef>
                <a:spcPts val="0"/>
              </a:spcBef>
              <a:spcAft>
                <a:spcPts val="0"/>
              </a:spcAft>
              <a:buSzPts val="1400"/>
              <a:buChar char="○"/>
            </a:pPr>
            <a:r>
              <a:rPr lang="en"/>
              <a:t>Test if smaller FFT lengths gives same accuracy</a:t>
            </a:r>
            <a:endParaRPr/>
          </a:p>
        </p:txBody>
      </p:sp>
      <p:pic>
        <p:nvPicPr>
          <p:cNvPr id="249" name="Google Shape;249;p36"/>
          <p:cNvPicPr preferRelativeResize="0"/>
          <p:nvPr/>
        </p:nvPicPr>
        <p:blipFill rotWithShape="1">
          <a:blip r:embed="rId3">
            <a:alphaModFix/>
          </a:blip>
          <a:srcRect b="23299" l="9312" r="30914" t="15817"/>
          <a:stretch/>
        </p:blipFill>
        <p:spPr>
          <a:xfrm>
            <a:off x="6381750" y="111307"/>
            <a:ext cx="1969748" cy="15047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3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3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Module - Physical Connections</a:t>
            </a:r>
            <a:endParaRPr/>
          </a:p>
        </p:txBody>
      </p:sp>
      <p:sp>
        <p:nvSpPr>
          <p:cNvPr id="255" name="Google Shape;255;p37"/>
          <p:cNvSpPr txBox="1"/>
          <p:nvPr>
            <p:ph idx="1" type="body"/>
          </p:nvPr>
        </p:nvSpPr>
        <p:spPr>
          <a:xfrm>
            <a:off x="311700" y="1152475"/>
            <a:ext cx="7142700" cy="3730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a:t>
            </a:r>
            <a:r>
              <a:rPr baseline="30000" lang="en"/>
              <a:t>2</a:t>
            </a:r>
            <a:r>
              <a:rPr lang="en"/>
              <a:t>S Audio - Sensing Module</a:t>
            </a:r>
            <a:endParaRPr/>
          </a:p>
          <a:p>
            <a:pPr indent="-342900" lvl="0" marL="457200" rtl="0" algn="l">
              <a:spcBef>
                <a:spcPts val="0"/>
              </a:spcBef>
              <a:spcAft>
                <a:spcPts val="0"/>
              </a:spcAft>
              <a:buSzPts val="1800"/>
              <a:buChar char="●"/>
            </a:pPr>
            <a:r>
              <a:rPr lang="en"/>
              <a:t>I</a:t>
            </a:r>
            <a:r>
              <a:rPr baseline="30000" lang="en"/>
              <a:t>2</a:t>
            </a:r>
            <a:r>
              <a:rPr lang="en"/>
              <a:t>C - Camera Module</a:t>
            </a:r>
            <a:endParaRPr/>
          </a:p>
          <a:p>
            <a:pPr indent="-342900" lvl="0" marL="457200" rtl="0" algn="l">
              <a:spcBef>
                <a:spcPts val="0"/>
              </a:spcBef>
              <a:spcAft>
                <a:spcPts val="0"/>
              </a:spcAft>
              <a:buSzPts val="1800"/>
              <a:buChar char="●"/>
            </a:pPr>
            <a:r>
              <a:rPr lang="en"/>
              <a:t>SPI - Processing Module</a:t>
            </a:r>
            <a:endParaRPr/>
          </a:p>
          <a:p>
            <a:pPr indent="-317500" lvl="1" marL="914400" rtl="0" algn="l">
              <a:spcBef>
                <a:spcPts val="0"/>
              </a:spcBef>
              <a:spcAft>
                <a:spcPts val="0"/>
              </a:spcAft>
              <a:buSzPts val="1400"/>
              <a:buChar char="○"/>
            </a:pPr>
            <a:r>
              <a:rPr lang="en"/>
              <a:t>Faster than I</a:t>
            </a:r>
            <a:r>
              <a:rPr baseline="30000" lang="en"/>
              <a:t>2</a:t>
            </a:r>
            <a:r>
              <a:rPr lang="en"/>
              <a:t>C - no acknowledge bit</a:t>
            </a:r>
            <a:endParaRPr/>
          </a:p>
          <a:p>
            <a:pPr indent="-317500" lvl="1" marL="914400" rtl="0" algn="l">
              <a:spcBef>
                <a:spcPts val="0"/>
              </a:spcBef>
              <a:spcAft>
                <a:spcPts val="0"/>
              </a:spcAft>
              <a:buSzPts val="1400"/>
              <a:buChar char="○"/>
            </a:pPr>
            <a:r>
              <a:rPr lang="en"/>
              <a:t>Send information bytes in first message</a:t>
            </a:r>
            <a:endParaRPr/>
          </a:p>
          <a:p>
            <a:pPr indent="-317500" lvl="1" marL="914400" rtl="0" algn="l">
              <a:spcBef>
                <a:spcPts val="0"/>
              </a:spcBef>
              <a:spcAft>
                <a:spcPts val="0"/>
              </a:spcAft>
              <a:buSzPts val="1400"/>
              <a:buChar char="○"/>
            </a:pPr>
            <a:r>
              <a:rPr lang="en"/>
              <a:t>Send data bytes in second message</a:t>
            </a:r>
            <a:endParaRPr/>
          </a:p>
          <a:p>
            <a:pPr indent="-317500" lvl="1" marL="914400" rtl="0" algn="l">
              <a:spcBef>
                <a:spcPts val="0"/>
              </a:spcBef>
              <a:spcAft>
                <a:spcPts val="0"/>
              </a:spcAft>
              <a:buSzPts val="1400"/>
              <a:buChar char="○"/>
            </a:pPr>
            <a:r>
              <a:rPr lang="en"/>
              <a:t>After testing, I</a:t>
            </a:r>
            <a:r>
              <a:rPr baseline="30000" lang="en"/>
              <a:t>2</a:t>
            </a:r>
            <a:r>
              <a:rPr lang="en"/>
              <a:t>C would have been fast enough</a:t>
            </a:r>
            <a:endParaRPr/>
          </a:p>
          <a:p>
            <a:pPr indent="-317500" lvl="2" marL="1371600" rtl="0" algn="l">
              <a:spcBef>
                <a:spcPts val="0"/>
              </a:spcBef>
              <a:spcAft>
                <a:spcPts val="0"/>
              </a:spcAft>
              <a:buSzPts val="1400"/>
              <a:buChar char="■"/>
            </a:pPr>
            <a:r>
              <a:rPr lang="en"/>
              <a:t>6144 audio bytes (plus 1 information and 4 data header bytes)</a:t>
            </a:r>
            <a:endParaRPr/>
          </a:p>
          <a:p>
            <a:pPr indent="-317500" lvl="2" marL="1371600" rtl="0" algn="l">
              <a:spcBef>
                <a:spcPts val="0"/>
              </a:spcBef>
              <a:spcAft>
                <a:spcPts val="0"/>
              </a:spcAft>
              <a:buSzPts val="1400"/>
              <a:buChar char="■"/>
            </a:pPr>
            <a:r>
              <a:rPr lang="en"/>
              <a:t>About 6.15 ms total transmission time at 8 MHz (SPI)</a:t>
            </a:r>
            <a:endParaRPr/>
          </a:p>
          <a:p>
            <a:pPr indent="-317500" lvl="2" marL="1371600" rtl="0" algn="l">
              <a:spcBef>
                <a:spcPts val="0"/>
              </a:spcBef>
              <a:spcAft>
                <a:spcPts val="0"/>
              </a:spcAft>
              <a:buSzPts val="1400"/>
              <a:buChar char="■"/>
            </a:pPr>
            <a:r>
              <a:rPr lang="en"/>
              <a:t>About 6.92 ms total transmission time at 8 MHz (I</a:t>
            </a:r>
            <a:r>
              <a:rPr baseline="30000" lang="en"/>
              <a:t>2</a:t>
            </a:r>
            <a:r>
              <a:rPr lang="en"/>
              <a:t>C)</a:t>
            </a:r>
            <a:endParaRPr/>
          </a:p>
          <a:p>
            <a:pPr indent="-342900" lvl="0" marL="457200" rtl="0" algn="l">
              <a:spcBef>
                <a:spcPts val="0"/>
              </a:spcBef>
              <a:spcAft>
                <a:spcPts val="0"/>
              </a:spcAft>
              <a:buSzPts val="1800"/>
              <a:buChar char="●"/>
            </a:pPr>
            <a:r>
              <a:rPr lang="en"/>
              <a:t>SPI - Warning Module</a:t>
            </a:r>
            <a:endParaRPr/>
          </a:p>
          <a:p>
            <a:pPr indent="-317500" lvl="1" marL="914400" rtl="0" algn="l">
              <a:spcBef>
                <a:spcPts val="0"/>
              </a:spcBef>
              <a:spcAft>
                <a:spcPts val="0"/>
              </a:spcAft>
              <a:buSzPts val="1400"/>
              <a:buChar char="○"/>
            </a:pPr>
            <a:r>
              <a:rPr lang="en"/>
              <a:t>Could be replaced with I</a:t>
            </a:r>
            <a:r>
              <a:rPr baseline="30000" lang="en"/>
              <a:t>2</a:t>
            </a:r>
            <a:r>
              <a:rPr lang="en"/>
              <a:t>C connection to reduce pins used on ESP32</a:t>
            </a:r>
            <a:endParaRPr/>
          </a:p>
          <a:p>
            <a:pPr indent="-317500" lvl="1" marL="914400" rtl="0" algn="l">
              <a:spcBef>
                <a:spcPts val="0"/>
              </a:spcBef>
              <a:spcAft>
                <a:spcPts val="0"/>
              </a:spcAft>
              <a:buSzPts val="1400"/>
              <a:buChar char="○"/>
            </a:pPr>
            <a:r>
              <a:rPr lang="en"/>
              <a:t>Could be replaced with direct GPIO connections to remove GPIO expander</a:t>
            </a:r>
            <a:endParaRPr/>
          </a:p>
          <a:p>
            <a:pPr indent="0" lvl="0" marL="457200" rtl="0" algn="l">
              <a:spcBef>
                <a:spcPts val="1600"/>
              </a:spcBef>
              <a:spcAft>
                <a:spcPts val="1600"/>
              </a:spcAft>
              <a:buNone/>
            </a:pPr>
            <a:r>
              <a:t/>
            </a:r>
            <a:endParaRPr/>
          </a:p>
        </p:txBody>
      </p:sp>
      <p:pic>
        <p:nvPicPr>
          <p:cNvPr id="256" name="Google Shape;256;p37"/>
          <p:cNvPicPr preferRelativeResize="0"/>
          <p:nvPr/>
        </p:nvPicPr>
        <p:blipFill rotWithShape="1">
          <a:blip r:embed="rId3">
            <a:alphaModFix/>
          </a:blip>
          <a:srcRect b="21977" l="25445" r="29755" t="15283"/>
          <a:stretch/>
        </p:blipFill>
        <p:spPr>
          <a:xfrm>
            <a:off x="7551925" y="1152475"/>
            <a:ext cx="1280376" cy="23908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Camera Module</a:t>
            </a:r>
            <a:endParaRPr/>
          </a:p>
        </p:txBody>
      </p:sp>
      <p:sp>
        <p:nvSpPr>
          <p:cNvPr id="262" name="Google Shape;262;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OV7670 without FIFO</a:t>
            </a:r>
            <a:endParaRPr sz="2000"/>
          </a:p>
          <a:p>
            <a:pPr indent="-355600" lvl="1" marL="914400" rtl="0" algn="l">
              <a:spcBef>
                <a:spcPts val="0"/>
              </a:spcBef>
              <a:spcAft>
                <a:spcPts val="0"/>
              </a:spcAft>
              <a:buSzPts val="2000"/>
              <a:buChar char="○"/>
            </a:pPr>
            <a:r>
              <a:rPr lang="en" sz="2000"/>
              <a:t>Picture sent to ESP32 directly</a:t>
            </a:r>
            <a:endParaRPr sz="2000"/>
          </a:p>
          <a:p>
            <a:pPr indent="-355600" lvl="0" marL="457200" rtl="0" algn="l">
              <a:spcBef>
                <a:spcPts val="0"/>
              </a:spcBef>
              <a:spcAft>
                <a:spcPts val="0"/>
              </a:spcAft>
              <a:buSzPts val="2000"/>
              <a:buChar char="●"/>
            </a:pPr>
            <a:r>
              <a:rPr lang="en" sz="2000"/>
              <a:t>VGA resolution (up to 640 * 320)</a:t>
            </a:r>
            <a:endParaRPr sz="2000"/>
          </a:p>
        </p:txBody>
      </p:sp>
      <p:pic>
        <p:nvPicPr>
          <p:cNvPr id="263" name="Google Shape;263;p38"/>
          <p:cNvPicPr preferRelativeResize="0"/>
          <p:nvPr/>
        </p:nvPicPr>
        <p:blipFill rotWithShape="1">
          <a:blip r:embed="rId3">
            <a:alphaModFix/>
          </a:blip>
          <a:srcRect b="34123" l="27027" r="31773" t="28245"/>
          <a:stretch/>
        </p:blipFill>
        <p:spPr>
          <a:xfrm>
            <a:off x="6510751" y="445025"/>
            <a:ext cx="2321550" cy="2827200"/>
          </a:xfrm>
          <a:prstGeom prst="rect">
            <a:avLst/>
          </a:prstGeom>
          <a:noFill/>
          <a:ln>
            <a:noFill/>
          </a:ln>
        </p:spPr>
      </p:pic>
      <p:pic>
        <p:nvPicPr>
          <p:cNvPr id="264" name="Google Shape;264;p38"/>
          <p:cNvPicPr preferRelativeResize="0"/>
          <p:nvPr/>
        </p:nvPicPr>
        <p:blipFill>
          <a:blip r:embed="rId4">
            <a:alphaModFix/>
          </a:blip>
          <a:stretch>
            <a:fillRect/>
          </a:stretch>
        </p:blipFill>
        <p:spPr>
          <a:xfrm>
            <a:off x="621525" y="2707331"/>
            <a:ext cx="2619375" cy="22336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a:t>
            </a:r>
            <a:r>
              <a:rPr lang="en"/>
              <a:t>Module - Wireless Connections</a:t>
            </a:r>
            <a:endParaRPr/>
          </a:p>
        </p:txBody>
      </p:sp>
      <p:sp>
        <p:nvSpPr>
          <p:cNvPr id="270" name="Google Shape;270;p39"/>
          <p:cNvSpPr txBox="1"/>
          <p:nvPr>
            <p:ph idx="1" type="body"/>
          </p:nvPr>
        </p:nvSpPr>
        <p:spPr>
          <a:xfrm>
            <a:off x="311700" y="1152475"/>
            <a:ext cx="7142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Wi-fi capability (2.4GHz)</a:t>
            </a:r>
            <a:endParaRPr/>
          </a:p>
          <a:p>
            <a:pPr indent="-342900" lvl="0" marL="457200" rtl="0" algn="l">
              <a:spcBef>
                <a:spcPts val="0"/>
              </a:spcBef>
              <a:spcAft>
                <a:spcPts val="0"/>
              </a:spcAft>
              <a:buSzPts val="1800"/>
              <a:buChar char="●"/>
            </a:pPr>
            <a:r>
              <a:rPr lang="en"/>
              <a:t>Serving directly from ESP 32 </a:t>
            </a:r>
            <a:r>
              <a:rPr lang="en"/>
              <a:t>through</a:t>
            </a:r>
            <a:r>
              <a:rPr lang="en"/>
              <a:t> HTT</a:t>
            </a:r>
            <a:r>
              <a:rPr lang="en"/>
              <a:t>P</a:t>
            </a:r>
            <a:endParaRPr/>
          </a:p>
          <a:p>
            <a:pPr indent="-317500" lvl="1" marL="914400" rtl="0" algn="l">
              <a:spcBef>
                <a:spcPts val="0"/>
              </a:spcBef>
              <a:spcAft>
                <a:spcPts val="0"/>
              </a:spcAft>
              <a:buSzPts val="1400"/>
              <a:buChar char="○"/>
            </a:pPr>
            <a:r>
              <a:rPr lang="en"/>
              <a:t>MQTT is used to announce the IP address</a:t>
            </a:r>
            <a:endParaRPr/>
          </a:p>
          <a:p>
            <a:pPr indent="-342900" lvl="0" marL="457200" rtl="0" algn="l">
              <a:spcBef>
                <a:spcPts val="0"/>
              </a:spcBef>
              <a:spcAft>
                <a:spcPts val="0"/>
              </a:spcAft>
              <a:buSzPts val="1800"/>
              <a:buChar char="●"/>
            </a:pPr>
            <a:r>
              <a:rPr lang="en"/>
              <a:t>View the image or the video with HTML</a:t>
            </a:r>
            <a:endParaRPr/>
          </a:p>
        </p:txBody>
      </p:sp>
      <p:pic>
        <p:nvPicPr>
          <p:cNvPr id="271" name="Google Shape;271;p39"/>
          <p:cNvPicPr preferRelativeResize="0"/>
          <p:nvPr/>
        </p:nvPicPr>
        <p:blipFill rotWithShape="1">
          <a:blip r:embed="rId3">
            <a:alphaModFix/>
          </a:blip>
          <a:srcRect b="0" l="-10590" r="10590" t="0"/>
          <a:stretch/>
        </p:blipFill>
        <p:spPr>
          <a:xfrm>
            <a:off x="5436600" y="1152475"/>
            <a:ext cx="2890475" cy="3669052"/>
          </a:xfrm>
          <a:prstGeom prst="rect">
            <a:avLst/>
          </a:prstGeom>
          <a:noFill/>
          <a:ln>
            <a:noFill/>
          </a:ln>
        </p:spPr>
      </p:pic>
      <p:pic>
        <p:nvPicPr>
          <p:cNvPr id="272" name="Google Shape;272;p39"/>
          <p:cNvPicPr preferRelativeResize="0"/>
          <p:nvPr/>
        </p:nvPicPr>
        <p:blipFill>
          <a:blip r:embed="rId4">
            <a:alphaModFix/>
          </a:blip>
          <a:stretch>
            <a:fillRect/>
          </a:stretch>
        </p:blipFill>
        <p:spPr>
          <a:xfrm>
            <a:off x="575550" y="2451350"/>
            <a:ext cx="2394850" cy="2370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Work</a:t>
            </a:r>
            <a:endParaRPr/>
          </a:p>
        </p:txBody>
      </p:sp>
      <p:sp>
        <p:nvSpPr>
          <p:cNvPr id="278" name="Google Shape;278;p40"/>
          <p:cNvSpPr txBox="1"/>
          <p:nvPr>
            <p:ph idx="1" type="body"/>
          </p:nvPr>
        </p:nvSpPr>
        <p:spPr>
          <a:xfrm>
            <a:off x="311700" y="1017725"/>
            <a:ext cx="8520600" cy="39714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Char char="●"/>
            </a:pPr>
            <a:r>
              <a:rPr lang="en" sz="2400"/>
              <a:t>Faster </a:t>
            </a:r>
            <a:r>
              <a:rPr lang="en" sz="2400"/>
              <a:t>microprocessor</a:t>
            </a:r>
            <a:r>
              <a:rPr lang="en" sz="2400"/>
              <a:t> (ARM Cortex M7 or A5 series)</a:t>
            </a:r>
            <a:endParaRPr sz="2400"/>
          </a:p>
          <a:p>
            <a:pPr indent="-381000" lvl="0" marL="457200" rtl="0" algn="l">
              <a:lnSpc>
                <a:spcPct val="150000"/>
              </a:lnSpc>
              <a:spcBef>
                <a:spcPts val="0"/>
              </a:spcBef>
              <a:spcAft>
                <a:spcPts val="0"/>
              </a:spcAft>
              <a:buSzPts val="2400"/>
              <a:buChar char="●"/>
            </a:pPr>
            <a:r>
              <a:rPr lang="en" sz="2400"/>
              <a:t>Test system using audio directly from sensing module</a:t>
            </a:r>
            <a:endParaRPr sz="2400"/>
          </a:p>
          <a:p>
            <a:pPr indent="-381000" lvl="0" marL="457200" rtl="0" algn="l">
              <a:lnSpc>
                <a:spcPct val="150000"/>
              </a:lnSpc>
              <a:spcBef>
                <a:spcPts val="0"/>
              </a:spcBef>
              <a:spcAft>
                <a:spcPts val="0"/>
              </a:spcAft>
              <a:buSzPts val="2400"/>
              <a:buChar char="●"/>
            </a:pPr>
            <a:r>
              <a:rPr lang="en" sz="2400"/>
              <a:t>Better camera with higher resolution and longer focal length</a:t>
            </a:r>
            <a:endParaRPr sz="2400"/>
          </a:p>
          <a:p>
            <a:pPr indent="-381000" lvl="0" marL="457200" rtl="0" algn="l">
              <a:lnSpc>
                <a:spcPct val="150000"/>
              </a:lnSpc>
              <a:spcBef>
                <a:spcPts val="0"/>
              </a:spcBef>
              <a:spcAft>
                <a:spcPts val="0"/>
              </a:spcAft>
              <a:buSzPts val="2400"/>
              <a:buChar char="●"/>
            </a:pPr>
            <a:r>
              <a:rPr lang="en" sz="2400"/>
              <a:t>Solar panels for recharging battery</a:t>
            </a:r>
            <a:endParaRPr sz="2400"/>
          </a:p>
          <a:p>
            <a:pPr indent="-381000" lvl="0" marL="457200" rtl="0" algn="l">
              <a:lnSpc>
                <a:spcPct val="150000"/>
              </a:lnSpc>
              <a:spcBef>
                <a:spcPts val="0"/>
              </a:spcBef>
              <a:spcAft>
                <a:spcPts val="0"/>
              </a:spcAft>
              <a:buSzPts val="2400"/>
              <a:buChar char="●"/>
            </a:pPr>
            <a:r>
              <a:rPr lang="en" sz="2400"/>
              <a:t>Server for storing captured pictures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10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10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1000"/>
                                        <p:tgtEl>
                                          <p:spTgt spid="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Effect filter="fade" transition="in">
                                      <p:cBhvr>
                                        <p:cTn dur="1000"/>
                                        <p:tgtEl>
                                          <p:spTgt spid="2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animEffect filter="fade" transition="in">
                                      <p:cBhvr>
                                        <p:cTn dur="1000"/>
                                        <p:tgtEl>
                                          <p:spTgt spid="2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84" name="Google Shape;284;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a:t>
            </a:r>
            <a:r>
              <a:rPr lang="en" u="sng">
                <a:solidFill>
                  <a:schemeClr val="hlink"/>
                </a:solidFill>
                <a:hlinkClick r:id="rId3"/>
              </a:rPr>
              <a:t>haoy2</a:t>
            </a:r>
            <a:r>
              <a:rPr lang="en" u="sng">
                <a:solidFill>
                  <a:schemeClr val="hlink"/>
                </a:solidFill>
                <a:hlinkClick r:id="rId4"/>
              </a:rPr>
              <a:t>@illinois.edu</a:t>
            </a:r>
            <a:r>
              <a:rPr lang="en"/>
              <a:t>, </a:t>
            </a:r>
            <a:r>
              <a:rPr lang="en" u="sng">
                <a:solidFill>
                  <a:schemeClr val="hlink"/>
                </a:solidFill>
                <a:hlinkClick r:id="rId5"/>
              </a:rPr>
              <a:t>jrodier2@illinois.edu</a:t>
            </a:r>
            <a:r>
              <a:rPr lang="en"/>
              <a:t> </a:t>
            </a:r>
            <a:r>
              <a:rPr lang="en" u="sng">
                <a:solidFill>
                  <a:schemeClr val="hlink"/>
                </a:solidFill>
                <a:hlinkClick r:id="rId6"/>
              </a:rPr>
              <a:t>wentaoj2@illinois.edu</a:t>
            </a:r>
            <a:endParaRPr/>
          </a:p>
          <a:p>
            <a:pPr indent="0" lvl="0" marL="0" rtl="0" algn="l">
              <a:spcBef>
                <a:spcPts val="1600"/>
              </a:spcBef>
              <a:spcAft>
                <a:spcPts val="1600"/>
              </a:spcAft>
              <a:buNone/>
            </a:pPr>
            <a:r>
              <a:rPr lang="en"/>
              <a:t>	</a:t>
            </a:r>
            <a:endParaRPr/>
          </a:p>
        </p:txBody>
      </p:sp>
      <p:pic>
        <p:nvPicPr>
          <p:cNvPr id="285" name="Google Shape;285;p41"/>
          <p:cNvPicPr preferRelativeResize="0"/>
          <p:nvPr/>
        </p:nvPicPr>
        <p:blipFill>
          <a:blip r:embed="rId7">
            <a:alphaModFix/>
          </a:blip>
          <a:stretch>
            <a:fillRect/>
          </a:stretch>
        </p:blipFill>
        <p:spPr>
          <a:xfrm>
            <a:off x="311700" y="1699573"/>
            <a:ext cx="7975624" cy="28693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71" name="Google Shape;71;p15"/>
          <p:cNvSpPr txBox="1"/>
          <p:nvPr>
            <p:ph idx="1" type="body"/>
          </p:nvPr>
        </p:nvSpPr>
        <p:spPr>
          <a:xfrm>
            <a:off x="311700" y="1152475"/>
            <a:ext cx="8520600" cy="1511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
                <a:solidFill>
                  <a:srgbClr val="FF0000"/>
                </a:solidFill>
              </a:rPr>
              <a:t>Identify </a:t>
            </a:r>
            <a:r>
              <a:rPr lang="en"/>
              <a:t>vehicle noise sources and track movement</a:t>
            </a:r>
            <a:endParaRPr b="1"/>
          </a:p>
          <a:p>
            <a:pPr indent="-342900" lvl="0" marL="457200" rtl="0" algn="l">
              <a:lnSpc>
                <a:spcPct val="150000"/>
              </a:lnSpc>
              <a:spcBef>
                <a:spcPts val="0"/>
              </a:spcBef>
              <a:spcAft>
                <a:spcPts val="0"/>
              </a:spcAft>
              <a:buSzPts val="1800"/>
              <a:buChar char="●"/>
            </a:pPr>
            <a:r>
              <a:rPr b="1" lang="en">
                <a:solidFill>
                  <a:srgbClr val="FF0000"/>
                </a:solidFill>
              </a:rPr>
              <a:t>Warn </a:t>
            </a:r>
            <a:r>
              <a:rPr lang="en"/>
              <a:t>drivers if vehicles are too loud</a:t>
            </a:r>
            <a:endParaRPr/>
          </a:p>
          <a:p>
            <a:pPr indent="-342900" lvl="0" marL="457200" rtl="0" algn="l">
              <a:lnSpc>
                <a:spcPct val="150000"/>
              </a:lnSpc>
              <a:spcBef>
                <a:spcPts val="0"/>
              </a:spcBef>
              <a:spcAft>
                <a:spcPts val="0"/>
              </a:spcAft>
              <a:buSzPts val="1800"/>
              <a:buChar char="●"/>
            </a:pPr>
            <a:r>
              <a:rPr b="1" lang="en">
                <a:solidFill>
                  <a:srgbClr val="FF0000"/>
                </a:solidFill>
              </a:rPr>
              <a:t>Take pictures</a:t>
            </a:r>
            <a:r>
              <a:rPr lang="en">
                <a:solidFill>
                  <a:srgbClr val="000000"/>
                </a:solidFill>
              </a:rPr>
              <a:t> </a:t>
            </a:r>
            <a:r>
              <a:rPr lang="en"/>
              <a:t>of offending vehicle’s license plate</a:t>
            </a:r>
            <a:endParaRPr/>
          </a:p>
        </p:txBody>
      </p:sp>
      <p:pic>
        <p:nvPicPr>
          <p:cNvPr id="72" name="Google Shape;72;p15"/>
          <p:cNvPicPr preferRelativeResize="0"/>
          <p:nvPr/>
        </p:nvPicPr>
        <p:blipFill>
          <a:blip r:embed="rId3">
            <a:alphaModFix/>
          </a:blip>
          <a:stretch>
            <a:fillRect/>
          </a:stretch>
        </p:blipFill>
        <p:spPr>
          <a:xfrm>
            <a:off x="725350" y="3016575"/>
            <a:ext cx="2265968" cy="1511400"/>
          </a:xfrm>
          <a:prstGeom prst="rect">
            <a:avLst/>
          </a:prstGeom>
          <a:noFill/>
          <a:ln>
            <a:noFill/>
          </a:ln>
        </p:spPr>
      </p:pic>
      <p:pic>
        <p:nvPicPr>
          <p:cNvPr id="73" name="Google Shape;73;p15"/>
          <p:cNvPicPr preferRelativeResize="0"/>
          <p:nvPr/>
        </p:nvPicPr>
        <p:blipFill>
          <a:blip r:embed="rId4">
            <a:alphaModFix/>
          </a:blip>
          <a:stretch>
            <a:fillRect/>
          </a:stretch>
        </p:blipFill>
        <p:spPr>
          <a:xfrm>
            <a:off x="3117699" y="3016575"/>
            <a:ext cx="2686912" cy="1511401"/>
          </a:xfrm>
          <a:prstGeom prst="rect">
            <a:avLst/>
          </a:prstGeom>
          <a:noFill/>
          <a:ln>
            <a:noFill/>
          </a:ln>
        </p:spPr>
      </p:pic>
      <p:pic>
        <p:nvPicPr>
          <p:cNvPr id="74" name="Google Shape;74;p15"/>
          <p:cNvPicPr preferRelativeResize="0"/>
          <p:nvPr/>
        </p:nvPicPr>
        <p:blipFill rotWithShape="1">
          <a:blip r:embed="rId5">
            <a:alphaModFix/>
          </a:blip>
          <a:srcRect b="11987" l="6834" r="6435" t="11705"/>
          <a:stretch/>
        </p:blipFill>
        <p:spPr>
          <a:xfrm>
            <a:off x="5930965" y="3016575"/>
            <a:ext cx="3006611" cy="1511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10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10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1000"/>
                                        <p:tgtEl>
                                          <p:spTgt spid="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1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Roadside Sound Meter (One Unit)</a:t>
            </a:r>
            <a:endParaRPr/>
          </a:p>
        </p:txBody>
      </p:sp>
      <p:pic>
        <p:nvPicPr>
          <p:cNvPr id="80" name="Google Shape;80;p16"/>
          <p:cNvPicPr preferRelativeResize="0"/>
          <p:nvPr/>
        </p:nvPicPr>
        <p:blipFill>
          <a:blip r:embed="rId3">
            <a:alphaModFix/>
          </a:blip>
          <a:stretch>
            <a:fillRect/>
          </a:stretch>
        </p:blipFill>
        <p:spPr>
          <a:xfrm>
            <a:off x="699375" y="778600"/>
            <a:ext cx="3104175" cy="4138924"/>
          </a:xfrm>
          <a:prstGeom prst="rect">
            <a:avLst/>
          </a:prstGeom>
          <a:noFill/>
          <a:ln>
            <a:noFill/>
          </a:ln>
        </p:spPr>
      </p:pic>
      <p:pic>
        <p:nvPicPr>
          <p:cNvPr id="81" name="Google Shape;81;p16"/>
          <p:cNvPicPr preferRelativeResize="0"/>
          <p:nvPr/>
        </p:nvPicPr>
        <p:blipFill rotWithShape="1">
          <a:blip r:embed="rId4">
            <a:alphaModFix/>
          </a:blip>
          <a:srcRect b="0" l="0" r="0" t="24947"/>
          <a:stretch/>
        </p:blipFill>
        <p:spPr>
          <a:xfrm>
            <a:off x="4934125" y="1007137"/>
            <a:ext cx="3831450" cy="3834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Overview - Unit Placement</a:t>
            </a:r>
            <a:endParaRPr/>
          </a:p>
        </p:txBody>
      </p:sp>
      <p:pic>
        <p:nvPicPr>
          <p:cNvPr id="87" name="Google Shape;87;p17"/>
          <p:cNvPicPr preferRelativeResize="0"/>
          <p:nvPr/>
        </p:nvPicPr>
        <p:blipFill>
          <a:blip r:embed="rId3">
            <a:alphaModFix/>
          </a:blip>
          <a:stretch>
            <a:fillRect/>
          </a:stretch>
        </p:blipFill>
        <p:spPr>
          <a:xfrm>
            <a:off x="755426" y="1152475"/>
            <a:ext cx="7633150"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Overview - Block Diagram</a:t>
            </a:r>
            <a:endParaRPr/>
          </a:p>
        </p:txBody>
      </p:sp>
      <p:pic>
        <p:nvPicPr>
          <p:cNvPr id="93" name="Google Shape;93;p18"/>
          <p:cNvPicPr preferRelativeResize="0"/>
          <p:nvPr/>
        </p:nvPicPr>
        <p:blipFill>
          <a:blip r:embed="rId3">
            <a:alphaModFix/>
          </a:blip>
          <a:stretch>
            <a:fillRect/>
          </a:stretch>
        </p:blipFill>
        <p:spPr>
          <a:xfrm>
            <a:off x="2137450" y="1103650"/>
            <a:ext cx="4869090"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Localization Process</a:t>
            </a:r>
            <a:endParaRPr/>
          </a:p>
        </p:txBody>
      </p:sp>
      <p:sp>
        <p:nvSpPr>
          <p:cNvPr id="99" name="Google Shape;99;p19"/>
          <p:cNvSpPr txBox="1"/>
          <p:nvPr>
            <p:ph idx="1" type="body"/>
          </p:nvPr>
        </p:nvSpPr>
        <p:spPr>
          <a:xfrm>
            <a:off x="729300" y="1143700"/>
            <a:ext cx="3842700" cy="2377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Corrects for phase delay between microphones in an array</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
              <a:t>Loops over a series of angles to find which gives the highest total energy</a:t>
            </a:r>
            <a:endParaRPr/>
          </a:p>
        </p:txBody>
      </p:sp>
      <p:pic>
        <p:nvPicPr>
          <p:cNvPr id="100" name="Google Shape;100;p19"/>
          <p:cNvPicPr preferRelativeResize="0"/>
          <p:nvPr/>
        </p:nvPicPr>
        <p:blipFill>
          <a:blip r:embed="rId3">
            <a:alphaModFix/>
          </a:blip>
          <a:stretch>
            <a:fillRect/>
          </a:stretch>
        </p:blipFill>
        <p:spPr>
          <a:xfrm>
            <a:off x="4697900" y="1513050"/>
            <a:ext cx="4267051" cy="24783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Localization Process</a:t>
            </a:r>
            <a:endParaRPr/>
          </a:p>
        </p:txBody>
      </p:sp>
      <p:sp>
        <p:nvSpPr>
          <p:cNvPr id="106" name="Google Shape;106;p20"/>
          <p:cNvSpPr txBox="1"/>
          <p:nvPr>
            <p:ph idx="1" type="body"/>
          </p:nvPr>
        </p:nvSpPr>
        <p:spPr>
          <a:xfrm>
            <a:off x="727650" y="1196550"/>
            <a:ext cx="7688700" cy="306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Can convert time delay to a set of phase delays in frequency domain</a:t>
            </a:r>
            <a:endParaRPr/>
          </a:p>
          <a:p>
            <a:pPr indent="-342900" lvl="0" marL="457200" rtl="0" algn="l">
              <a:lnSpc>
                <a:spcPct val="150000"/>
              </a:lnSpc>
              <a:spcBef>
                <a:spcPts val="0"/>
              </a:spcBef>
              <a:spcAft>
                <a:spcPts val="0"/>
              </a:spcAft>
              <a:buSzPts val="1800"/>
              <a:buChar char="●"/>
            </a:pPr>
            <a:r>
              <a:rPr lang="en"/>
              <a:t>Each sound divided into multiple frequency ‘bins’ using a Fast Fourier Transform (FFT)</a:t>
            </a:r>
            <a:endParaRPr/>
          </a:p>
          <a:p>
            <a:pPr indent="-342900" lvl="0" marL="457200" rtl="0" algn="l">
              <a:lnSpc>
                <a:spcPct val="150000"/>
              </a:lnSpc>
              <a:spcBef>
                <a:spcPts val="0"/>
              </a:spcBef>
              <a:spcAft>
                <a:spcPts val="0"/>
              </a:spcAft>
              <a:buSzPts val="1800"/>
              <a:buChar char="●"/>
            </a:pPr>
            <a:r>
              <a:rPr lang="en"/>
              <a:t>Multiplying each bin with a certain phase delay based on the angle being checked</a:t>
            </a:r>
            <a:endParaRPr/>
          </a:p>
          <a:p>
            <a:pPr indent="-342900" lvl="0" marL="457200" rtl="0" algn="l">
              <a:lnSpc>
                <a:spcPct val="150000"/>
              </a:lnSpc>
              <a:spcBef>
                <a:spcPts val="0"/>
              </a:spcBef>
              <a:spcAft>
                <a:spcPts val="0"/>
              </a:spcAft>
              <a:buSzPts val="1800"/>
              <a:buChar char="●"/>
            </a:pPr>
            <a:r>
              <a:rPr lang="en"/>
              <a:t>Use the sum of each phase-corrected frequency bin to find peaks in total energy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Localization Process</a:t>
            </a:r>
            <a:endParaRPr/>
          </a:p>
        </p:txBody>
      </p:sp>
      <p:pic>
        <p:nvPicPr>
          <p:cNvPr id="112" name="Google Shape;112;p21"/>
          <p:cNvPicPr preferRelativeResize="0"/>
          <p:nvPr/>
        </p:nvPicPr>
        <p:blipFill>
          <a:blip r:embed="rId3">
            <a:alphaModFix/>
          </a:blip>
          <a:stretch>
            <a:fillRect/>
          </a:stretch>
        </p:blipFill>
        <p:spPr>
          <a:xfrm>
            <a:off x="376838" y="1079325"/>
            <a:ext cx="8390314" cy="298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