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2" r:id="rId1"/>
    <p:sldMasterId id="2147483665" r:id="rId2"/>
    <p:sldMasterId id="2147483685" r:id="rId3"/>
  </p:sldMasterIdLst>
  <p:notesMasterIdLst>
    <p:notesMasterId r:id="rId34"/>
  </p:notesMasterIdLst>
  <p:handoutMasterIdLst>
    <p:handoutMasterId r:id="rId35"/>
  </p:handoutMasterIdLst>
  <p:sldIdLst>
    <p:sldId id="261" r:id="rId4"/>
    <p:sldId id="283" r:id="rId5"/>
    <p:sldId id="262" r:id="rId6"/>
    <p:sldId id="267" r:id="rId7"/>
    <p:sldId id="284" r:id="rId8"/>
    <p:sldId id="285" r:id="rId9"/>
    <p:sldId id="289" r:id="rId10"/>
    <p:sldId id="291" r:id="rId11"/>
    <p:sldId id="294" r:id="rId12"/>
    <p:sldId id="270" r:id="rId13"/>
    <p:sldId id="271" r:id="rId14"/>
    <p:sldId id="273" r:id="rId15"/>
    <p:sldId id="278" r:id="rId16"/>
    <p:sldId id="280" r:id="rId17"/>
    <p:sldId id="272" r:id="rId18"/>
    <p:sldId id="288" r:id="rId19"/>
    <p:sldId id="268" r:id="rId20"/>
    <p:sldId id="276" r:id="rId21"/>
    <p:sldId id="297" r:id="rId22"/>
    <p:sldId id="282" r:id="rId23"/>
    <p:sldId id="269" r:id="rId24"/>
    <p:sldId id="277" r:id="rId25"/>
    <p:sldId id="281" r:id="rId26"/>
    <p:sldId id="293" r:id="rId27"/>
    <p:sldId id="298" r:id="rId28"/>
    <p:sldId id="296" r:id="rId29"/>
    <p:sldId id="292" r:id="rId30"/>
    <p:sldId id="286" r:id="rId31"/>
    <p:sldId id="287" r:id="rId32"/>
    <p:sldId id="264" r:id="rId33"/>
  </p:sldIdLst>
  <p:sldSz cx="10058400" cy="7772400"/>
  <p:notesSz cx="6858000" cy="91440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958"/>
    <a:srgbClr val="F163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74" autoAdjust="0"/>
    <p:restoredTop sz="79280"/>
  </p:normalViewPr>
  <p:slideViewPr>
    <p:cSldViewPr snapToGrid="0" snapToObjects="1">
      <p:cViewPr varScale="1">
        <p:scale>
          <a:sx n="74" d="100"/>
          <a:sy n="74" d="100"/>
        </p:scale>
        <p:origin x="1584" y="176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-169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-4280" y="-33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8.em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solidFill>
                <a:srgbClr val="142958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6FF-FEF1-EF48-BD73-4B95B2E46E83}" type="datetimeFigureOut">
              <a:rPr lang="en-US" smtClean="0">
                <a:solidFill>
                  <a:srgbClr val="F16322"/>
                </a:solidFill>
              </a:rPr>
              <a:t>5/1/17</a:t>
            </a:fld>
            <a:endParaRPr lang="en-US" dirty="0">
              <a:solidFill>
                <a:srgbClr val="F1632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004881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8.em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rgbClr val="1429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F16322"/>
                </a:solidFill>
              </a:defRPr>
            </a:lvl1pPr>
          </a:lstStyle>
          <a:p>
            <a:fld id="{DBF7D493-8EEB-7E45-916B-5FBC49ABC710}" type="datetimeFigureOut">
              <a:rPr lang="en-US" smtClean="0"/>
              <a:pPr/>
              <a:t>5/1/17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35641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z="1400" dirty="0"/>
              <a:t>Power</a:t>
            </a:r>
            <a:r>
              <a:rPr lang="zh-CN" altLang="en-US" sz="1400"/>
              <a:t> </a:t>
            </a:r>
            <a:r>
              <a:rPr lang="en-US" altLang="zh-CN" sz="1400"/>
              <a:t>system:</a:t>
            </a:r>
            <a:r>
              <a:rPr lang="zh-CN" altLang="en-US" sz="1400"/>
              <a:t> </a:t>
            </a:r>
            <a:r>
              <a:rPr lang="en-US" sz="1400" smtClean="0"/>
              <a:t>when </a:t>
            </a:r>
            <a:r>
              <a:rPr lang="en-US" sz="1400"/>
              <a:t>blackout happens, an alternative battery source will keep the system functioning </a:t>
            </a:r>
            <a:endParaRPr lang="en-US" sz="1400" dirty="0"/>
          </a:p>
          <a:p>
            <a:pPr>
              <a:defRPr/>
            </a:pPr>
            <a:endParaRPr lang="en-US" sz="1400" dirty="0"/>
          </a:p>
          <a:p>
            <a:pPr>
              <a:defRPr/>
            </a:pPr>
            <a:r>
              <a:rPr lang="en-US" altLang="zh-CN" sz="1400"/>
              <a:t>WiFi:</a:t>
            </a:r>
            <a:r>
              <a:rPr lang="zh-CN" altLang="en-US" sz="1400"/>
              <a:t> </a:t>
            </a:r>
            <a:r>
              <a:rPr lang="en-US" altLang="zh-CN" sz="1400"/>
              <a:t>The</a:t>
            </a:r>
            <a:r>
              <a:rPr lang="zh-CN" altLang="en-US" sz="1400"/>
              <a:t> </a:t>
            </a:r>
            <a:r>
              <a:rPr lang="en-US" altLang="zh-CN" sz="1400"/>
              <a:t>user</a:t>
            </a:r>
            <a:r>
              <a:rPr lang="zh-CN" altLang="en-US" sz="1400"/>
              <a:t> </a:t>
            </a:r>
            <a:r>
              <a:rPr lang="en-US" altLang="zh-CN" sz="1400"/>
              <a:t>can</a:t>
            </a:r>
            <a:r>
              <a:rPr lang="zh-CN" altLang="en-US" sz="1400"/>
              <a:t> </a:t>
            </a:r>
            <a:r>
              <a:rPr lang="en-US" altLang="zh-CN" sz="1400"/>
              <a:t>therefore</a:t>
            </a:r>
            <a:r>
              <a:rPr lang="zh-CN" altLang="en-US" sz="1400"/>
              <a:t> </a:t>
            </a:r>
            <a:r>
              <a:rPr lang="en-US" altLang="zh-CN" sz="1400"/>
              <a:t>know</a:t>
            </a:r>
            <a:r>
              <a:rPr lang="zh-CN" altLang="en-US" sz="1400"/>
              <a:t> </a:t>
            </a:r>
            <a:r>
              <a:rPr lang="en-US" altLang="zh-CN" sz="1400"/>
              <a:t>the</a:t>
            </a:r>
            <a:r>
              <a:rPr lang="zh-CN" altLang="en-US" sz="1400"/>
              <a:t> </a:t>
            </a:r>
            <a:r>
              <a:rPr lang="en-US" altLang="zh-CN" sz="1400"/>
              <a:t>real</a:t>
            </a:r>
            <a:r>
              <a:rPr lang="zh-CN" altLang="en-US" sz="1400"/>
              <a:t> </a:t>
            </a:r>
            <a:r>
              <a:rPr lang="en-US" altLang="zh-CN" sz="1400"/>
              <a:t>time</a:t>
            </a:r>
            <a:r>
              <a:rPr lang="zh-CN" altLang="en-US" sz="1400"/>
              <a:t> </a:t>
            </a:r>
            <a:r>
              <a:rPr lang="en-US" altLang="zh-CN" sz="1400"/>
              <a:t>temperature</a:t>
            </a:r>
            <a:r>
              <a:rPr lang="zh-CN" altLang="en-US" sz="1400"/>
              <a:t> </a:t>
            </a:r>
            <a:r>
              <a:rPr lang="en-US" altLang="zh-CN" sz="1400"/>
              <a:t>of</a:t>
            </a:r>
            <a:r>
              <a:rPr lang="zh-CN" altLang="en-US" sz="1400"/>
              <a:t> </a:t>
            </a:r>
            <a:r>
              <a:rPr lang="en-US" altLang="zh-CN" sz="1400"/>
              <a:t>the</a:t>
            </a:r>
            <a:r>
              <a:rPr lang="zh-CN" altLang="en-US" sz="1400"/>
              <a:t> </a:t>
            </a:r>
            <a:r>
              <a:rPr lang="en-US" altLang="zh-CN" sz="1400"/>
              <a:t>water</a:t>
            </a:r>
            <a:r>
              <a:rPr lang="zh-CN" altLang="en-US" sz="1400"/>
              <a:t> </a:t>
            </a:r>
            <a:r>
              <a:rPr lang="en-US" altLang="zh-CN" sz="1400"/>
              <a:t>pipe</a:t>
            </a:r>
            <a:r>
              <a:rPr lang="zh-CN" altLang="en-US" sz="1400"/>
              <a:t> </a:t>
            </a:r>
            <a:r>
              <a:rPr lang="en-US" altLang="zh-CN" sz="1400"/>
              <a:t>and</a:t>
            </a:r>
            <a:r>
              <a:rPr lang="zh-CN" altLang="en-US" sz="1400"/>
              <a:t> </a:t>
            </a:r>
            <a:r>
              <a:rPr lang="en-US" altLang="zh-CN" sz="1400"/>
              <a:t>be</a:t>
            </a:r>
            <a:r>
              <a:rPr lang="zh-CN" altLang="en-US" sz="1400"/>
              <a:t> </a:t>
            </a:r>
            <a:r>
              <a:rPr lang="en-US" altLang="zh-CN" sz="1400"/>
              <a:t>alerted</a:t>
            </a:r>
            <a:r>
              <a:rPr lang="zh-CN" altLang="en-US" sz="1400"/>
              <a:t> </a:t>
            </a:r>
            <a:r>
              <a:rPr lang="en-US" altLang="zh-CN" sz="1400"/>
              <a:t>if</a:t>
            </a:r>
            <a:r>
              <a:rPr lang="zh-CN" altLang="en-US" sz="1400"/>
              <a:t> </a:t>
            </a:r>
            <a:r>
              <a:rPr lang="en-US" altLang="zh-CN" sz="1400"/>
              <a:t>the</a:t>
            </a:r>
            <a:r>
              <a:rPr lang="zh-CN" altLang="en-US" sz="1400"/>
              <a:t> </a:t>
            </a:r>
            <a:r>
              <a:rPr lang="en-US" altLang="zh-CN" sz="1400"/>
              <a:t>temperature</a:t>
            </a:r>
            <a:r>
              <a:rPr lang="zh-CN" altLang="en-US" sz="1400"/>
              <a:t> </a:t>
            </a:r>
            <a:r>
              <a:rPr lang="en-US" altLang="zh-CN" sz="1400"/>
              <a:t>is</a:t>
            </a:r>
            <a:r>
              <a:rPr lang="zh-CN" altLang="en-US" sz="1400"/>
              <a:t> </a:t>
            </a:r>
            <a:r>
              <a:rPr lang="en-US" altLang="zh-CN" sz="1400"/>
              <a:t>too</a:t>
            </a:r>
            <a:r>
              <a:rPr lang="zh-CN" altLang="en-US" sz="1400"/>
              <a:t> </a:t>
            </a:r>
            <a:r>
              <a:rPr lang="en-US" altLang="zh-CN" sz="1400"/>
              <a:t>lower</a:t>
            </a:r>
            <a:r>
              <a:rPr lang="zh-CN" altLang="en-US" sz="1400"/>
              <a:t> </a:t>
            </a:r>
            <a:r>
              <a:rPr lang="en-US" altLang="zh-CN" sz="1400"/>
              <a:t>without</a:t>
            </a:r>
            <a:r>
              <a:rPr lang="zh-CN" altLang="en-US" sz="1400"/>
              <a:t> </a:t>
            </a:r>
            <a:r>
              <a:rPr lang="en-US" altLang="zh-CN" sz="1400"/>
              <a:t>physically</a:t>
            </a:r>
            <a:r>
              <a:rPr lang="zh-CN" altLang="en-US" sz="1400"/>
              <a:t> </a:t>
            </a:r>
            <a:r>
              <a:rPr lang="en-US" altLang="zh-CN" sz="1400"/>
              <a:t>be</a:t>
            </a:r>
            <a:r>
              <a:rPr lang="zh-CN" altLang="en-US" sz="1400"/>
              <a:t> </a:t>
            </a:r>
            <a:r>
              <a:rPr lang="en-US" altLang="zh-CN" sz="1400"/>
              <a:t>present</a:t>
            </a:r>
            <a:r>
              <a:rPr lang="zh-CN" altLang="en-US" sz="1400"/>
              <a:t> </a:t>
            </a:r>
            <a:r>
              <a:rPr lang="en-US" altLang="zh-CN" sz="1400"/>
              <a:t>near</a:t>
            </a:r>
            <a:r>
              <a:rPr lang="zh-CN" altLang="en-US" sz="1400"/>
              <a:t> </a:t>
            </a:r>
            <a:r>
              <a:rPr lang="en-US" altLang="zh-CN" sz="1400"/>
              <a:t>the</a:t>
            </a:r>
            <a:r>
              <a:rPr lang="zh-CN" altLang="en-US" sz="1400"/>
              <a:t> </a:t>
            </a:r>
            <a:r>
              <a:rPr lang="en-US" altLang="zh-CN" sz="1400"/>
              <a:t>pipe.</a:t>
            </a:r>
            <a:endParaRPr lang="en-US" sz="1400" dirty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3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510419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Power</a:t>
            </a:r>
            <a:r>
              <a:rPr lang="en-US" sz="2000"/>
              <a:t> System</a:t>
            </a:r>
            <a:endParaRPr lang="en-US" dirty="0"/>
          </a:p>
          <a:p>
            <a:r>
              <a:rPr lang="en-US" sz="1400" dirty="0"/>
              <a:t>	</a:t>
            </a:r>
            <a:r>
              <a:rPr lang="en-US" altLang="zh-CN" sz="1400"/>
              <a:t>Two</a:t>
            </a:r>
            <a:r>
              <a:rPr lang="zh-CN" altLang="en-US" sz="1400"/>
              <a:t> </a:t>
            </a:r>
            <a:r>
              <a:rPr lang="en-US" altLang="zh-CN" sz="1400"/>
              <a:t>power</a:t>
            </a:r>
            <a:r>
              <a:rPr lang="zh-CN" altLang="en-US" sz="1400"/>
              <a:t> </a:t>
            </a:r>
            <a:r>
              <a:rPr lang="en-US" altLang="zh-CN" sz="1400"/>
              <a:t>sources:</a:t>
            </a:r>
            <a:r>
              <a:rPr lang="zh-CN" altLang="en-US" sz="1400"/>
              <a:t> </a:t>
            </a:r>
            <a:r>
              <a:rPr lang="en-US" altLang="zh-CN" sz="1400"/>
              <a:t>Wall</a:t>
            </a:r>
            <a:r>
              <a:rPr lang="zh-CN" altLang="en-US" sz="1400"/>
              <a:t> </a:t>
            </a:r>
            <a:r>
              <a:rPr lang="en-US" altLang="zh-CN" sz="1400"/>
              <a:t>outlet</a:t>
            </a:r>
            <a:r>
              <a:rPr lang="zh-CN" altLang="en-US" sz="1400"/>
              <a:t> </a:t>
            </a:r>
            <a:r>
              <a:rPr lang="en-US" altLang="zh-CN" sz="1400"/>
              <a:t>and</a:t>
            </a:r>
            <a:r>
              <a:rPr lang="zh-CN" altLang="en-US" sz="1400"/>
              <a:t> </a:t>
            </a:r>
            <a:r>
              <a:rPr lang="en-US" altLang="zh-CN" sz="1400"/>
              <a:t>b</a:t>
            </a:r>
            <a:r>
              <a:rPr lang="en-US" sz="1400"/>
              <a:t>attery</a:t>
            </a:r>
            <a:endParaRPr lang="en-US" sz="1400" dirty="0"/>
          </a:p>
          <a:p>
            <a:r>
              <a:rPr lang="en-US" sz="1400" dirty="0"/>
              <a:t>	</a:t>
            </a:r>
            <a:r>
              <a:rPr lang="en-US" sz="1400"/>
              <a:t>Power Selection System</a:t>
            </a:r>
            <a:endParaRPr lang="en-US" sz="1400" dirty="0"/>
          </a:p>
          <a:p>
            <a:r>
              <a:rPr lang="en-US" sz="1400" dirty="0"/>
              <a:t>	</a:t>
            </a:r>
            <a:r>
              <a:rPr lang="en-US" sz="1400"/>
              <a:t>AC/DC Converter</a:t>
            </a:r>
            <a:r>
              <a:rPr lang="en-US" altLang="zh-CN" sz="1400"/>
              <a:t>:</a:t>
            </a:r>
            <a:r>
              <a:rPr lang="zh-CN" altLang="en-US" sz="1400"/>
              <a:t> </a:t>
            </a:r>
            <a:r>
              <a:rPr lang="en-US" altLang="zh-CN" sz="1400"/>
              <a:t>provide</a:t>
            </a:r>
            <a:r>
              <a:rPr lang="zh-CN" altLang="en-US" sz="1400"/>
              <a:t> </a:t>
            </a:r>
            <a:r>
              <a:rPr lang="en-US" altLang="zh-CN" sz="1400"/>
              <a:t>5V</a:t>
            </a:r>
            <a:r>
              <a:rPr lang="zh-CN" altLang="en-US" sz="1400"/>
              <a:t> </a:t>
            </a:r>
            <a:r>
              <a:rPr lang="en-US" altLang="zh-CN" sz="1400"/>
              <a:t>DC</a:t>
            </a:r>
            <a:r>
              <a:rPr lang="zh-CN" altLang="en-US" sz="1400"/>
              <a:t> </a:t>
            </a:r>
            <a:r>
              <a:rPr lang="en-US" altLang="zh-CN" sz="1400"/>
              <a:t>power</a:t>
            </a:r>
            <a:r>
              <a:rPr lang="zh-CN" altLang="en-US" sz="1400"/>
              <a:t> </a:t>
            </a:r>
            <a:r>
              <a:rPr lang="en-US" altLang="zh-CN" sz="1400"/>
              <a:t>to</a:t>
            </a:r>
            <a:r>
              <a:rPr lang="zh-CN" altLang="en-US" sz="1400"/>
              <a:t> </a:t>
            </a:r>
            <a:r>
              <a:rPr lang="en-US" altLang="zh-CN" sz="1400"/>
              <a:t>the</a:t>
            </a:r>
            <a:r>
              <a:rPr lang="zh-CN" altLang="en-US" sz="1400"/>
              <a:t> </a:t>
            </a:r>
            <a:r>
              <a:rPr lang="en-US" altLang="zh-CN" sz="1400"/>
              <a:t>control</a:t>
            </a:r>
            <a:r>
              <a:rPr lang="zh-CN" altLang="en-US" sz="1400"/>
              <a:t> </a:t>
            </a:r>
            <a:r>
              <a:rPr lang="en-US" altLang="zh-CN" sz="1400"/>
              <a:t>and</a:t>
            </a:r>
            <a:r>
              <a:rPr lang="zh-CN" altLang="en-US" sz="1400"/>
              <a:t> </a:t>
            </a:r>
            <a:r>
              <a:rPr lang="en-US" altLang="zh-CN" sz="1400"/>
              <a:t>sensing</a:t>
            </a:r>
            <a:r>
              <a:rPr lang="zh-CN" altLang="en-US" sz="1400"/>
              <a:t> </a:t>
            </a:r>
            <a:r>
              <a:rPr lang="en-US" altLang="zh-CN" sz="1400"/>
              <a:t>system</a:t>
            </a:r>
            <a:r>
              <a:rPr lang="zh-CN" altLang="en-US" sz="1400"/>
              <a:t> </a:t>
            </a:r>
            <a:r>
              <a:rPr lang="en-US" altLang="zh-CN" sz="1400"/>
              <a:t>and</a:t>
            </a:r>
            <a:r>
              <a:rPr lang="zh-CN" altLang="en-US" sz="1400"/>
              <a:t> </a:t>
            </a:r>
            <a:r>
              <a:rPr lang="en-US" altLang="zh-CN" sz="1400"/>
              <a:t>WiFi</a:t>
            </a:r>
            <a:r>
              <a:rPr lang="zh-CN" altLang="en-US" sz="1400"/>
              <a:t> </a:t>
            </a:r>
            <a:r>
              <a:rPr lang="en-US" altLang="zh-CN" sz="1400"/>
              <a:t>module</a:t>
            </a:r>
            <a:endParaRPr lang="en-US" sz="1400" dirty="0"/>
          </a:p>
          <a:p>
            <a:endParaRPr lang="en-US" sz="2000" dirty="0"/>
          </a:p>
          <a:p>
            <a:r>
              <a:rPr lang="en-US" sz="2000"/>
              <a:t>Control and Sensing System</a:t>
            </a:r>
            <a:endParaRPr lang="en-US" dirty="0"/>
          </a:p>
          <a:p>
            <a:r>
              <a:rPr lang="en-US" sz="1400" dirty="0"/>
              <a:t>	</a:t>
            </a:r>
            <a:r>
              <a:rPr lang="en-US" sz="1400"/>
              <a:t>Temperature Sensors</a:t>
            </a:r>
            <a:r>
              <a:rPr lang="en-US" altLang="zh-CN" sz="1400"/>
              <a:t>:</a:t>
            </a:r>
            <a:r>
              <a:rPr lang="zh-CN" altLang="en-US" sz="1400"/>
              <a:t> </a:t>
            </a:r>
            <a:r>
              <a:rPr lang="en-US" altLang="zh-CN" sz="1400"/>
              <a:t>acquire</a:t>
            </a:r>
            <a:r>
              <a:rPr lang="zh-CN" altLang="en-US" sz="1400"/>
              <a:t> </a:t>
            </a:r>
            <a:r>
              <a:rPr lang="en-US" altLang="zh-CN" sz="1400"/>
              <a:t>the</a:t>
            </a:r>
            <a:r>
              <a:rPr lang="zh-CN" altLang="en-US" sz="1400"/>
              <a:t> </a:t>
            </a:r>
            <a:r>
              <a:rPr lang="en-US" altLang="zh-CN" sz="1400"/>
              <a:t>temperature</a:t>
            </a:r>
            <a:r>
              <a:rPr lang="zh-CN" altLang="en-US" sz="1400"/>
              <a:t> </a:t>
            </a:r>
            <a:r>
              <a:rPr lang="en-US" altLang="zh-CN" sz="1400"/>
              <a:t>data</a:t>
            </a:r>
            <a:endParaRPr lang="en-US" altLang="zh-CN" sz="1400" dirty="0"/>
          </a:p>
          <a:p>
            <a:r>
              <a:rPr lang="en-US" sz="1400" dirty="0"/>
              <a:t>	</a:t>
            </a:r>
            <a:r>
              <a:rPr lang="en-US" sz="1400"/>
              <a:t>Microcontroller</a:t>
            </a:r>
            <a:r>
              <a:rPr lang="en-US" altLang="zh-CN" sz="1400"/>
              <a:t>:</a:t>
            </a:r>
            <a:r>
              <a:rPr lang="zh-CN" altLang="en-US" sz="1400"/>
              <a:t> </a:t>
            </a:r>
            <a:r>
              <a:rPr lang="en-US" altLang="zh-CN" sz="1400"/>
              <a:t>decision-making</a:t>
            </a:r>
            <a:r>
              <a:rPr lang="zh-CN" altLang="en-US" sz="1400"/>
              <a:t> </a:t>
            </a:r>
            <a:r>
              <a:rPr lang="en-US" altLang="zh-CN" sz="1400"/>
              <a:t>center:</a:t>
            </a:r>
            <a:r>
              <a:rPr lang="zh-CN" altLang="en-US" sz="1400"/>
              <a:t> </a:t>
            </a:r>
            <a:r>
              <a:rPr lang="en-US" altLang="zh-CN" sz="1400"/>
              <a:t>communicate</a:t>
            </a:r>
            <a:r>
              <a:rPr lang="zh-CN" altLang="en-US" sz="1400"/>
              <a:t> </a:t>
            </a:r>
            <a:r>
              <a:rPr lang="en-US" altLang="zh-CN" sz="1400"/>
              <a:t>with</a:t>
            </a:r>
            <a:r>
              <a:rPr lang="zh-CN" altLang="en-US" sz="1400"/>
              <a:t> </a:t>
            </a:r>
            <a:r>
              <a:rPr lang="en-US" altLang="zh-CN" sz="1400"/>
              <a:t>temperature</a:t>
            </a:r>
            <a:r>
              <a:rPr lang="zh-CN" altLang="en-US" sz="1400"/>
              <a:t> </a:t>
            </a:r>
            <a:r>
              <a:rPr lang="en-US" altLang="zh-CN" sz="1400"/>
              <a:t>sensor</a:t>
            </a:r>
            <a:r>
              <a:rPr lang="zh-CN" altLang="en-US" sz="1400"/>
              <a:t> </a:t>
            </a:r>
            <a:r>
              <a:rPr lang="en-US" altLang="zh-CN" sz="1400"/>
              <a:t>and</a:t>
            </a:r>
            <a:r>
              <a:rPr lang="zh-CN" altLang="en-US" sz="1400"/>
              <a:t> </a:t>
            </a:r>
            <a:r>
              <a:rPr lang="en-US" altLang="zh-CN" sz="1400"/>
              <a:t>WiFi,</a:t>
            </a:r>
            <a:r>
              <a:rPr lang="zh-CN" altLang="en-US" sz="1400"/>
              <a:t> </a:t>
            </a:r>
            <a:r>
              <a:rPr lang="en-US" altLang="zh-CN" sz="1400"/>
              <a:t>control</a:t>
            </a:r>
            <a:r>
              <a:rPr lang="zh-CN" altLang="en-US" sz="1400"/>
              <a:t> </a:t>
            </a:r>
            <a:r>
              <a:rPr lang="en-US" altLang="zh-CN" sz="1400"/>
              <a:t>the</a:t>
            </a:r>
            <a:r>
              <a:rPr lang="zh-CN" altLang="en-US" sz="1400"/>
              <a:t> </a:t>
            </a:r>
            <a:r>
              <a:rPr lang="en-US" altLang="zh-CN" sz="1400"/>
              <a:t>heating</a:t>
            </a:r>
            <a:r>
              <a:rPr lang="zh-CN" altLang="en-US" sz="1400"/>
              <a:t> </a:t>
            </a:r>
            <a:r>
              <a:rPr lang="en-US" altLang="zh-CN" sz="1400"/>
              <a:t>system</a:t>
            </a:r>
            <a:endParaRPr lang="en-US" sz="1400" dirty="0"/>
          </a:p>
          <a:p>
            <a:endParaRPr lang="en-US" sz="2000" dirty="0"/>
          </a:p>
          <a:p>
            <a:r>
              <a:rPr lang="en-US" sz="2000"/>
              <a:t>Heating System</a:t>
            </a:r>
            <a:endParaRPr lang="en-US" dirty="0"/>
          </a:p>
          <a:p>
            <a:r>
              <a:rPr lang="en-US" sz="1400" dirty="0"/>
              <a:t>	</a:t>
            </a:r>
            <a:r>
              <a:rPr lang="en-US" sz="1400"/>
              <a:t>SPST Relay</a:t>
            </a:r>
            <a:r>
              <a:rPr lang="en-US" altLang="zh-CN" sz="1400"/>
              <a:t>:</a:t>
            </a:r>
            <a:r>
              <a:rPr lang="zh-CN" altLang="en-US" sz="1400"/>
              <a:t> </a:t>
            </a:r>
            <a:r>
              <a:rPr lang="en-US" altLang="zh-CN" sz="1400"/>
              <a:t>low</a:t>
            </a:r>
            <a:r>
              <a:rPr lang="zh-CN" altLang="en-US" sz="1400"/>
              <a:t> </a:t>
            </a:r>
            <a:r>
              <a:rPr lang="en-US" altLang="zh-CN" sz="1400"/>
              <a:t>voltage</a:t>
            </a:r>
            <a:r>
              <a:rPr lang="zh-CN" altLang="en-US" sz="1400"/>
              <a:t> </a:t>
            </a:r>
            <a:r>
              <a:rPr lang="en-US" altLang="zh-CN" sz="1400"/>
              <a:t>control</a:t>
            </a:r>
            <a:r>
              <a:rPr lang="zh-CN" altLang="en-US" sz="1400"/>
              <a:t> </a:t>
            </a:r>
            <a:r>
              <a:rPr lang="en-US" altLang="zh-CN" sz="1400"/>
              <a:t>switch</a:t>
            </a:r>
            <a:r>
              <a:rPr lang="zh-CN" altLang="en-US" sz="1400"/>
              <a:t> </a:t>
            </a:r>
            <a:endParaRPr lang="en-US" sz="1400" dirty="0"/>
          </a:p>
          <a:p>
            <a:r>
              <a:rPr lang="en-US" sz="1400" dirty="0"/>
              <a:t>	</a:t>
            </a:r>
            <a:r>
              <a:rPr lang="en-US" sz="1400"/>
              <a:t>Heating Element </a:t>
            </a:r>
            <a:endParaRPr lang="en-US" sz="1400" dirty="0"/>
          </a:p>
          <a:p>
            <a:endParaRPr lang="en-US" sz="2000" dirty="0"/>
          </a:p>
          <a:p>
            <a:r>
              <a:rPr lang="en-US" sz="2000"/>
              <a:t>Wi-Fi</a:t>
            </a:r>
            <a:endParaRPr lang="en-US" dirty="0"/>
          </a:p>
          <a:p>
            <a:r>
              <a:rPr lang="en-US" sz="1400" dirty="0"/>
              <a:t>	</a:t>
            </a:r>
            <a:r>
              <a:rPr lang="en-US" sz="1400"/>
              <a:t>ESP8266 Module </a:t>
            </a:r>
            <a:r>
              <a:rPr lang="en-US" altLang="zh-CN" sz="1400"/>
              <a:t>sending</a:t>
            </a:r>
            <a:r>
              <a:rPr lang="zh-CN" altLang="en-US" sz="1400"/>
              <a:t> </a:t>
            </a:r>
            <a:r>
              <a:rPr lang="en-US" altLang="zh-CN" sz="1400"/>
              <a:t>data</a:t>
            </a:r>
            <a:r>
              <a:rPr lang="zh-CN" altLang="en-US" sz="1400"/>
              <a:t> </a:t>
            </a:r>
            <a:r>
              <a:rPr lang="en-US" altLang="zh-CN" sz="1400"/>
              <a:t>to</a:t>
            </a:r>
            <a:r>
              <a:rPr lang="zh-CN" altLang="en-US" sz="1400"/>
              <a:t> </a:t>
            </a:r>
            <a:r>
              <a:rPr lang="en-US" altLang="zh-CN" sz="1400"/>
              <a:t>user</a:t>
            </a:r>
            <a:r>
              <a:rPr lang="zh-CN" altLang="en-US" sz="1400"/>
              <a:t> </a:t>
            </a:r>
            <a:r>
              <a:rPr lang="en-US" altLang="zh-CN" sz="1400"/>
              <a:t>wirelessly</a:t>
            </a:r>
            <a:endParaRPr lang="en-US" sz="1400" dirty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4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885999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5-feet</a:t>
            </a:r>
            <a:r>
              <a:rPr lang="en-US" sz="1400"/>
              <a:t> long water pipe </a:t>
            </a:r>
            <a:endParaRPr lang="en-US" sz="1400" dirty="0"/>
          </a:p>
          <a:p>
            <a:pPr>
              <a:defRPr/>
            </a:pPr>
            <a:r>
              <a:rPr lang="en-US" sz="1400"/>
              <a:t>Easy to install and disassemble</a:t>
            </a:r>
            <a:endParaRPr lang="en-US" sz="1400" dirty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5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984210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400" dirty="0"/>
              <a:t>Resolution</a:t>
            </a:r>
            <a:r>
              <a:rPr lang="en-US" altLang="zh-CN" sz="1400"/>
              <a:t>:</a:t>
            </a:r>
            <a:r>
              <a:rPr lang="zh-CN" altLang="en-US" sz="1400"/>
              <a:t> </a:t>
            </a:r>
            <a:r>
              <a:rPr lang="en-US" altLang="zh-CN" sz="1400"/>
              <a:t>9-bit</a:t>
            </a:r>
            <a:r>
              <a:rPr lang="zh-CN" altLang="en-US" sz="1400"/>
              <a:t> </a:t>
            </a:r>
            <a:r>
              <a:rPr lang="en-US" altLang="zh-CN" sz="1400"/>
              <a:t>to</a:t>
            </a:r>
            <a:r>
              <a:rPr lang="zh-CN" altLang="en-US" sz="1400"/>
              <a:t> </a:t>
            </a:r>
            <a:r>
              <a:rPr lang="en-US" altLang="zh-CN" sz="1400"/>
              <a:t>12-bit</a:t>
            </a:r>
            <a:r>
              <a:rPr lang="zh-CN" altLang="en-US" sz="1400"/>
              <a:t> </a:t>
            </a:r>
            <a:endParaRPr lang="en-US" altLang="zh-CN" sz="1400" dirty="0"/>
          </a:p>
          <a:p>
            <a:pPr marL="0" lvl="1">
              <a:defRPr/>
            </a:pPr>
            <a:endParaRPr lang="en-US" altLang="zh-CN" sz="2700" dirty="0"/>
          </a:p>
          <a:p>
            <a:pPr marL="0" lvl="1">
              <a:defRPr/>
            </a:pPr>
            <a:r>
              <a:rPr lang="en-US" altLang="zh-CN" sz="2800"/>
              <a:t>Communicates</a:t>
            </a:r>
            <a:r>
              <a:rPr lang="zh-CN" altLang="en-US" sz="2800"/>
              <a:t> </a:t>
            </a:r>
            <a:r>
              <a:rPr lang="en-US" altLang="zh-CN" sz="2800"/>
              <a:t>over</a:t>
            </a:r>
            <a:r>
              <a:rPr lang="zh-CN" altLang="en-US" sz="2800"/>
              <a:t> </a:t>
            </a:r>
            <a:r>
              <a:rPr lang="en-US" altLang="zh-CN" sz="2800"/>
              <a:t>a</a:t>
            </a:r>
            <a:r>
              <a:rPr lang="zh-CN" altLang="en-US" sz="2800"/>
              <a:t> </a:t>
            </a:r>
            <a:r>
              <a:rPr lang="en-US" altLang="zh-CN" sz="2800"/>
              <a:t>1-Wire</a:t>
            </a:r>
            <a:r>
              <a:rPr lang="zh-CN" altLang="en-US" sz="2800"/>
              <a:t> </a:t>
            </a:r>
            <a:r>
              <a:rPr lang="en-US" altLang="zh-CN" sz="2800"/>
              <a:t>bus</a:t>
            </a:r>
            <a:r>
              <a:rPr lang="zh-CN" altLang="en-US" sz="2800"/>
              <a:t> </a:t>
            </a:r>
            <a:r>
              <a:rPr lang="en-US" altLang="zh-CN" sz="2800"/>
              <a:t>protocol</a:t>
            </a:r>
            <a:r>
              <a:rPr lang="zh-CN" altLang="en-US" sz="2800"/>
              <a:t> </a:t>
            </a:r>
            <a:r>
              <a:rPr lang="en-US" altLang="zh-CN" sz="2800"/>
              <a:t>which</a:t>
            </a:r>
            <a:r>
              <a:rPr lang="zh-CN" altLang="en-US" sz="2800"/>
              <a:t> </a:t>
            </a:r>
            <a:r>
              <a:rPr lang="en-US" altLang="zh-CN" sz="2800"/>
              <a:t>requires</a:t>
            </a:r>
            <a:r>
              <a:rPr lang="zh-CN" altLang="en-US" sz="2800"/>
              <a:t> </a:t>
            </a:r>
            <a:r>
              <a:rPr lang="en-US" altLang="zh-CN" sz="2800"/>
              <a:t>minimal</a:t>
            </a:r>
            <a:r>
              <a:rPr lang="zh-CN" altLang="en-US" sz="2800"/>
              <a:t> </a:t>
            </a:r>
            <a:r>
              <a:rPr lang="en-US" altLang="zh-CN" sz="2800"/>
              <a:t>wiring</a:t>
            </a:r>
            <a:endParaRPr lang="en-US" altLang="zh-CN" sz="2800" dirty="0"/>
          </a:p>
          <a:p>
            <a:endParaRPr lang="en-US"/>
          </a:p>
          <a:p>
            <a:pPr marL="0" lvl="1">
              <a:defRPr/>
            </a:pPr>
            <a:r>
              <a:rPr lang="en-US" altLang="zh-CN" sz="2800" dirty="0"/>
              <a:t>Need</a:t>
            </a:r>
            <a:r>
              <a:rPr lang="zh-CN" altLang="en-US" sz="2800"/>
              <a:t> </a:t>
            </a:r>
            <a:r>
              <a:rPr lang="en-US" altLang="zh-CN" sz="2800"/>
              <a:t>a</a:t>
            </a:r>
            <a:r>
              <a:rPr lang="zh-CN" altLang="en-US" sz="2800"/>
              <a:t> </a:t>
            </a:r>
            <a:r>
              <a:rPr lang="en-US" altLang="zh-CN" sz="2800"/>
              <a:t>image</a:t>
            </a:r>
            <a:r>
              <a:rPr lang="zh-CN" altLang="en-US" sz="2800"/>
              <a:t> </a:t>
            </a:r>
            <a:r>
              <a:rPr lang="en-US" altLang="zh-CN" sz="2800"/>
              <a:t>here</a:t>
            </a:r>
            <a:endParaRPr lang="en-US" altLang="zh-CN" sz="2800" dirty="0"/>
          </a:p>
          <a:p>
            <a:pPr marL="0" lvl="1">
              <a:defRPr/>
            </a:pPr>
            <a:endParaRPr lang="en-US" altLang="zh-CN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15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138412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prevent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external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influence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from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environment,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bubble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wrap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insulation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Two</a:t>
            </a:r>
            <a:r>
              <a:rPr lang="zh-CN" altLang="en-US" dirty="0" smtClean="0"/>
              <a:t> </a:t>
            </a:r>
            <a:r>
              <a:rPr lang="en-US" altLang="zh-CN" dirty="0"/>
              <a:t>sensors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placed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position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water</a:t>
            </a:r>
            <a:r>
              <a:rPr lang="zh-CN" altLang="en-US" dirty="0"/>
              <a:t> </a:t>
            </a:r>
            <a:r>
              <a:rPr lang="en-US" altLang="zh-CN" dirty="0"/>
              <a:t>pipe: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side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water</a:t>
            </a:r>
            <a:r>
              <a:rPr lang="zh-CN" altLang="en-US" dirty="0"/>
              <a:t> </a:t>
            </a:r>
            <a:r>
              <a:rPr lang="en-US" altLang="zh-CN" dirty="0"/>
              <a:t>pipe. It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helps</a:t>
            </a:r>
            <a:r>
              <a:rPr lang="zh-CN" altLang="en-US" dirty="0"/>
              <a:t> </a:t>
            </a:r>
            <a:r>
              <a:rPr lang="en-US" altLang="zh-CN" dirty="0"/>
              <a:t>us</a:t>
            </a:r>
            <a:r>
              <a:rPr lang="zh-CN" altLang="en-US" dirty="0"/>
              <a:t> </a:t>
            </a:r>
            <a:r>
              <a:rPr lang="en-US" altLang="zh-CN" dirty="0"/>
              <a:t>get</a:t>
            </a:r>
            <a:r>
              <a:rPr lang="zh-CN" altLang="en-US" dirty="0"/>
              <a:t> </a:t>
            </a:r>
            <a:r>
              <a:rPr lang="en-US" altLang="zh-CN" dirty="0"/>
              <a:t>better</a:t>
            </a:r>
            <a:r>
              <a:rPr lang="zh-CN" altLang="en-US" dirty="0"/>
              <a:t> </a:t>
            </a:r>
            <a:r>
              <a:rPr lang="en-US" altLang="zh-CN" dirty="0"/>
              <a:t>measurement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actual</a:t>
            </a:r>
            <a:r>
              <a:rPr lang="zh-CN" altLang="en-US" dirty="0"/>
              <a:t> </a:t>
            </a:r>
            <a:r>
              <a:rPr lang="en-US" altLang="zh-CN" dirty="0"/>
              <a:t>temperature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water</a:t>
            </a:r>
            <a:r>
              <a:rPr lang="zh-CN" altLang="en-US" dirty="0"/>
              <a:t> </a:t>
            </a:r>
            <a:r>
              <a:rPr lang="en-US" altLang="zh-CN" dirty="0"/>
              <a:t>pipe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take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average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temperature</a:t>
            </a:r>
            <a:r>
              <a:rPr lang="zh-CN" altLang="en-US" dirty="0"/>
              <a:t> </a:t>
            </a:r>
            <a:r>
              <a:rPr lang="en-US" altLang="zh-CN" dirty="0"/>
              <a:t>sensor</a:t>
            </a:r>
            <a:r>
              <a:rPr lang="zh-CN" altLang="en-US" dirty="0"/>
              <a:t> </a:t>
            </a:r>
            <a:r>
              <a:rPr lang="en-US" altLang="zh-CN" dirty="0"/>
              <a:t>data.</a:t>
            </a:r>
          </a:p>
          <a:p>
            <a:endParaRPr lang="en-US" altLang="zh-CN" dirty="0"/>
          </a:p>
          <a:p>
            <a:pPr marL="0" lvl="1">
              <a:defRPr/>
            </a:pPr>
            <a:r>
              <a:rPr lang="en-US" altLang="zh-CN" sz="2800" dirty="0"/>
              <a:t>All</a:t>
            </a:r>
            <a:r>
              <a:rPr lang="zh-CN" altLang="en-US" sz="2800" dirty="0"/>
              <a:t> </a:t>
            </a:r>
            <a:r>
              <a:rPr lang="en-US" altLang="zh-CN" sz="2800" dirty="0"/>
              <a:t>electrical</a:t>
            </a:r>
            <a:r>
              <a:rPr lang="zh-CN" altLang="en-US" sz="2800" dirty="0"/>
              <a:t> </a:t>
            </a:r>
            <a:r>
              <a:rPr lang="en-US" altLang="zh-CN" sz="2800" dirty="0"/>
              <a:t>connections</a:t>
            </a:r>
            <a:r>
              <a:rPr lang="zh-CN" altLang="en-US" sz="2800" dirty="0"/>
              <a:t> </a:t>
            </a:r>
            <a:r>
              <a:rPr lang="en-US" altLang="zh-CN" sz="2800" dirty="0"/>
              <a:t>are</a:t>
            </a:r>
            <a:r>
              <a:rPr lang="zh-CN" altLang="en-US" sz="2800" dirty="0"/>
              <a:t> </a:t>
            </a:r>
            <a:r>
              <a:rPr lang="en-US" altLang="zh-CN" sz="2800" dirty="0"/>
              <a:t>insulated</a:t>
            </a:r>
            <a:r>
              <a:rPr lang="zh-CN" altLang="en-US" sz="2800" dirty="0"/>
              <a:t> </a:t>
            </a:r>
            <a:r>
              <a:rPr lang="en-US" altLang="zh-CN" sz="2800" dirty="0"/>
              <a:t>by</a:t>
            </a:r>
            <a:r>
              <a:rPr lang="zh-CN" altLang="en-US" sz="2800" dirty="0"/>
              <a:t> </a:t>
            </a:r>
            <a:r>
              <a:rPr lang="en-US" altLang="zh-CN" sz="2800" dirty="0"/>
              <a:t>heat</a:t>
            </a:r>
            <a:r>
              <a:rPr lang="zh-CN" altLang="en-US" sz="2800" dirty="0"/>
              <a:t> </a:t>
            </a:r>
            <a:r>
              <a:rPr lang="en-US" altLang="zh-CN" sz="2800" dirty="0"/>
              <a:t>shrink</a:t>
            </a:r>
            <a:r>
              <a:rPr lang="zh-CN" altLang="en-US" sz="2800" dirty="0"/>
              <a:t> </a:t>
            </a:r>
            <a:r>
              <a:rPr lang="en-US" altLang="zh-CN" sz="2800" dirty="0"/>
              <a:t>and</a:t>
            </a:r>
            <a:r>
              <a:rPr lang="zh-CN" altLang="en-US" sz="2800" dirty="0"/>
              <a:t> </a:t>
            </a:r>
            <a:r>
              <a:rPr lang="en-US" altLang="zh-CN" sz="2800" dirty="0"/>
              <a:t>water-proof</a:t>
            </a:r>
            <a:r>
              <a:rPr lang="zh-CN" altLang="en-US" sz="2800" dirty="0"/>
              <a:t> </a:t>
            </a:r>
            <a:r>
              <a:rPr lang="en-US" altLang="zh-CN" sz="2800" dirty="0"/>
              <a:t>glue</a:t>
            </a:r>
          </a:p>
          <a:p>
            <a:endParaRPr lang="en-US" altLang="zh-C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16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900413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400" dirty="0"/>
              <a:t>Full</a:t>
            </a:r>
            <a:r>
              <a:rPr lang="zh-CN" altLang="en-US" sz="1400"/>
              <a:t> </a:t>
            </a:r>
            <a:r>
              <a:rPr lang="en-US" altLang="zh-CN" sz="1400"/>
              <a:t>WiFi</a:t>
            </a:r>
            <a:r>
              <a:rPr lang="zh-CN" altLang="en-US" sz="1400"/>
              <a:t> </a:t>
            </a:r>
            <a:r>
              <a:rPr lang="en-US" altLang="zh-CN" sz="1400"/>
              <a:t>front-end</a:t>
            </a:r>
            <a:r>
              <a:rPr lang="zh-CN" altLang="en-US" sz="1400"/>
              <a:t> </a:t>
            </a:r>
            <a:r>
              <a:rPr lang="en-US" altLang="zh-CN" sz="1400"/>
              <a:t>means</a:t>
            </a:r>
            <a:r>
              <a:rPr lang="zh-CN" altLang="en-US" sz="1400"/>
              <a:t> </a:t>
            </a:r>
            <a:r>
              <a:rPr lang="en-US" altLang="zh-CN" sz="1400"/>
              <a:t>can</a:t>
            </a:r>
            <a:r>
              <a:rPr lang="zh-CN" altLang="en-US" sz="1400"/>
              <a:t> </a:t>
            </a:r>
            <a:r>
              <a:rPr lang="en-US" altLang="zh-CN" sz="1400"/>
              <a:t>be</a:t>
            </a:r>
            <a:r>
              <a:rPr lang="zh-CN" altLang="en-US" sz="1400"/>
              <a:t> </a:t>
            </a:r>
            <a:r>
              <a:rPr lang="en-US" altLang="zh-CN" sz="1400"/>
              <a:t>both</a:t>
            </a:r>
            <a:r>
              <a:rPr lang="zh-CN" altLang="en-US" sz="1400"/>
              <a:t> </a:t>
            </a:r>
            <a:r>
              <a:rPr lang="en-US" altLang="zh-CN" sz="1400"/>
              <a:t>client</a:t>
            </a:r>
            <a:r>
              <a:rPr lang="zh-CN" altLang="en-US" sz="1400"/>
              <a:t> </a:t>
            </a:r>
            <a:r>
              <a:rPr lang="en-US" altLang="zh-CN" sz="1400"/>
              <a:t>and</a:t>
            </a:r>
            <a:r>
              <a:rPr lang="zh-CN" altLang="en-US" sz="1400"/>
              <a:t> </a:t>
            </a:r>
            <a:r>
              <a:rPr lang="en-US" altLang="zh-CN" sz="1400"/>
              <a:t>access</a:t>
            </a:r>
            <a:r>
              <a:rPr lang="zh-CN" altLang="en-US" sz="1400"/>
              <a:t> </a:t>
            </a:r>
            <a:r>
              <a:rPr lang="en-US" altLang="zh-CN" sz="1400"/>
              <a:t>point.</a:t>
            </a:r>
            <a:r>
              <a:rPr lang="zh-CN" altLang="en-US" sz="1400"/>
              <a:t>  </a:t>
            </a:r>
            <a:endParaRPr lang="en-US" altLang="zh-CN" sz="1400" dirty="0"/>
          </a:p>
          <a:p>
            <a:endParaRPr lang="en-US" altLang="zh-CN" sz="1400" dirty="0"/>
          </a:p>
          <a:p>
            <a:pPr>
              <a:defRPr/>
            </a:pPr>
            <a:r>
              <a:rPr lang="en-US" altLang="zh-CN" sz="1400"/>
              <a:t>Operation</a:t>
            </a:r>
            <a:r>
              <a:rPr lang="zh-CN" altLang="en-US" sz="1400"/>
              <a:t> </a:t>
            </a:r>
            <a:r>
              <a:rPr lang="en-US" altLang="zh-CN" sz="1400"/>
              <a:t>current:</a:t>
            </a:r>
            <a:r>
              <a:rPr lang="zh-CN" altLang="en-US" sz="1400"/>
              <a:t> </a:t>
            </a:r>
            <a:r>
              <a:rPr lang="en-US" altLang="zh-CN" sz="1400"/>
              <a:t>80mA</a:t>
            </a:r>
            <a:r>
              <a:rPr lang="zh-CN" altLang="en-US" sz="1400"/>
              <a:t> </a:t>
            </a:r>
            <a:r>
              <a:rPr lang="en-US" altLang="zh-CN" sz="1400"/>
              <a:t>on</a:t>
            </a:r>
            <a:r>
              <a:rPr lang="zh-CN" altLang="en-US" sz="1400"/>
              <a:t> </a:t>
            </a:r>
            <a:r>
              <a:rPr lang="en-US" altLang="zh-CN" sz="1400"/>
              <a:t>average</a:t>
            </a:r>
            <a:endParaRPr lang="en-US" altLang="zh-CN" sz="1400" dirty="0"/>
          </a:p>
          <a:p>
            <a:pPr>
              <a:defRPr/>
            </a:pPr>
            <a:endParaRPr lang="en-US" altLang="zh-CN" sz="1400" dirty="0"/>
          </a:p>
          <a:p>
            <a:pPr>
              <a:defRPr/>
            </a:pPr>
            <a:r>
              <a:rPr lang="en-US" altLang="zh-CN" sz="1400"/>
              <a:t>UART:</a:t>
            </a:r>
            <a:r>
              <a:rPr lang="zh-CN" altLang="en-US" sz="1400"/>
              <a:t> </a:t>
            </a:r>
            <a:r>
              <a:rPr lang="en-US" altLang="zh-CN" sz="1400"/>
              <a:t>which</a:t>
            </a:r>
            <a:r>
              <a:rPr lang="zh-CN" altLang="en-US" sz="1400"/>
              <a:t> </a:t>
            </a:r>
            <a:r>
              <a:rPr lang="en-US" altLang="zh-CN" sz="1400"/>
              <a:t>will</a:t>
            </a:r>
            <a:r>
              <a:rPr lang="zh-CN" altLang="en-US" sz="1400"/>
              <a:t> </a:t>
            </a:r>
            <a:r>
              <a:rPr lang="en-US" altLang="zh-CN" sz="1400"/>
              <a:t>be</a:t>
            </a:r>
            <a:r>
              <a:rPr lang="zh-CN" altLang="en-US" sz="1400"/>
              <a:t> </a:t>
            </a:r>
            <a:r>
              <a:rPr lang="en-US" altLang="zh-CN" sz="1400"/>
              <a:t>its</a:t>
            </a:r>
            <a:r>
              <a:rPr lang="zh-CN" altLang="en-US" sz="1400"/>
              <a:t> </a:t>
            </a:r>
            <a:r>
              <a:rPr lang="en-US" altLang="zh-CN" sz="1400"/>
              <a:t>primary</a:t>
            </a:r>
            <a:r>
              <a:rPr lang="zh-CN" altLang="en-US" sz="1400"/>
              <a:t> </a:t>
            </a:r>
            <a:r>
              <a:rPr lang="en-US" altLang="zh-CN" sz="1400"/>
              <a:t>way</a:t>
            </a:r>
            <a:r>
              <a:rPr lang="zh-CN" altLang="en-US" sz="1400"/>
              <a:t> </a:t>
            </a:r>
            <a:r>
              <a:rPr lang="en-US" altLang="zh-CN" sz="1400"/>
              <a:t>to</a:t>
            </a:r>
            <a:r>
              <a:rPr lang="zh-CN" altLang="en-US" sz="1400"/>
              <a:t> </a:t>
            </a:r>
            <a:r>
              <a:rPr lang="en-US" altLang="zh-CN" sz="1400"/>
              <a:t>communicate</a:t>
            </a:r>
            <a:r>
              <a:rPr lang="zh-CN" altLang="en-US" sz="1400"/>
              <a:t> </a:t>
            </a:r>
            <a:r>
              <a:rPr lang="en-US" altLang="zh-CN" sz="1400"/>
              <a:t>with</a:t>
            </a:r>
            <a:r>
              <a:rPr lang="zh-CN" altLang="en-US" sz="1400"/>
              <a:t> </a:t>
            </a:r>
            <a:r>
              <a:rPr lang="en-US" altLang="zh-CN" sz="1400"/>
              <a:t>microcontroller</a:t>
            </a:r>
            <a:r>
              <a:rPr lang="zh-CN" altLang="en-US" sz="1400"/>
              <a:t> </a:t>
            </a:r>
            <a:endParaRPr lang="en-US" altLang="zh-CN" sz="1600" dirty="0"/>
          </a:p>
          <a:p>
            <a:endParaRPr lang="en-US"/>
          </a:p>
          <a:p>
            <a:pPr>
              <a:defRPr/>
            </a:pPr>
            <a:endParaRPr lang="en-US" altLang="zh-CN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18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362286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499" y="619125"/>
            <a:ext cx="9150437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ECE ILLINOIS 4:3 TEMPLATE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0" y="1570071"/>
            <a:ext cx="9150436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F1632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Todd Sweet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803676"/>
            <a:ext cx="9150436" cy="2509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 baseline="0">
                <a:solidFill>
                  <a:srgbClr val="F1632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Director of Communications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46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4500" y="1633220"/>
            <a:ext cx="9245600" cy="5082540"/>
          </a:xfrm>
          <a:prstGeom prst="rect">
            <a:avLst/>
          </a:prstGeom>
        </p:spPr>
        <p:txBody>
          <a:bodyPr vert="horz"/>
          <a:lstStyle>
            <a:lvl1pPr marL="382059" indent="-382059">
              <a:buFont typeface="Wingdings" panose="05000000000000000000" pitchFamily="2" charset="2"/>
              <a:buChar char="§"/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pic>
        <p:nvPicPr>
          <p:cNvPr id="6" name="Picture 5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16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642100" y="1608096"/>
            <a:ext cx="2962448" cy="50670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below</a:t>
            </a:r>
          </a:p>
          <a:p>
            <a:pPr lvl="0"/>
            <a:r>
              <a:rPr lang="en-US" dirty="0" smtClean="0"/>
              <a:t>to insert media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44500" y="1628416"/>
            <a:ext cx="5956300" cy="50467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18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44500" y="1628416"/>
            <a:ext cx="4472940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069840" y="1628416"/>
            <a:ext cx="4472940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963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444500" y="1608096"/>
            <a:ext cx="9160048" cy="509750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below to insert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988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834640"/>
            <a:ext cx="10058400" cy="2038696"/>
          </a:xfrm>
          <a:prstGeom prst="rect">
            <a:avLst/>
          </a:prstGeom>
          <a:solidFill>
            <a:srgbClr val="F163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305815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chemeClr val="bg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Title of section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3833136"/>
            <a:ext cx="9194800" cy="7185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1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Subtitle of section</a:t>
            </a:r>
            <a:endParaRPr lang="en-US" dirty="0"/>
          </a:p>
        </p:txBody>
      </p:sp>
      <p:pic>
        <p:nvPicPr>
          <p:cNvPr id="6" name="Picture 5" descr="master_bluesidebar.eps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4640"/>
            <a:ext cx="101600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40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8416"/>
            <a:ext cx="9194800" cy="50771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  <p:pic>
        <p:nvPicPr>
          <p:cNvPr id="5" name="Picture 4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40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4500" y="1633220"/>
            <a:ext cx="9245600" cy="5082540"/>
          </a:xfrm>
          <a:prstGeom prst="rect">
            <a:avLst/>
          </a:prstGeom>
        </p:spPr>
        <p:txBody>
          <a:bodyPr vert="horz"/>
          <a:lstStyle>
            <a:lvl1pPr marL="382059" indent="-382059">
              <a:buFont typeface="Wingdings" panose="05000000000000000000" pitchFamily="2" charset="2"/>
              <a:buChar char="§"/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pic>
        <p:nvPicPr>
          <p:cNvPr id="6" name="Picture 5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46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642100" y="1608096"/>
            <a:ext cx="2962448" cy="50670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below</a:t>
            </a:r>
          </a:p>
          <a:p>
            <a:pPr lvl="0"/>
            <a:r>
              <a:rPr lang="en-US" dirty="0" smtClean="0"/>
              <a:t>to insert media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44500" y="1628416"/>
            <a:ext cx="5956300" cy="50467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6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44500" y="1628416"/>
            <a:ext cx="4472940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069840" y="1628416"/>
            <a:ext cx="4472940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2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444500" y="1608096"/>
            <a:ext cx="9160048" cy="509750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below to insert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830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834640"/>
            <a:ext cx="10058400" cy="2038696"/>
          </a:xfrm>
          <a:prstGeom prst="rect">
            <a:avLst/>
          </a:prstGeom>
          <a:solidFill>
            <a:srgbClr val="1429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305815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chemeClr val="bg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Title of section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3833136"/>
            <a:ext cx="9194800" cy="7185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1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Subtitle of section</a:t>
            </a:r>
            <a:endParaRPr lang="en-US" dirty="0"/>
          </a:p>
        </p:txBody>
      </p:sp>
      <p:pic>
        <p:nvPicPr>
          <p:cNvPr id="6" name="Picture 5" descr="master_bluesidebar.eps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4640"/>
            <a:ext cx="101600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2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322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8416"/>
            <a:ext cx="9194800" cy="50771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  <p:pic>
        <p:nvPicPr>
          <p:cNvPr id="5" name="Picture 4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0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emf"/><Relationship Id="rId8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theme" Target="../theme/theme2.xml"/><Relationship Id="rId9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8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1069" y="2676056"/>
            <a:ext cx="10059470" cy="1676400"/>
            <a:chOff x="-1069" y="2880073"/>
            <a:chExt cx="10056262" cy="167640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6"/>
            <a:stretch/>
          </p:blipFill>
          <p:spPr>
            <a:xfrm>
              <a:off x="-1069" y="2881477"/>
              <a:ext cx="2514600" cy="167309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3531" y="2880073"/>
              <a:ext cx="2514600" cy="16764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7062" y="2880073"/>
              <a:ext cx="2514600" cy="16764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0593" y="2881978"/>
              <a:ext cx="2514600" cy="1674495"/>
            </a:xfrm>
            <a:prstGeom prst="rect">
              <a:avLst/>
            </a:prstGeom>
          </p:spPr>
        </p:pic>
      </p:grpSp>
      <p:pic>
        <p:nvPicPr>
          <p:cNvPr id="13" name="Picture 12" descr="master_bluesidebar.eps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" y="4416552"/>
            <a:ext cx="10058400" cy="33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5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/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3448"/>
            <a:ext cx="10058400" cy="758952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83993" y="7275007"/>
            <a:ext cx="401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4EFFFBF-6C01-4E08-A626-9BFEFD748859}" type="slidenum">
              <a:rPr lang="en-US" sz="120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32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6" r:id="rId2"/>
    <p:sldLayoutId id="2147483669" r:id="rId3"/>
    <p:sldLayoutId id="2147483682" r:id="rId4"/>
    <p:sldLayoutId id="2147483683" r:id="rId5"/>
    <p:sldLayoutId id="2147483684" r:id="rId6"/>
    <p:sldLayoutId id="2147483668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3448"/>
            <a:ext cx="10058400" cy="75895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683993" y="7275007"/>
            <a:ext cx="401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4EFFFBF-6C01-4E08-A626-9BFEFD748859}" type="slidenum">
              <a:rPr lang="en-US" sz="120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34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tiff"/><Relationship Id="rId3" Type="http://schemas.openxmlformats.org/officeDocument/2006/relationships/image" Target="../media/image2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Anti-freeze Water Pipe System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 err="1" smtClean="0"/>
              <a:t>Qinru</a:t>
            </a:r>
            <a:r>
              <a:rPr lang="en-US" sz="1800" dirty="0" smtClean="0"/>
              <a:t> Li, </a:t>
            </a:r>
            <a:r>
              <a:rPr lang="en-US" sz="1800" dirty="0" err="1" smtClean="0"/>
              <a:t>Rui</a:t>
            </a:r>
            <a:r>
              <a:rPr lang="en-US" sz="1800" dirty="0" smtClean="0"/>
              <a:t> Lan, and </a:t>
            </a:r>
            <a:r>
              <a:rPr lang="en-US" sz="1800" dirty="0" err="1" smtClean="0"/>
              <a:t>Zichen</a:t>
            </a:r>
            <a:r>
              <a:rPr lang="en-US" sz="1800" dirty="0" smtClean="0"/>
              <a:t> Liang </a:t>
            </a:r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4499" y="1979923"/>
            <a:ext cx="9150436" cy="250908"/>
          </a:xfrm>
        </p:spPr>
        <p:txBody>
          <a:bodyPr/>
          <a:lstStyle/>
          <a:p>
            <a:r>
              <a:rPr lang="en-US" sz="1800" dirty="0" smtClean="0"/>
              <a:t>ECE 445 Group #12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5441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AC/DC Converter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71500" indent="-571500">
              <a:buFont typeface="Arial" charset="0"/>
              <a:buChar char="•"/>
            </a:pPr>
            <a:r>
              <a:rPr lang="en-US"/>
              <a:t>Converts 110-120V AC to 5V DC </a:t>
            </a:r>
          </a:p>
          <a:p>
            <a:pPr marL="571500" indent="-571500">
              <a:buFont typeface="Arial" charset="0"/>
              <a:buChar char="•"/>
            </a:pPr>
            <a:r>
              <a:rPr lang="en-US" dirty="0"/>
              <a:t>Input: Power Selection System </a:t>
            </a:r>
          </a:p>
          <a:p>
            <a:pPr marL="571500" indent="-571500">
              <a:buFont typeface="Arial" charset="0"/>
              <a:buChar char="•"/>
            </a:pPr>
            <a:r>
              <a:rPr lang="en-US" dirty="0"/>
              <a:t>Output: Controller, Temperature Sensors, and </a:t>
            </a:r>
            <a:r>
              <a:rPr lang="en-US" dirty="0" smtClean="0"/>
              <a:t>Wi-Fi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3546"/>
            <a:ext cx="10058400" cy="255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4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731519"/>
            <a:ext cx="7971080" cy="630555"/>
          </a:xfrm>
        </p:spPr>
        <p:txBody>
          <a:bodyPr/>
          <a:lstStyle/>
          <a:p>
            <a:r>
              <a:rPr lang="en-US" dirty="0" smtClean="0"/>
              <a:t>AC/DC Converter: Transformer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4500" y="1628416"/>
            <a:ext cx="5429358" cy="5077184"/>
          </a:xfrm>
        </p:spPr>
        <p:txBody>
          <a:bodyPr/>
          <a:lstStyle/>
          <a:p>
            <a:pPr marL="571500" indent="-571500">
              <a:buFont typeface="Arial" charset="0"/>
              <a:buChar char="•"/>
            </a:pPr>
            <a:r>
              <a:rPr lang="en-US" sz="3200" dirty="0"/>
              <a:t>Primary Side: 110-120V AC from Power Selection System </a:t>
            </a:r>
            <a:endParaRPr lang="en-US" dirty="0"/>
          </a:p>
          <a:p>
            <a:pPr marL="571500" indent="-571500">
              <a:buFont typeface="Arial" charset="0"/>
              <a:buChar char="•"/>
            </a:pPr>
            <a:endParaRPr lang="en-US" dirty="0"/>
          </a:p>
          <a:p>
            <a:pPr marL="571500" indent="-571500">
              <a:buFont typeface="Arial" charset="0"/>
              <a:buChar char="•"/>
            </a:pPr>
            <a:r>
              <a:rPr lang="en-US" sz="3200"/>
              <a:t>Secondary </a:t>
            </a:r>
            <a:r>
              <a:rPr lang="en-US" sz="3200" dirty="0"/>
              <a:t>Side: 12V AC voltage which will be feed into full-wave rectifier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565534" y="6115920"/>
            <a:ext cx="3281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142958"/>
                </a:solidFill>
              </a:rPr>
              <a:t>Source: https</a:t>
            </a:r>
            <a:r>
              <a:rPr lang="en-US" sz="1200" dirty="0">
                <a:solidFill>
                  <a:srgbClr val="142958"/>
                </a:solidFill>
              </a:rPr>
              <a:t>://</a:t>
            </a:r>
            <a:r>
              <a:rPr lang="en-US" sz="1200" dirty="0" err="1">
                <a:solidFill>
                  <a:srgbClr val="142958"/>
                </a:solidFill>
              </a:rPr>
              <a:t>www.digikey.com</a:t>
            </a:r>
            <a:r>
              <a:rPr lang="en-US" sz="1200" dirty="0">
                <a:solidFill>
                  <a:srgbClr val="142958"/>
                </a:solidFill>
              </a:rPr>
              <a:t>/product-detail/</a:t>
            </a:r>
            <a:r>
              <a:rPr lang="en-US" sz="1200" dirty="0" err="1">
                <a:solidFill>
                  <a:srgbClr val="142958"/>
                </a:solidFill>
              </a:rPr>
              <a:t>en</a:t>
            </a:r>
            <a:r>
              <a:rPr lang="en-US" sz="1200" dirty="0">
                <a:solidFill>
                  <a:srgbClr val="142958"/>
                </a:solidFill>
              </a:rPr>
              <a:t>/</a:t>
            </a:r>
            <a:r>
              <a:rPr lang="en-US" sz="1200" dirty="0" err="1">
                <a:solidFill>
                  <a:srgbClr val="142958"/>
                </a:solidFill>
              </a:rPr>
              <a:t>tamura</a:t>
            </a:r>
            <a:r>
              <a:rPr lang="en-US" sz="1200" dirty="0">
                <a:solidFill>
                  <a:srgbClr val="142958"/>
                </a:solidFill>
              </a:rPr>
              <a:t>/3FS-324/MT2218-ND/285612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43" y="2151935"/>
            <a:ext cx="3533510" cy="343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499" y="731519"/>
            <a:ext cx="8653005" cy="630555"/>
          </a:xfrm>
        </p:spPr>
        <p:txBody>
          <a:bodyPr/>
          <a:lstStyle/>
          <a:p>
            <a:r>
              <a:rPr lang="en-US" dirty="0"/>
              <a:t>AC/DC Converter: </a:t>
            </a:r>
            <a:r>
              <a:rPr lang="en-US" dirty="0" smtClean="0"/>
              <a:t>Rectifier 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1" y="3006671"/>
            <a:ext cx="4499705" cy="390128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4500" y="1628416"/>
            <a:ext cx="8653004" cy="1378255"/>
          </a:xfrm>
        </p:spPr>
        <p:txBody>
          <a:bodyPr/>
          <a:lstStyle/>
          <a:p>
            <a:pPr marL="571500" indent="-571500">
              <a:buFont typeface="Arial" charset="0"/>
              <a:buChar char="•"/>
            </a:pPr>
            <a:r>
              <a:rPr lang="en-US" dirty="0" smtClean="0"/>
              <a:t>Full-wave rectifier </a:t>
            </a:r>
          </a:p>
          <a:p>
            <a:pPr marL="571500" indent="-571500">
              <a:buFont typeface="Arial" charset="0"/>
              <a:buChar char="•"/>
            </a:pPr>
            <a:r>
              <a:rPr lang="en-US" dirty="0" smtClean="0"/>
              <a:t>Convert AC voltage into DC voltage 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44499" y="3006671"/>
            <a:ext cx="4317281" cy="3704095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charset="0"/>
              <a:buChar char="•"/>
            </a:pPr>
            <a:r>
              <a:rPr lang="en-US" dirty="0" smtClean="0"/>
              <a:t>Another 470uF capacitor is used to further smooth the DC voltage </a:t>
            </a:r>
            <a:endParaRPr lang="en-US" dirty="0"/>
          </a:p>
        </p:txBody>
      </p:sp>
      <p:sp>
        <p:nvSpPr>
          <p:cNvPr id="4" name="TextBox 5"/>
          <p:cNvSpPr txBox="1"/>
          <p:nvPr/>
        </p:nvSpPr>
        <p:spPr>
          <a:xfrm>
            <a:off x="5724000" y="6510711"/>
            <a:ext cx="3295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142958"/>
                </a:solidFill>
              </a:rPr>
              <a:t>Rectifier</a:t>
            </a:r>
            <a:r>
              <a:rPr lang="zh-CN" altLang="en-US" dirty="0" smtClean="0">
                <a:solidFill>
                  <a:srgbClr val="142958"/>
                </a:solidFill>
              </a:rPr>
              <a:t> </a:t>
            </a:r>
            <a:r>
              <a:rPr lang="en-US" altLang="zh-CN" dirty="0" smtClean="0">
                <a:solidFill>
                  <a:srgbClr val="142958"/>
                </a:solidFill>
              </a:rPr>
              <a:t>Schematic</a:t>
            </a:r>
            <a:r>
              <a:rPr lang="zh-CN" altLang="en-US" dirty="0" smtClean="0">
                <a:solidFill>
                  <a:srgbClr val="142958"/>
                </a:solidFill>
              </a:rPr>
              <a:t> </a:t>
            </a:r>
            <a:endParaRPr lang="en-US" dirty="0">
              <a:solidFill>
                <a:srgbClr val="1429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22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44499" y="1633220"/>
            <a:ext cx="8830129" cy="508254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/>
              <a:t>After the rectifier, a low-dropout (LDO) regulator </a:t>
            </a:r>
            <a:r>
              <a:rPr lang="en-US" dirty="0" smtClean="0"/>
              <a:t>provide</a:t>
            </a:r>
            <a:r>
              <a:rPr lang="en-US" altLang="zh-CN" dirty="0" smtClean="0"/>
              <a:t>s</a:t>
            </a:r>
            <a:r>
              <a:rPr lang="en-US" dirty="0" smtClean="0"/>
              <a:t> </a:t>
            </a:r>
            <a:r>
              <a:rPr lang="en-US" dirty="0"/>
              <a:t>stable 5V DC </a:t>
            </a:r>
          </a:p>
          <a:p>
            <a:pPr>
              <a:buFont typeface="Arial" charset="0"/>
              <a:buChar char="•"/>
            </a:pPr>
            <a:r>
              <a:rPr lang="en-US" dirty="0"/>
              <a:t>Maximum current:1.5A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output powers up temperature sensors, controller, and Wi-Fi </a:t>
            </a:r>
            <a:r>
              <a:rPr lang="en-US" dirty="0" smtClean="0"/>
              <a:t>module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Result: Our AC/DC Converter works well which gives us stable 5V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4499" y="731519"/>
            <a:ext cx="8944430" cy="630555"/>
          </a:xfrm>
        </p:spPr>
        <p:txBody>
          <a:bodyPr/>
          <a:lstStyle/>
          <a:p>
            <a:r>
              <a:rPr lang="en-US" dirty="0" smtClean="0"/>
              <a:t>AC/DC Converter: Voltage Regulator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95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4499" y="731519"/>
            <a:ext cx="8666843" cy="630555"/>
          </a:xfrm>
        </p:spPr>
        <p:txBody>
          <a:bodyPr/>
          <a:lstStyle/>
          <a:p>
            <a:r>
              <a:rPr lang="en-US" dirty="0"/>
              <a:t>AC/DC Converter: </a:t>
            </a:r>
            <a:r>
              <a:rPr lang="en-US" dirty="0" smtClean="0"/>
              <a:t>Schematic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857"/>
            <a:ext cx="10058400" cy="503505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0" y="1505857"/>
            <a:ext cx="2710543" cy="5035055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710543" y="1505856"/>
            <a:ext cx="2139043" cy="5035055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849586" y="1505856"/>
            <a:ext cx="4784271" cy="5035055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4499" y="6540911"/>
            <a:ext cx="1456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42958"/>
                </a:solidFill>
              </a:rPr>
              <a:t>Transformer</a:t>
            </a:r>
            <a:endParaRPr lang="en-US" dirty="0">
              <a:solidFill>
                <a:srgbClr val="142958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8811" y="6540911"/>
            <a:ext cx="1058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42958"/>
                </a:solidFill>
              </a:rPr>
              <a:t>Rectifier</a:t>
            </a:r>
            <a:endParaRPr lang="en-US" dirty="0">
              <a:solidFill>
                <a:srgbClr val="14295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8773" y="6540911"/>
            <a:ext cx="2090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42958"/>
                </a:solidFill>
              </a:rPr>
              <a:t>Voltage Regulator </a:t>
            </a:r>
            <a:endParaRPr lang="en-US" dirty="0">
              <a:solidFill>
                <a:srgbClr val="1429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27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499" y="731519"/>
            <a:ext cx="5539441" cy="630555"/>
          </a:xfrm>
        </p:spPr>
        <p:txBody>
          <a:bodyPr/>
          <a:lstStyle/>
          <a:p>
            <a:r>
              <a:rPr lang="en-US" altLang="zh-CN" dirty="0"/>
              <a:t>Temperature</a:t>
            </a:r>
            <a:r>
              <a:rPr lang="zh-CN" altLang="en-US"/>
              <a:t> </a:t>
            </a:r>
            <a:r>
              <a:rPr lang="en-US" altLang="zh-CN"/>
              <a:t>Sensor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2"/>
              </p:nvPr>
            </p:nvSpPr>
            <p:spPr/>
            <p:txBody>
              <a:bodyPr/>
              <a:lstStyle/>
              <a:p>
                <a:r>
                  <a:rPr lang="en-US" altLang="zh-CN" sz="3200" dirty="0"/>
                  <a:t>DS18B20</a:t>
                </a: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altLang="zh-CN" sz="2800" dirty="0"/>
                  <a:t>A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digital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thermometer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provides</a:t>
                </a:r>
                <a:r>
                  <a:rPr lang="zh-CN" altLang="en-US" sz="2800" dirty="0"/>
                  <a:t> </a:t>
                </a:r>
                <a:r>
                  <a:rPr lang="en-US" altLang="zh-CN" sz="2800" dirty="0" smtClean="0"/>
                  <a:t>Celsius</a:t>
                </a:r>
                <a:r>
                  <a:rPr lang="zh-CN" altLang="en-US" sz="2800" dirty="0" smtClean="0"/>
                  <a:t> </a:t>
                </a:r>
                <a:r>
                  <a:rPr lang="en-US" altLang="zh-CN" sz="2800" dirty="0"/>
                  <a:t>temperature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measurements</a:t>
                </a:r>
                <a:endParaRPr lang="en-US" altLang="zh-CN" sz="3200" dirty="0"/>
              </a:p>
              <a:p>
                <a:pPr marL="1284995" lvl="1" indent="-457200">
                  <a:buFont typeface="Arial" charset="0"/>
                  <a:buChar char="•"/>
                </a:pPr>
                <a:r>
                  <a:rPr lang="en-US" altLang="zh-CN" sz="2200" dirty="0">
                    <a:solidFill>
                      <a:srgbClr val="142958"/>
                    </a:solidFill>
                  </a:rPr>
                  <a:t>User</a:t>
                </a:r>
                <a:r>
                  <a:rPr lang="zh-CN" altLang="en-US" sz="2200" dirty="0">
                    <a:solidFill>
                      <a:srgbClr val="142958"/>
                    </a:solidFill>
                  </a:rPr>
                  <a:t> </a:t>
                </a:r>
                <a:r>
                  <a:rPr lang="en-US" altLang="zh-CN" sz="2200" dirty="0" smtClean="0">
                    <a:solidFill>
                      <a:srgbClr val="142958"/>
                    </a:solidFill>
                  </a:rPr>
                  <a:t>selectable </a:t>
                </a:r>
                <a:r>
                  <a:rPr lang="en-US" altLang="zh-CN" sz="2200" dirty="0">
                    <a:solidFill>
                      <a:srgbClr val="142958"/>
                    </a:solidFill>
                  </a:rPr>
                  <a:t>resolution</a:t>
                </a:r>
                <a:endParaRPr lang="en-US" altLang="zh-CN" sz="2700" dirty="0"/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altLang="zh-CN" sz="2800" dirty="0" smtClean="0"/>
                  <a:t>1-Wire</a:t>
                </a:r>
                <a:r>
                  <a:rPr lang="zh-CN" altLang="en-US" sz="2800" dirty="0" smtClean="0"/>
                  <a:t> </a:t>
                </a:r>
                <a:r>
                  <a:rPr lang="en-US" altLang="zh-CN" sz="2800" dirty="0"/>
                  <a:t>bus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protocol</a:t>
                </a:r>
                <a:r>
                  <a:rPr lang="zh-CN" altLang="en-US" sz="2800" dirty="0"/>
                  <a:t> </a:t>
                </a:r>
                <a:endParaRPr lang="en-US" altLang="zh-CN" sz="2800" dirty="0"/>
              </a:p>
              <a:p>
                <a:pPr marL="1284995" lvl="1" indent="-457200">
                  <a:buFont typeface="Arial" charset="0"/>
                  <a:buChar char="•"/>
                </a:pPr>
                <a:r>
                  <a:rPr lang="en-US" altLang="zh-CN" sz="2200" dirty="0">
                    <a:solidFill>
                      <a:srgbClr val="142958"/>
                    </a:solidFill>
                  </a:rPr>
                  <a:t>Requires</a:t>
                </a:r>
                <a:r>
                  <a:rPr lang="zh-CN" altLang="en-US" sz="2200" dirty="0">
                    <a:solidFill>
                      <a:srgbClr val="142958"/>
                    </a:solidFill>
                  </a:rPr>
                  <a:t> </a:t>
                </a:r>
                <a:r>
                  <a:rPr lang="en-US" altLang="zh-CN" sz="2200" dirty="0" smtClean="0">
                    <a:solidFill>
                      <a:srgbClr val="142958"/>
                    </a:solidFill>
                  </a:rPr>
                  <a:t>minimal</a:t>
                </a:r>
                <a:r>
                  <a:rPr lang="zh-CN" altLang="en-US" sz="2200" dirty="0" smtClean="0">
                    <a:solidFill>
                      <a:srgbClr val="142958"/>
                    </a:solidFill>
                  </a:rPr>
                  <a:t> </a:t>
                </a:r>
                <a:r>
                  <a:rPr lang="en-US" altLang="zh-CN" sz="2200" dirty="0">
                    <a:solidFill>
                      <a:srgbClr val="142958"/>
                    </a:solidFill>
                  </a:rPr>
                  <a:t>wiring</a:t>
                </a: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altLang="zh-CN" sz="2800" dirty="0"/>
                  <a:t>Operating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temperature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range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from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-55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charset="0"/>
                      </a:rPr>
                      <m:t>°</m:t>
                    </m:r>
                    <m:r>
                      <a:rPr lang="en-US" altLang="zh-CN" sz="2800" i="1">
                        <a:latin typeface="Cambria Math" charset="0"/>
                      </a:rPr>
                      <m:t>𝐶</m:t>
                    </m:r>
                  </m:oMath>
                </a14:m>
                <a:r>
                  <a:rPr lang="zh-CN" altLang="en-US" sz="2800" dirty="0"/>
                  <a:t> </a:t>
                </a:r>
                <a:r>
                  <a:rPr lang="en-US" altLang="zh-CN" sz="2800" dirty="0"/>
                  <a:t>to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125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charset="0"/>
                      </a:rPr>
                      <m:t>°</m:t>
                    </m:r>
                    <m:r>
                      <a:rPr lang="en-US" altLang="zh-CN" sz="2800" i="1">
                        <a:latin typeface="Cambria Math" charset="0"/>
                      </a:rPr>
                      <m:t>𝐶</m:t>
                    </m:r>
                  </m:oMath>
                </a14:m>
                <a:r>
                  <a:rPr lang="zh-CN" altLang="en-US" sz="2800" dirty="0"/>
                  <a:t> </a:t>
                </a:r>
                <a:endParaRPr lang="en-US" altLang="zh-CN" sz="2800" dirty="0"/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altLang="zh-CN" sz="2800" dirty="0"/>
                  <a:t>Max</a:t>
                </a:r>
                <a:r>
                  <a:rPr lang="zh-CN" altLang="en-US" sz="2800" dirty="0"/>
                  <a:t> </a:t>
                </a:r>
                <a:r>
                  <a:rPr lang="en-US" altLang="zh-CN" sz="2800" dirty="0" smtClean="0"/>
                  <a:t>accuracy</a:t>
                </a:r>
                <a:r>
                  <a:rPr lang="zh-CN" altLang="en-US" sz="2800" dirty="0" smtClean="0"/>
                  <a:t> </a:t>
                </a:r>
                <a:r>
                  <a:rPr lang="en-US" altLang="zh-CN" sz="2800" dirty="0"/>
                  <a:t>to</a:t>
                </a:r>
                <a:r>
                  <a:rPr lang="zh-CN" altLang="en-US" sz="28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charset="0"/>
                      </a:rPr>
                      <m:t>±</m:t>
                    </m:r>
                  </m:oMath>
                </a14:m>
                <a:r>
                  <a:rPr lang="en-US" altLang="zh-CN" sz="2800" dirty="0"/>
                  <a:t>0.5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charset="0"/>
                      </a:rPr>
                      <m:t>°</m:t>
                    </m:r>
                    <m:r>
                      <a:rPr lang="en-US" altLang="zh-CN" sz="2800" i="1">
                        <a:latin typeface="Cambria Math" charset="0"/>
                      </a:rPr>
                      <m:t>𝐶</m:t>
                    </m:r>
                  </m:oMath>
                </a14:m>
                <a:r>
                  <a:rPr lang="zh-CN" altLang="en-US" sz="2800" dirty="0"/>
                  <a:t> </a:t>
                </a:r>
                <a:endParaRPr lang="en-US" altLang="zh-CN" sz="3200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blipFill rotWithShape="0">
                <a:blip r:embed="rId3"/>
                <a:stretch>
                  <a:fillRect l="-1724" t="-1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469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44500" y="1633220"/>
            <a:ext cx="5433447" cy="508254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zh-CN" sz="3200" dirty="0"/>
              <a:t>Bubble</a:t>
            </a:r>
            <a:r>
              <a:rPr lang="zh-CN" altLang="en-US" sz="3200" dirty="0"/>
              <a:t> </a:t>
            </a:r>
            <a:r>
              <a:rPr lang="en-US" altLang="zh-CN" sz="3200" dirty="0"/>
              <a:t>Wrap</a:t>
            </a:r>
            <a:r>
              <a:rPr lang="zh-CN" altLang="en-US" sz="3200" dirty="0"/>
              <a:t> </a:t>
            </a:r>
            <a:r>
              <a:rPr lang="en-US" altLang="zh-CN" sz="3200" dirty="0"/>
              <a:t>for</a:t>
            </a:r>
            <a:r>
              <a:rPr lang="zh-CN" altLang="en-US" sz="3200" dirty="0"/>
              <a:t> </a:t>
            </a:r>
            <a:r>
              <a:rPr lang="en-US" altLang="zh-CN" sz="3200" dirty="0"/>
              <a:t>Insulation</a:t>
            </a:r>
            <a:endParaRPr lang="en-US" altLang="zh-CN" dirty="0"/>
          </a:p>
          <a:p>
            <a:pPr>
              <a:buFont typeface="Arial" charset="0"/>
              <a:buChar char="•"/>
            </a:pPr>
            <a:r>
              <a:rPr lang="en-US" altLang="zh-CN" sz="3200" dirty="0"/>
              <a:t>Multiple</a:t>
            </a:r>
            <a:r>
              <a:rPr lang="zh-CN" altLang="en-US" sz="3200" dirty="0"/>
              <a:t> </a:t>
            </a:r>
            <a:r>
              <a:rPr lang="en-US" altLang="zh-CN" sz="3200" dirty="0"/>
              <a:t>placements</a:t>
            </a:r>
            <a:r>
              <a:rPr lang="zh-CN" altLang="en-US" sz="3200" dirty="0"/>
              <a:t> </a:t>
            </a:r>
            <a:r>
              <a:rPr lang="en-US" altLang="zh-CN" sz="3200" dirty="0"/>
              <a:t>for</a:t>
            </a:r>
            <a:r>
              <a:rPr lang="zh-CN" altLang="en-US" sz="3200" dirty="0"/>
              <a:t> </a:t>
            </a:r>
            <a:r>
              <a:rPr lang="en-US" altLang="zh-CN" sz="3200" dirty="0"/>
              <a:t>better</a:t>
            </a:r>
            <a:r>
              <a:rPr lang="zh-CN" altLang="en-US" sz="3200" dirty="0"/>
              <a:t> </a:t>
            </a:r>
            <a:r>
              <a:rPr lang="en-US" altLang="zh-CN" sz="3200" dirty="0"/>
              <a:t>accuracy</a:t>
            </a:r>
          </a:p>
          <a:p>
            <a:pPr>
              <a:buFont typeface="Arial" charset="0"/>
              <a:buChar char="•"/>
            </a:pPr>
            <a:r>
              <a:rPr lang="en-US" altLang="zh-CN" sz="3200" dirty="0"/>
              <a:t>Waterproof</a:t>
            </a:r>
            <a:r>
              <a:rPr lang="zh-CN" altLang="en-US" sz="3200"/>
              <a:t> </a:t>
            </a:r>
            <a:r>
              <a:rPr lang="en-US" altLang="zh-CN" sz="3200"/>
              <a:t>design</a:t>
            </a:r>
            <a:endParaRPr lang="en-US" altLang="zh-CN" sz="3200" dirty="0"/>
          </a:p>
          <a:p>
            <a:pPr lvl="1">
              <a:buFont typeface="Arial" charset="0"/>
              <a:buChar char="•"/>
            </a:pPr>
            <a:r>
              <a:rPr lang="en-US" altLang="zh-CN" sz="2400"/>
              <a:t>Double</a:t>
            </a:r>
            <a:r>
              <a:rPr lang="zh-CN" altLang="en-US" sz="2400"/>
              <a:t> </a:t>
            </a:r>
            <a:r>
              <a:rPr lang="en-US" altLang="zh-CN" sz="2400"/>
              <a:t>layer</a:t>
            </a:r>
            <a:r>
              <a:rPr lang="zh-CN" altLang="en-US" sz="2400"/>
              <a:t> </a:t>
            </a:r>
            <a:r>
              <a:rPr lang="en-US" altLang="zh-CN" sz="2400"/>
              <a:t>protections:</a:t>
            </a:r>
            <a:r>
              <a:rPr lang="zh-CN" altLang="en-US" sz="2400"/>
              <a:t> </a:t>
            </a:r>
            <a:r>
              <a:rPr lang="en-US" altLang="zh-CN" sz="2400"/>
              <a:t>heat</a:t>
            </a:r>
            <a:r>
              <a:rPr lang="zh-CN" altLang="en-US" sz="2400"/>
              <a:t> </a:t>
            </a:r>
            <a:r>
              <a:rPr lang="en-US" altLang="zh-CN" sz="2400"/>
              <a:t>shrink</a:t>
            </a:r>
            <a:r>
              <a:rPr lang="zh-CN" altLang="en-US" sz="2400"/>
              <a:t> </a:t>
            </a:r>
            <a:r>
              <a:rPr lang="en-US" altLang="zh-CN" sz="2400"/>
              <a:t>&amp;</a:t>
            </a:r>
            <a:r>
              <a:rPr lang="zh-CN" altLang="en-US" sz="2400"/>
              <a:t> </a:t>
            </a:r>
            <a:r>
              <a:rPr lang="en-US" altLang="zh-CN" sz="2400"/>
              <a:t>water-proof</a:t>
            </a:r>
            <a:r>
              <a:rPr lang="zh-CN" altLang="en-US" sz="2400"/>
              <a:t> </a:t>
            </a:r>
            <a:r>
              <a:rPr lang="en-US" altLang="zh-CN" sz="2400"/>
              <a:t>glue</a:t>
            </a:r>
            <a:endParaRPr lang="en-US" altLang="zh-CN" sz="2800" dirty="0"/>
          </a:p>
          <a:p>
            <a:pPr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4499" y="731519"/>
            <a:ext cx="7552625" cy="630555"/>
          </a:xfrm>
        </p:spPr>
        <p:txBody>
          <a:bodyPr/>
          <a:lstStyle/>
          <a:p>
            <a:r>
              <a:rPr lang="en-US" altLang="zh-CN" dirty="0"/>
              <a:t>Sensor</a:t>
            </a:r>
            <a:r>
              <a:rPr lang="en-US" altLang="zh-CN"/>
              <a:t>: Physical</a:t>
            </a:r>
            <a:r>
              <a:rPr lang="zh-CN" altLang="en-US"/>
              <a:t> </a:t>
            </a:r>
            <a:r>
              <a:rPr lang="en-US" altLang="zh-CN" smtClean="0"/>
              <a:t>Design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2589" y="2268578"/>
            <a:ext cx="5082869" cy="3812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54245" y="3796798"/>
            <a:ext cx="2013956" cy="382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Microcontroller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4500" y="1642315"/>
            <a:ext cx="9194800" cy="5077184"/>
          </a:xfrm>
        </p:spPr>
        <p:txBody>
          <a:bodyPr/>
          <a:lstStyle/>
          <a:p>
            <a:r>
              <a:rPr lang="en-US" sz="3200" dirty="0"/>
              <a:t>ATmega328P</a:t>
            </a: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Low</a:t>
            </a:r>
            <a:r>
              <a:rPr lang="zh-CN" altLang="en-US" sz="2800" dirty="0"/>
              <a:t> </a:t>
            </a:r>
            <a:r>
              <a:rPr lang="en-US" altLang="zh-CN" sz="2800" dirty="0"/>
              <a:t>power</a:t>
            </a:r>
            <a:r>
              <a:rPr lang="zh-CN" altLang="en-US" sz="2800" dirty="0"/>
              <a:t> </a:t>
            </a:r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8-bit</a:t>
            </a:r>
            <a:r>
              <a:rPr lang="zh-CN" altLang="en-US" sz="2800" dirty="0"/>
              <a:t> </a:t>
            </a:r>
            <a:r>
              <a:rPr lang="en-US" altLang="zh-CN" sz="2800" dirty="0"/>
              <a:t>microcontroller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800" dirty="0" smtClean="0"/>
              <a:t>Supporting</a:t>
            </a:r>
            <a:r>
              <a:rPr lang="zh-CN" altLang="en-US" sz="2800" dirty="0" smtClean="0"/>
              <a:t> </a:t>
            </a:r>
            <a:r>
              <a:rPr lang="en-US" altLang="zh-CN" sz="2800" dirty="0"/>
              <a:t>Arduino</a:t>
            </a:r>
            <a:r>
              <a:rPr lang="zh-CN" altLang="en-US" sz="2800" dirty="0"/>
              <a:t> </a:t>
            </a:r>
            <a:r>
              <a:rPr lang="en-US" altLang="zh-CN" sz="2800" dirty="0"/>
              <a:t>IDE</a:t>
            </a:r>
            <a:r>
              <a:rPr lang="zh-CN" altLang="en-US" sz="2800" dirty="0"/>
              <a:t> </a:t>
            </a:r>
            <a:r>
              <a:rPr lang="en-US" altLang="zh-CN" sz="2800" dirty="0"/>
              <a:t>(after</a:t>
            </a:r>
            <a:r>
              <a:rPr lang="zh-CN" altLang="en-US" sz="2800" dirty="0"/>
              <a:t> </a:t>
            </a:r>
            <a:r>
              <a:rPr lang="en-US" altLang="zh-CN" sz="2800" dirty="0" err="1" smtClean="0"/>
              <a:t>bootloading</a:t>
            </a:r>
            <a:r>
              <a:rPr lang="en-US" altLang="zh-CN" sz="2800" dirty="0" smtClean="0"/>
              <a:t>)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800" dirty="0" smtClean="0"/>
              <a:t>Support One Wire Protocol, UART and GPIO</a:t>
            </a:r>
            <a:endParaRPr lang="en-US" altLang="zh-CN" sz="2800" dirty="0"/>
          </a:p>
          <a:p>
            <a:pPr marL="457200" indent="-457200">
              <a:buFont typeface="Arial" charset="0"/>
              <a:buChar char="•"/>
            </a:pPr>
            <a:endParaRPr lang="en-US" altLang="zh-CN" sz="2800" dirty="0"/>
          </a:p>
          <a:p>
            <a:endParaRPr lang="en-US" altLang="zh-CN" sz="2800" dirty="0"/>
          </a:p>
        </p:txBody>
      </p:sp>
      <p:sp>
        <p:nvSpPr>
          <p:cNvPr id="5" name="TextBox 5"/>
          <p:cNvSpPr txBox="1"/>
          <p:nvPr/>
        </p:nvSpPr>
        <p:spPr>
          <a:xfrm>
            <a:off x="3635058" y="6567100"/>
            <a:ext cx="6489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rgbClr val="142958"/>
                </a:solidFill>
              </a:rPr>
              <a:t>Source: http</a:t>
            </a:r>
            <a:r>
              <a:rPr lang="en-US" sz="1200" dirty="0">
                <a:solidFill>
                  <a:srgbClr val="142958"/>
                </a:solidFill>
              </a:rPr>
              <a:t>://</a:t>
            </a:r>
            <a:r>
              <a:rPr lang="en-US" sz="1200" dirty="0" err="1">
                <a:solidFill>
                  <a:srgbClr val="142958"/>
                </a:solidFill>
              </a:rPr>
              <a:t>www.homeautomationhub.com</a:t>
            </a:r>
            <a:r>
              <a:rPr lang="en-US" sz="1200" dirty="0">
                <a:solidFill>
                  <a:srgbClr val="142958"/>
                </a:solidFill>
              </a:rPr>
              <a:t>/sites/default/files/</a:t>
            </a:r>
            <a:r>
              <a:rPr lang="en-US" sz="1200" dirty="0" err="1">
                <a:solidFill>
                  <a:srgbClr val="142958"/>
                </a:solidFill>
              </a:rPr>
              <a:t>imagecache</a:t>
            </a:r>
            <a:r>
              <a:rPr lang="en-US" sz="1200" dirty="0">
                <a:solidFill>
                  <a:srgbClr val="142958"/>
                </a:solidFill>
              </a:rPr>
              <a:t>/</a:t>
            </a:r>
            <a:r>
              <a:rPr lang="en-US" sz="1200" dirty="0" err="1">
                <a:solidFill>
                  <a:srgbClr val="142958"/>
                </a:solidFill>
              </a:rPr>
              <a:t>product_full</a:t>
            </a:r>
            <a:r>
              <a:rPr lang="en-US" sz="1200" dirty="0">
                <a:solidFill>
                  <a:srgbClr val="142958"/>
                </a:solidFill>
              </a:rPr>
              <a:t>/328p.jpg</a:t>
            </a:r>
            <a:endParaRPr lang="en-US" sz="1200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758" y="3825917"/>
            <a:ext cx="5356542" cy="274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5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449" y="2091497"/>
            <a:ext cx="3619500" cy="28941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WiFi </a:t>
            </a:r>
            <a:r>
              <a:rPr lang="en-US" altLang="zh-CN"/>
              <a:t>Module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4500" y="1628416"/>
            <a:ext cx="5518150" cy="5077184"/>
          </a:xfrm>
        </p:spPr>
        <p:txBody>
          <a:bodyPr/>
          <a:lstStyle/>
          <a:p>
            <a:r>
              <a:rPr lang="en-US" altLang="zh-CN" sz="3200" dirty="0"/>
              <a:t>HUZZAH</a:t>
            </a:r>
            <a:r>
              <a:rPr lang="zh-CN" altLang="en-US" sz="3200" dirty="0"/>
              <a:t> </a:t>
            </a:r>
            <a:r>
              <a:rPr lang="en-US" altLang="zh-CN" sz="3200" dirty="0"/>
              <a:t>ESP8266</a:t>
            </a:r>
            <a:endParaRPr lang="en-US" altLang="zh-CN" dirty="0"/>
          </a:p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 err="1"/>
              <a:t>WiFi</a:t>
            </a:r>
            <a:r>
              <a:rPr lang="zh-CN" altLang="en-US" sz="2800" dirty="0"/>
              <a:t> </a:t>
            </a:r>
            <a:r>
              <a:rPr lang="en-US" altLang="zh-CN" sz="2800" dirty="0"/>
              <a:t>front-end</a:t>
            </a:r>
            <a:r>
              <a:rPr lang="zh-CN" altLang="en-US" sz="2800" dirty="0"/>
              <a:t> </a:t>
            </a:r>
            <a:r>
              <a:rPr lang="en-US" altLang="zh-CN" sz="2800" dirty="0" smtClean="0"/>
              <a:t>support</a:t>
            </a:r>
            <a:endParaRPr lang="en-US" altLang="zh-CN" sz="3200" dirty="0"/>
          </a:p>
          <a:p>
            <a:pPr marL="457200" indent="-457200">
              <a:buFont typeface="Arial" charset="0"/>
              <a:buChar char="•"/>
            </a:pPr>
            <a:r>
              <a:rPr lang="en-US" altLang="zh-CN" sz="2800" dirty="0" smtClean="0"/>
              <a:t>UART</a:t>
            </a:r>
            <a:r>
              <a:rPr lang="zh-CN" altLang="en-US" sz="2800" dirty="0" smtClean="0"/>
              <a:t> </a:t>
            </a:r>
            <a:r>
              <a:rPr lang="en-US" altLang="zh-CN" sz="2800" dirty="0"/>
              <a:t>protocol</a:t>
            </a:r>
            <a:r>
              <a:rPr lang="zh-CN" altLang="en-US" sz="2800" dirty="0"/>
              <a:t> </a:t>
            </a:r>
            <a:r>
              <a:rPr lang="en-US" altLang="zh-CN" sz="2800" dirty="0"/>
              <a:t>supported</a:t>
            </a:r>
            <a:endParaRPr lang="en-US" altLang="zh-CN" sz="3200" dirty="0"/>
          </a:p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Arduino</a:t>
            </a:r>
            <a:r>
              <a:rPr lang="zh-CN" altLang="en-US" sz="2800" dirty="0"/>
              <a:t> </a:t>
            </a:r>
            <a:r>
              <a:rPr lang="en-US" altLang="zh-CN" sz="2800" dirty="0"/>
              <a:t>IDE</a:t>
            </a:r>
            <a:r>
              <a:rPr lang="zh-CN" altLang="en-US" sz="2800" dirty="0"/>
              <a:t> </a:t>
            </a:r>
            <a:r>
              <a:rPr lang="en-US" altLang="zh-CN" sz="2800" dirty="0"/>
              <a:t>supported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Communicate</a:t>
            </a:r>
            <a:r>
              <a:rPr lang="zh-CN" altLang="en-US" sz="2800" dirty="0"/>
              <a:t> </a:t>
            </a:r>
            <a:r>
              <a:rPr lang="en-US" altLang="zh-CN" sz="2800" dirty="0"/>
              <a:t>with</a:t>
            </a:r>
            <a:r>
              <a:rPr lang="zh-CN" altLang="en-US" sz="2800" dirty="0"/>
              <a:t> </a:t>
            </a:r>
            <a:r>
              <a:rPr lang="en-US" altLang="zh-CN" sz="2800" dirty="0"/>
              <a:t>server</a:t>
            </a:r>
            <a:r>
              <a:rPr lang="zh-CN" altLang="en-US" sz="2800" dirty="0"/>
              <a:t> </a:t>
            </a:r>
            <a:r>
              <a:rPr lang="en-US" altLang="zh-CN" sz="2800" dirty="0"/>
              <a:t>using</a:t>
            </a:r>
            <a:r>
              <a:rPr lang="zh-CN" altLang="en-US" sz="2800" dirty="0"/>
              <a:t> </a:t>
            </a:r>
            <a:r>
              <a:rPr lang="en-US" altLang="zh-CN" sz="2800" dirty="0"/>
              <a:t>MQTT</a:t>
            </a:r>
            <a:r>
              <a:rPr lang="zh-CN" altLang="en-US" sz="2800" dirty="0"/>
              <a:t> </a:t>
            </a:r>
            <a:r>
              <a:rPr lang="en-US" altLang="zh-CN" sz="2800" dirty="0" smtClean="0"/>
              <a:t>protocol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800" dirty="0"/>
              <a:t>High</a:t>
            </a:r>
            <a:r>
              <a:rPr lang="zh-CN" altLang="en-US" sz="2800" dirty="0"/>
              <a:t> </a:t>
            </a:r>
            <a:r>
              <a:rPr lang="en-US" altLang="zh-CN" sz="2800" dirty="0"/>
              <a:t>operating</a:t>
            </a:r>
            <a:r>
              <a:rPr lang="zh-CN" altLang="en-US" sz="2800" dirty="0"/>
              <a:t> </a:t>
            </a:r>
            <a:r>
              <a:rPr lang="en-US" altLang="zh-CN" sz="2800" dirty="0"/>
              <a:t>current</a:t>
            </a:r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</p:txBody>
      </p:sp>
      <p:sp>
        <p:nvSpPr>
          <p:cNvPr id="5" name="TextBox 5"/>
          <p:cNvSpPr txBox="1"/>
          <p:nvPr/>
        </p:nvSpPr>
        <p:spPr>
          <a:xfrm>
            <a:off x="5962650" y="5251988"/>
            <a:ext cx="36462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Source</a:t>
            </a:r>
            <a:r>
              <a:rPr lang="en-US" altLang="zh-CN" sz="1200"/>
              <a:t>:</a:t>
            </a:r>
            <a:r>
              <a:rPr lang="zh-CN" altLang="en-US" sz="1200"/>
              <a:t> </a:t>
            </a:r>
            <a:r>
              <a:rPr lang="en-US" altLang="zh-CN" sz="1200" dirty="0" err="1"/>
              <a:t>Adafruit</a:t>
            </a:r>
            <a:r>
              <a:rPr lang="zh-CN" altLang="en-US" sz="1200"/>
              <a:t> </a:t>
            </a:r>
            <a:r>
              <a:rPr lang="en-US" altLang="zh-CN" sz="1200"/>
              <a:t>HUZZAH</a:t>
            </a:r>
            <a:r>
              <a:rPr lang="zh-CN" altLang="en-US" sz="1200"/>
              <a:t> </a:t>
            </a:r>
            <a:r>
              <a:rPr lang="en-US" altLang="zh-CN" sz="1200"/>
              <a:t>ESP8266</a:t>
            </a:r>
            <a:r>
              <a:rPr lang="zh-CN" altLang="en-US" sz="1200"/>
              <a:t> </a:t>
            </a:r>
            <a:r>
              <a:rPr lang="en-US" altLang="zh-CN" sz="1200"/>
              <a:t>breakout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8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 smtClean="0"/>
              <a:t>manages</a:t>
            </a:r>
            <a:r>
              <a:rPr lang="zh-CN" altLang="en-US" dirty="0" smtClean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collect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sent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user</a:t>
            </a:r>
            <a:r>
              <a:rPr lang="zh-CN" altLang="en-US" dirty="0"/>
              <a:t> </a:t>
            </a:r>
            <a:r>
              <a:rPr lang="en-US" altLang="zh-CN" dirty="0"/>
              <a:t>wirelessly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4499" y="731519"/>
            <a:ext cx="7143969" cy="630555"/>
          </a:xfrm>
        </p:spPr>
        <p:txBody>
          <a:bodyPr/>
          <a:lstStyle/>
          <a:p>
            <a:r>
              <a:rPr lang="en-US" altLang="zh-CN" dirty="0" smtClean="0"/>
              <a:t>Control &amp; </a:t>
            </a:r>
            <a:r>
              <a:rPr lang="en-US" altLang="zh-CN" smtClean="0"/>
              <a:t>Sensing: Result</a:t>
            </a:r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189" y="2928918"/>
            <a:ext cx="7378221" cy="351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sz="2800" b="1" dirty="0" smtClean="0"/>
              <a:t>Water damage </a:t>
            </a:r>
            <a:r>
              <a:rPr lang="en-US" sz="2800" dirty="0" smtClean="0"/>
              <a:t>is the second-most filed claim in the US</a:t>
            </a:r>
            <a:endParaRPr lang="en-US" sz="2800" dirty="0"/>
          </a:p>
          <a:p>
            <a:pPr>
              <a:buFont typeface="Arial" charset="0"/>
              <a:buChar char="•"/>
            </a:pPr>
            <a:r>
              <a:rPr lang="en-US" sz="2800" b="1" dirty="0" smtClean="0"/>
              <a:t>250 gallons of water leak daily</a:t>
            </a:r>
            <a:endParaRPr lang="en-US" sz="2800" b="1" dirty="0"/>
          </a:p>
          <a:p>
            <a:pPr>
              <a:buFont typeface="Arial" charset="0"/>
              <a:buChar char="•"/>
            </a:pPr>
            <a:r>
              <a:rPr lang="en-US" sz="2800" dirty="0" smtClean="0"/>
              <a:t>The average residential insurance for damage from a broken pipe is over </a:t>
            </a:r>
            <a:r>
              <a:rPr lang="en-US" sz="2800" b="1" dirty="0" smtClean="0"/>
              <a:t>$10,000</a:t>
            </a:r>
            <a:endParaRPr lang="en-US" sz="2800" b="1" dirty="0"/>
          </a:p>
          <a:p>
            <a:pPr>
              <a:buFont typeface="Arial" charset="0"/>
              <a:buChar char="•"/>
            </a:pPr>
            <a:r>
              <a:rPr lang="en-US" sz="2800" b="1" dirty="0"/>
              <a:t>93%</a:t>
            </a:r>
            <a:r>
              <a:rPr lang="en-US" sz="2800" dirty="0"/>
              <a:t> of water damage is preventable had the right precautions been </a:t>
            </a:r>
            <a:r>
              <a:rPr lang="en-US" sz="2800" dirty="0" smtClean="0"/>
              <a:t>taken</a:t>
            </a:r>
            <a:endParaRPr lang="en-US" sz="2800" b="1" dirty="0"/>
          </a:p>
          <a:p>
            <a:pPr>
              <a:buFont typeface="Arial" charset="0"/>
              <a:buChar char="•"/>
            </a:pPr>
            <a:r>
              <a:rPr lang="en-US" sz="2800" b="1" dirty="0"/>
              <a:t>Frozen water pipe</a:t>
            </a:r>
            <a:r>
              <a:rPr lang="en-US" sz="2800" dirty="0"/>
              <a:t> tempts to burst.</a:t>
            </a:r>
            <a:endParaRPr lang="en-US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4500" y="6315650"/>
            <a:ext cx="8033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42958"/>
                </a:solidFill>
              </a:rPr>
              <a:t>Source: https://</a:t>
            </a:r>
            <a:r>
              <a:rPr lang="en-US" dirty="0" err="1">
                <a:solidFill>
                  <a:srgbClr val="142958"/>
                </a:solidFill>
              </a:rPr>
              <a:t>www.arccontracting.com</a:t>
            </a:r>
            <a:r>
              <a:rPr lang="en-US" dirty="0">
                <a:solidFill>
                  <a:srgbClr val="142958"/>
                </a:solidFill>
              </a:rPr>
              <a:t>/water-damage-statistics/</a:t>
            </a:r>
          </a:p>
        </p:txBody>
      </p:sp>
    </p:spTree>
    <p:extLst>
      <p:ext uri="{BB962C8B-B14F-4D97-AF65-F5344CB8AC3E}">
        <p14:creationId xmlns:p14="http://schemas.microsoft.com/office/powerpoint/2010/main" val="50835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44500" y="1633220"/>
            <a:ext cx="5063165" cy="508254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sz="2800" dirty="0" err="1"/>
              <a:t>ExpertPower</a:t>
            </a:r>
            <a:r>
              <a:rPr lang="en-US" sz="2800" dirty="0"/>
              <a:t> 12V 7 Amp EXP1270 </a:t>
            </a:r>
            <a:r>
              <a:rPr lang="en-US" sz="2800" dirty="0" smtClean="0"/>
              <a:t>Battery</a:t>
            </a:r>
          </a:p>
          <a:p>
            <a:pPr>
              <a:buFont typeface="Arial" charset="0"/>
              <a:buChar char="•"/>
            </a:pPr>
            <a:endParaRPr lang="en-US" sz="2800" dirty="0">
              <a:solidFill>
                <a:srgbClr val="142958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800" dirty="0">
                <a:solidFill>
                  <a:srgbClr val="142958"/>
                </a:solidFill>
              </a:rPr>
              <a:t>SNAN 300W Car Power Inverter </a:t>
            </a:r>
            <a:r>
              <a:rPr lang="en-US" sz="2800" dirty="0" smtClean="0">
                <a:solidFill>
                  <a:srgbClr val="142958"/>
                </a:solidFill>
              </a:rPr>
              <a:t>12V DC to 110V AC</a:t>
            </a:r>
          </a:p>
          <a:p>
            <a:pPr>
              <a:buFont typeface="Arial" charset="0"/>
              <a:buChar char="•"/>
            </a:pPr>
            <a:endParaRPr lang="en-US" sz="2800" dirty="0">
              <a:solidFill>
                <a:srgbClr val="142958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800" dirty="0" smtClean="0">
                <a:solidFill>
                  <a:srgbClr val="142958"/>
                </a:solidFill>
              </a:rPr>
              <a:t>Overall: the Battery System consumes 12V DC and generates</a:t>
            </a:r>
            <a:r>
              <a:rPr lang="en-US" sz="3200">
                <a:solidFill>
                  <a:srgbClr val="142958"/>
                </a:solidFill>
              </a:rPr>
              <a:t> </a:t>
            </a:r>
            <a:r>
              <a:rPr lang="en-US" sz="2800" dirty="0" smtClean="0">
                <a:solidFill>
                  <a:srgbClr val="142958"/>
                </a:solidFill>
              </a:rPr>
              <a:t>110V AC</a:t>
            </a:r>
            <a:endParaRPr lang="en-US" sz="2800" dirty="0">
              <a:solidFill>
                <a:srgbClr val="14295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Battery System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228" y="1362074"/>
            <a:ext cx="2853165" cy="2009819"/>
          </a:xfrm>
          <a:prstGeom prst="rect">
            <a:avLst/>
          </a:prstGeom>
        </p:spPr>
      </p:pic>
      <p:sp>
        <p:nvSpPr>
          <p:cNvPr id="6" name="TextBox 8"/>
          <p:cNvSpPr txBox="1"/>
          <p:nvPr/>
        </p:nvSpPr>
        <p:spPr>
          <a:xfrm>
            <a:off x="6054857" y="3371893"/>
            <a:ext cx="3693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Source:https</a:t>
            </a:r>
            <a:r>
              <a:rPr lang="en-US" sz="1200" dirty="0"/>
              <a:t>://</a:t>
            </a:r>
            <a:r>
              <a:rPr lang="en-US" sz="1200" dirty="0" err="1"/>
              <a:t>www.amazon.com</a:t>
            </a:r>
            <a:r>
              <a:rPr lang="en-US" sz="1200" dirty="0"/>
              <a:t>/</a:t>
            </a:r>
            <a:r>
              <a:rPr lang="en-US" sz="1200" dirty="0" err="1"/>
              <a:t>gp</a:t>
            </a:r>
            <a:r>
              <a:rPr lang="en-US" sz="1200" dirty="0"/>
              <a:t>/product/B003S1RQ2S/ref=oh_aui_detailpage_o01_s00?ie=UTF8&amp;psc=1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640" y="4018225"/>
            <a:ext cx="3372340" cy="2297516"/>
          </a:xfrm>
          <a:prstGeom prst="rect">
            <a:avLst/>
          </a:prstGeom>
        </p:spPr>
      </p:pic>
      <p:sp>
        <p:nvSpPr>
          <p:cNvPr id="8" name="TextBox 10"/>
          <p:cNvSpPr txBox="1"/>
          <p:nvPr/>
        </p:nvSpPr>
        <p:spPr>
          <a:xfrm>
            <a:off x="6007396" y="6484927"/>
            <a:ext cx="4051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Source:https</a:t>
            </a:r>
            <a:r>
              <a:rPr lang="en-US" sz="1200" dirty="0"/>
              <a:t>://</a:t>
            </a:r>
            <a:r>
              <a:rPr lang="en-US" sz="1200" dirty="0" err="1"/>
              <a:t>www.amazon.com</a:t>
            </a:r>
            <a:r>
              <a:rPr lang="en-US" sz="1200" dirty="0"/>
              <a:t>/</a:t>
            </a:r>
            <a:r>
              <a:rPr lang="en-US" sz="1200" dirty="0" err="1"/>
              <a:t>gp</a:t>
            </a:r>
            <a:r>
              <a:rPr lang="en-US" sz="1200" dirty="0"/>
              <a:t>/product/B019IFYMQU/ref=oh_aui_detailpage_o01_s01?ie=UTF8&amp;psc=1</a:t>
            </a:r>
          </a:p>
        </p:txBody>
      </p:sp>
    </p:spTree>
    <p:extLst>
      <p:ext uri="{BB962C8B-B14F-4D97-AF65-F5344CB8AC3E}">
        <p14:creationId xmlns:p14="http://schemas.microsoft.com/office/powerpoint/2010/main" val="192275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731519"/>
            <a:ext cx="6870700" cy="630555"/>
          </a:xfrm>
        </p:spPr>
        <p:txBody>
          <a:bodyPr/>
          <a:lstStyle/>
          <a:p>
            <a:r>
              <a:rPr lang="en-US" smtClean="0"/>
              <a:t>Heating </a:t>
            </a:r>
            <a:r>
              <a:rPr lang="en-US" dirty="0"/>
              <a:t>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4500" y="1628416"/>
            <a:ext cx="9194800" cy="5077184"/>
          </a:xfrm>
        </p:spPr>
        <p:txBody>
          <a:bodyPr/>
          <a:lstStyle/>
          <a:p>
            <a:pPr marL="571500" indent="-571500">
              <a:buFont typeface="Arial" charset="0"/>
              <a:buChar char="•"/>
            </a:pPr>
            <a:r>
              <a:rPr lang="en-US" altLang="zh-CN" sz="3200" dirty="0"/>
              <a:t>Wrap</a:t>
            </a:r>
            <a:r>
              <a:rPr lang="zh-CN" altLang="en-US" sz="3200" dirty="0"/>
              <a:t> </a:t>
            </a:r>
            <a:r>
              <a:rPr lang="en-US" altLang="zh-CN" sz="3200" dirty="0"/>
              <a:t>around</a:t>
            </a:r>
            <a:r>
              <a:rPr lang="zh-CN" altLang="en-US" sz="3200" dirty="0"/>
              <a:t> </a:t>
            </a:r>
            <a:r>
              <a:rPr lang="en-US" altLang="zh-CN" sz="3200" dirty="0"/>
              <a:t>the</a:t>
            </a:r>
            <a:r>
              <a:rPr lang="zh-CN" altLang="en-US" sz="3200" dirty="0"/>
              <a:t> </a:t>
            </a:r>
            <a:r>
              <a:rPr lang="en-US" altLang="zh-CN" sz="3200" dirty="0"/>
              <a:t>frozen</a:t>
            </a:r>
            <a:r>
              <a:rPr lang="zh-CN" altLang="en-US" sz="3200" dirty="0"/>
              <a:t> </a:t>
            </a:r>
            <a:r>
              <a:rPr lang="en-US" altLang="zh-CN" sz="3200" dirty="0"/>
              <a:t>water</a:t>
            </a:r>
            <a:r>
              <a:rPr lang="zh-CN" altLang="en-US" sz="3200" dirty="0"/>
              <a:t> </a:t>
            </a:r>
            <a:r>
              <a:rPr lang="en-US" altLang="zh-CN" sz="3200" dirty="0"/>
              <a:t>pipe</a:t>
            </a:r>
            <a:r>
              <a:rPr lang="zh-CN" altLang="en-US" sz="3200" dirty="0"/>
              <a:t> </a:t>
            </a:r>
            <a:r>
              <a:rPr lang="en-US" altLang="zh-CN" sz="3200" dirty="0"/>
              <a:t>to provide thermal energy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/>
              <a:t>Input:</a:t>
            </a:r>
            <a:r>
              <a:rPr lang="zh-CN" altLang="en-US" sz="3200" dirty="0"/>
              <a:t> </a:t>
            </a:r>
            <a:endParaRPr lang="en-US" altLang="zh-CN" sz="3200" dirty="0"/>
          </a:p>
          <a:p>
            <a:pPr marL="1399295" lvl="1" indent="-571500">
              <a:buFont typeface="+mj-lt"/>
              <a:buAutoNum type="arabicPeriod"/>
            </a:pPr>
            <a:r>
              <a:rPr lang="en-US" altLang="zh-CN" sz="2200" dirty="0">
                <a:solidFill>
                  <a:srgbClr val="142958"/>
                </a:solidFill>
              </a:rPr>
              <a:t>110V</a:t>
            </a:r>
            <a:r>
              <a:rPr lang="zh-CN" altLang="en-US" sz="2200" dirty="0">
                <a:solidFill>
                  <a:srgbClr val="142958"/>
                </a:solidFill>
              </a:rPr>
              <a:t> </a:t>
            </a:r>
            <a:r>
              <a:rPr lang="en-US" altLang="zh-CN" sz="2200" dirty="0">
                <a:solidFill>
                  <a:srgbClr val="142958"/>
                </a:solidFill>
              </a:rPr>
              <a:t>AC</a:t>
            </a:r>
            <a:r>
              <a:rPr lang="zh-CN" altLang="en-US" sz="2200" dirty="0">
                <a:solidFill>
                  <a:srgbClr val="142958"/>
                </a:solidFill>
              </a:rPr>
              <a:t> </a:t>
            </a:r>
            <a:r>
              <a:rPr lang="en-US" sz="2200" dirty="0" smtClean="0">
                <a:solidFill>
                  <a:srgbClr val="142958"/>
                </a:solidFill>
              </a:rPr>
              <a:t>from</a:t>
            </a:r>
            <a:r>
              <a:rPr lang="zh-CN" altLang="en-US" sz="2200" dirty="0" smtClean="0">
                <a:solidFill>
                  <a:srgbClr val="142958"/>
                </a:solidFill>
              </a:rPr>
              <a:t> </a:t>
            </a:r>
            <a:r>
              <a:rPr lang="en-US" altLang="zh-CN" sz="2200" dirty="0">
                <a:solidFill>
                  <a:srgbClr val="142958"/>
                </a:solidFill>
              </a:rPr>
              <a:t>Power</a:t>
            </a:r>
            <a:r>
              <a:rPr lang="zh-CN" altLang="en-US" sz="2200" dirty="0">
                <a:solidFill>
                  <a:srgbClr val="142958"/>
                </a:solidFill>
              </a:rPr>
              <a:t> </a:t>
            </a:r>
            <a:r>
              <a:rPr lang="en-US" altLang="zh-CN" sz="2200" dirty="0">
                <a:solidFill>
                  <a:srgbClr val="142958"/>
                </a:solidFill>
              </a:rPr>
              <a:t>Selection System</a:t>
            </a:r>
          </a:p>
          <a:p>
            <a:pPr marL="1399295" lvl="1" indent="-571500">
              <a:buFont typeface="+mj-lt"/>
              <a:buAutoNum type="arabicPeriod"/>
            </a:pPr>
            <a:r>
              <a:rPr lang="en-US" altLang="zh-CN" sz="2200" dirty="0">
                <a:solidFill>
                  <a:srgbClr val="142958"/>
                </a:solidFill>
              </a:rPr>
              <a:t>5V DC from Microcontroller</a:t>
            </a:r>
            <a:r>
              <a:rPr lang="zh-CN" altLang="en-US" sz="2200" dirty="0">
                <a:solidFill>
                  <a:srgbClr val="142958"/>
                </a:solidFill>
              </a:rPr>
              <a:t> </a:t>
            </a:r>
            <a:r>
              <a:rPr lang="en-US" altLang="zh-CN" sz="2200" dirty="0">
                <a:solidFill>
                  <a:srgbClr val="142958"/>
                </a:solidFill>
              </a:rPr>
              <a:t>which</a:t>
            </a:r>
            <a:r>
              <a:rPr lang="zh-CN" altLang="en-US" sz="2200" dirty="0">
                <a:solidFill>
                  <a:srgbClr val="142958"/>
                </a:solidFill>
              </a:rPr>
              <a:t> </a:t>
            </a:r>
            <a:r>
              <a:rPr lang="en-US" altLang="zh-CN" sz="2200" dirty="0">
                <a:solidFill>
                  <a:srgbClr val="142958"/>
                </a:solidFill>
              </a:rPr>
              <a:t>uses</a:t>
            </a:r>
            <a:r>
              <a:rPr lang="zh-CN" altLang="en-US" sz="2200" dirty="0">
                <a:solidFill>
                  <a:srgbClr val="142958"/>
                </a:solidFill>
              </a:rPr>
              <a:t> </a:t>
            </a:r>
            <a:r>
              <a:rPr lang="en-US" altLang="zh-CN" sz="2200" dirty="0">
                <a:solidFill>
                  <a:srgbClr val="142958"/>
                </a:solidFill>
              </a:rPr>
              <a:t>a</a:t>
            </a:r>
            <a:r>
              <a:rPr lang="zh-CN" altLang="en-US" sz="2200" dirty="0">
                <a:solidFill>
                  <a:srgbClr val="142958"/>
                </a:solidFill>
              </a:rPr>
              <a:t> </a:t>
            </a:r>
            <a:r>
              <a:rPr lang="en-US" altLang="zh-CN" sz="2200" dirty="0">
                <a:solidFill>
                  <a:srgbClr val="142958"/>
                </a:solidFill>
              </a:rPr>
              <a:t>SPST</a:t>
            </a:r>
            <a:r>
              <a:rPr lang="zh-CN" altLang="en-US" sz="2200" dirty="0">
                <a:solidFill>
                  <a:srgbClr val="142958"/>
                </a:solidFill>
              </a:rPr>
              <a:t> </a:t>
            </a:r>
            <a:r>
              <a:rPr lang="en-US" altLang="zh-CN" sz="2200" dirty="0">
                <a:solidFill>
                  <a:srgbClr val="142958"/>
                </a:solidFill>
              </a:rPr>
              <a:t>relay</a:t>
            </a:r>
            <a:r>
              <a:rPr lang="zh-CN" altLang="en-US" sz="2200" dirty="0">
                <a:solidFill>
                  <a:srgbClr val="142958"/>
                </a:solidFill>
              </a:rPr>
              <a:t> </a:t>
            </a:r>
            <a:r>
              <a:rPr lang="en-US" altLang="zh-CN" sz="2200" dirty="0">
                <a:solidFill>
                  <a:srgbClr val="142958"/>
                </a:solidFill>
              </a:rPr>
              <a:t>to</a:t>
            </a:r>
            <a:r>
              <a:rPr lang="zh-CN" altLang="en-US" sz="2200" dirty="0">
                <a:solidFill>
                  <a:srgbClr val="142958"/>
                </a:solidFill>
              </a:rPr>
              <a:t> </a:t>
            </a:r>
            <a:r>
              <a:rPr lang="en-US" altLang="zh-CN" sz="2200" dirty="0">
                <a:solidFill>
                  <a:srgbClr val="142958"/>
                </a:solidFill>
              </a:rPr>
              <a:t>switch</a:t>
            </a:r>
            <a:r>
              <a:rPr lang="zh-CN" altLang="en-US" sz="2200" dirty="0">
                <a:solidFill>
                  <a:srgbClr val="142958"/>
                </a:solidFill>
              </a:rPr>
              <a:t> </a:t>
            </a:r>
            <a:r>
              <a:rPr lang="en-US" altLang="zh-CN" sz="2200" dirty="0">
                <a:solidFill>
                  <a:srgbClr val="142958"/>
                </a:solidFill>
              </a:rPr>
              <a:t>the</a:t>
            </a:r>
            <a:r>
              <a:rPr lang="zh-CN" altLang="en-US" sz="2200" dirty="0">
                <a:solidFill>
                  <a:srgbClr val="142958"/>
                </a:solidFill>
              </a:rPr>
              <a:t> </a:t>
            </a:r>
            <a:r>
              <a:rPr lang="en-US" altLang="zh-CN" sz="2200" dirty="0">
                <a:solidFill>
                  <a:srgbClr val="142958"/>
                </a:solidFill>
              </a:rPr>
              <a:t>heating element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/>
              <a:t>Transition</a:t>
            </a:r>
            <a:r>
              <a:rPr lang="en-US" sz="3300" dirty="0"/>
              <a:t>: </a:t>
            </a:r>
            <a:r>
              <a:rPr lang="en-US" sz="3200" dirty="0"/>
              <a:t>a Driver (next slide) between Microcontroller and SPST Relay to protect the whole circuit</a:t>
            </a:r>
            <a:r>
              <a:rPr lang="zh-CN" altLang="en-US" sz="3200" dirty="0"/>
              <a:t> </a:t>
            </a:r>
            <a:endParaRPr lang="en-US" sz="3200" dirty="0"/>
          </a:p>
          <a:p>
            <a:pPr marL="457200" indent="-457200">
              <a:buFont typeface="Arial" charset="0"/>
              <a:buChar char="•"/>
            </a:pPr>
            <a:r>
              <a:rPr lang="en-US" sz="3200" dirty="0"/>
              <a:t>Output: </a:t>
            </a:r>
            <a:r>
              <a:rPr lang="en-US" altLang="zh-CN" sz="3200" dirty="0"/>
              <a:t>t</a:t>
            </a:r>
            <a:r>
              <a:rPr lang="en-US" sz="3200" dirty="0"/>
              <a:t>hermal energy </a:t>
            </a:r>
            <a:r>
              <a:rPr lang="en-US" altLang="zh-CN" sz="3200" dirty="0"/>
              <a:t>generated</a:t>
            </a:r>
            <a:r>
              <a:rPr lang="zh-CN" altLang="en-US" sz="3200" dirty="0"/>
              <a:t> </a:t>
            </a:r>
            <a:r>
              <a:rPr lang="en-US" altLang="zh-CN" sz="3200" dirty="0"/>
              <a:t>by</a:t>
            </a:r>
            <a:r>
              <a:rPr lang="zh-CN" altLang="en-US" sz="3200" dirty="0"/>
              <a:t> </a:t>
            </a:r>
            <a:r>
              <a:rPr lang="en-US" sz="3200" dirty="0"/>
              <a:t>the </a:t>
            </a:r>
            <a:r>
              <a:rPr lang="en-US" altLang="zh-CN" sz="3200" dirty="0"/>
              <a:t>silicon</a:t>
            </a:r>
            <a:r>
              <a:rPr lang="zh-CN" altLang="en-US" sz="3200" dirty="0"/>
              <a:t> </a:t>
            </a:r>
            <a:r>
              <a:rPr lang="en-US" altLang="zh-CN" sz="3200" dirty="0"/>
              <a:t>rubber</a:t>
            </a:r>
            <a:r>
              <a:rPr lang="zh-CN" altLang="en-US" sz="3200" dirty="0"/>
              <a:t> </a:t>
            </a:r>
            <a:r>
              <a:rPr lang="en-US" altLang="zh-CN" sz="3200" dirty="0"/>
              <a:t>h</a:t>
            </a:r>
            <a:r>
              <a:rPr lang="en-US" sz="3200" dirty="0"/>
              <a:t>eating </a:t>
            </a:r>
            <a:r>
              <a:rPr lang="en-US" altLang="zh-CN" sz="3200" dirty="0"/>
              <a:t>material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08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Heating System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3044"/>
            <a:ext cx="10058400" cy="509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0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44499" y="1633220"/>
            <a:ext cx="5384801" cy="508254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Due to the current limit of Microcontroller is 40 mA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TIP120 transistor switches larger currents as SPST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Relay requires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Snubber diode protects the transistor from damage that can occur when the relay coil is de-energized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4500" y="731519"/>
            <a:ext cx="6722110" cy="630555"/>
          </a:xfrm>
        </p:spPr>
        <p:txBody>
          <a:bodyPr/>
          <a:lstStyle/>
          <a:p>
            <a:r>
              <a:rPr lang="en-US" smtClean="0"/>
              <a:t>Heating System: Driver</a:t>
            </a:r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00" y="1877785"/>
            <a:ext cx="3882690" cy="302434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485860" y="5092995"/>
            <a:ext cx="3124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Source:https</a:t>
            </a:r>
            <a:r>
              <a:rPr lang="en-US" sz="1200" dirty="0"/>
              <a:t>://</a:t>
            </a:r>
            <a:r>
              <a:rPr lang="en-US" sz="1200" dirty="0" err="1"/>
              <a:t>www.wired.com</a:t>
            </a:r>
            <a:r>
              <a:rPr lang="en-US" sz="1200" dirty="0"/>
              <a:t>/2012/09/more-</a:t>
            </a:r>
            <a:r>
              <a:rPr lang="en-US" sz="1200" dirty="0" err="1"/>
              <a:t>arduino</a:t>
            </a:r>
            <a:r>
              <a:rPr lang="en-US" sz="1200" dirty="0"/>
              <a:t>-fun/</a:t>
            </a:r>
          </a:p>
        </p:txBody>
      </p:sp>
    </p:spTree>
    <p:extLst>
      <p:ext uri="{BB962C8B-B14F-4D97-AF65-F5344CB8AC3E}">
        <p14:creationId xmlns:p14="http://schemas.microsoft.com/office/powerpoint/2010/main" val="173807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44500" y="1633220"/>
            <a:ext cx="6229569" cy="508254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/>
              <a:t>SPST Relay switches Heating Element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Input: </a:t>
            </a:r>
          </a:p>
          <a:p>
            <a:pPr lvl="1">
              <a:buFont typeface="Arial" charset="0"/>
              <a:buChar char="•"/>
            </a:pPr>
            <a:r>
              <a:rPr lang="en-US" sz="2800" dirty="0"/>
              <a:t>5V DC </a:t>
            </a:r>
            <a:r>
              <a:rPr lang="en-US" altLang="zh-CN" sz="2800" dirty="0"/>
              <a:t>control signal </a:t>
            </a:r>
            <a:r>
              <a:rPr lang="en-US" sz="2800" dirty="0"/>
              <a:t>from Microcontroller</a:t>
            </a: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sz="2800" dirty="0"/>
              <a:t>110V</a:t>
            </a:r>
            <a:r>
              <a:rPr lang="zh-CN" altLang="en-US" sz="2800" dirty="0"/>
              <a:t> </a:t>
            </a:r>
            <a:r>
              <a:rPr lang="en-US" altLang="zh-CN" sz="2800" dirty="0"/>
              <a:t>AC from Power Selection System</a:t>
            </a:r>
            <a:endParaRPr lang="en-US" altLang="zh-CN" dirty="0" smtClean="0"/>
          </a:p>
          <a:p>
            <a:pPr>
              <a:buFont typeface="Arial" charset="0"/>
              <a:buChar char="•"/>
            </a:pPr>
            <a:r>
              <a:rPr lang="en-US" sz="3200" dirty="0"/>
              <a:t>Output: 110V AC to Heating Element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4499" y="731519"/>
            <a:ext cx="7072720" cy="630555"/>
          </a:xfrm>
        </p:spPr>
        <p:txBody>
          <a:bodyPr/>
          <a:lstStyle/>
          <a:p>
            <a:r>
              <a:rPr lang="en-US" dirty="0" smtClean="0"/>
              <a:t>Heating System: </a:t>
            </a:r>
            <a:r>
              <a:rPr lang="en-US" smtClean="0"/>
              <a:t>SPST Relay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41" y="2159271"/>
            <a:ext cx="2832100" cy="327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0679" y="5584727"/>
            <a:ext cx="3338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Source:http</a:t>
            </a:r>
            <a:r>
              <a:rPr lang="en-US" sz="1200" dirty="0"/>
              <a:t>://</a:t>
            </a:r>
            <a:r>
              <a:rPr lang="en-US" sz="1200" dirty="0" err="1"/>
              <a:t>www.omron.com</a:t>
            </a:r>
            <a:r>
              <a:rPr lang="en-US" sz="1200" dirty="0"/>
              <a:t>/</a:t>
            </a:r>
            <a:r>
              <a:rPr lang="en-US" sz="1200" dirty="0" err="1"/>
              <a:t>ecb</a:t>
            </a:r>
            <a:r>
              <a:rPr lang="en-US" sz="1200" dirty="0"/>
              <a:t>/products/pdf/en-g5nb.pdf</a:t>
            </a:r>
          </a:p>
        </p:txBody>
      </p:sp>
    </p:spTree>
    <p:extLst>
      <p:ext uri="{BB962C8B-B14F-4D97-AF65-F5344CB8AC3E}">
        <p14:creationId xmlns:p14="http://schemas.microsoft.com/office/powerpoint/2010/main" val="158690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44500" y="1755228"/>
            <a:ext cx="4074948" cy="4960532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sz="3200" dirty="0" smtClean="0"/>
              <a:t>Silicon </a:t>
            </a:r>
            <a:r>
              <a:rPr lang="en-US" sz="3200" dirty="0"/>
              <a:t>R</a:t>
            </a:r>
            <a:r>
              <a:rPr lang="en-US" sz="3200" dirty="0" smtClean="0"/>
              <a:t>ubber </a:t>
            </a:r>
            <a:r>
              <a:rPr lang="en-US" sz="3200" dirty="0"/>
              <a:t>B</a:t>
            </a:r>
            <a:r>
              <a:rPr lang="en-US" sz="3200" dirty="0" smtClean="0"/>
              <a:t>endable Heating Element</a:t>
            </a:r>
          </a:p>
          <a:p>
            <a:pPr marL="0" indent="0">
              <a:buNone/>
            </a:pPr>
            <a:endParaRPr lang="en-US" sz="3200" dirty="0"/>
          </a:p>
          <a:p>
            <a:pPr>
              <a:buFont typeface="Arial" charset="0"/>
              <a:buChar char="•"/>
            </a:pPr>
            <a:r>
              <a:rPr lang="en-US" sz="3200" dirty="0" smtClean="0"/>
              <a:t>Defects</a:t>
            </a:r>
          </a:p>
          <a:p>
            <a:pPr lvl="1">
              <a:buFont typeface="Arial" charset="0"/>
              <a:buChar char="•"/>
            </a:pPr>
            <a:r>
              <a:rPr lang="en-US" sz="2700" dirty="0" smtClean="0"/>
              <a:t>Not fit</a:t>
            </a:r>
          </a:p>
          <a:p>
            <a:pPr lvl="1">
              <a:buFont typeface="Arial" charset="0"/>
              <a:buChar char="•"/>
            </a:pPr>
            <a:r>
              <a:rPr lang="en-US" sz="2700" dirty="0" smtClean="0"/>
              <a:t>Slower heating time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4499" y="731519"/>
            <a:ext cx="8731031" cy="630555"/>
          </a:xfrm>
        </p:spPr>
        <p:txBody>
          <a:bodyPr/>
          <a:lstStyle/>
          <a:p>
            <a:r>
              <a:rPr lang="en-US" dirty="0" smtClean="0"/>
              <a:t>Heating System: </a:t>
            </a:r>
            <a:r>
              <a:rPr lang="en-US" smtClean="0"/>
              <a:t>Heating Element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680" y="2199302"/>
            <a:ext cx="5504355" cy="3950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39559" y="6149678"/>
            <a:ext cx="4372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Source:https</a:t>
            </a:r>
            <a:r>
              <a:rPr lang="en-US" sz="1200" dirty="0"/>
              <a:t>://</a:t>
            </a:r>
            <a:r>
              <a:rPr lang="en-US" sz="1200" dirty="0" err="1"/>
              <a:t>www.gordosales.com</a:t>
            </a:r>
            <a:r>
              <a:rPr lang="en-US" sz="1200" dirty="0"/>
              <a:t>/store/pc/5-gallon-plastic-bucket-heater-DPCS10-p3707.htm</a:t>
            </a:r>
          </a:p>
        </p:txBody>
      </p:sp>
    </p:spTree>
    <p:extLst>
      <p:ext uri="{BB962C8B-B14F-4D97-AF65-F5344CB8AC3E}">
        <p14:creationId xmlns:p14="http://schemas.microsoft.com/office/powerpoint/2010/main" val="62897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/>
              <p:cNvSpPr>
                <a:spLocks noGrp="1"/>
              </p:cNvSpPr>
              <p:nvPr>
                <p:ph type="body" sz="quarter" idx="12"/>
              </p:nvPr>
            </p:nvSpPr>
            <p:spPr/>
            <p:txBody>
              <a:bodyPr/>
              <a:lstStyle/>
              <a:p>
                <a:pPr>
                  <a:buFont typeface="Arial" charset="0"/>
                  <a:buChar char="•"/>
                </a:pPr>
                <a:r>
                  <a:rPr lang="en-US" dirty="0" smtClean="0"/>
                  <a:t>Turning on/off heating operation to water pipe based </a:t>
                </a:r>
                <a:r>
                  <a:rPr lang="en-US" altLang="zh-CN" dirty="0" smtClean="0"/>
                  <a:t>on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certain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temperature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threshold</a:t>
                </a:r>
                <a:endParaRPr lang="en-US" dirty="0" smtClean="0"/>
              </a:p>
              <a:p>
                <a:pPr>
                  <a:buFont typeface="Arial" charset="0"/>
                  <a:buChar char="•"/>
                </a:pPr>
                <a:r>
                  <a:rPr lang="en-US" dirty="0" smtClean="0"/>
                  <a:t>Heats up infused water and ice pipe by 3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℃</m:t>
                    </m:r>
                  </m:oMath>
                </a14:m>
                <a:r>
                  <a:rPr lang="en-US" dirty="0" smtClean="0"/>
                  <a:t> in 20 minutes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blipFill rotWithShape="0">
                <a:blip r:embed="rId2"/>
                <a:stretch>
                  <a:fillRect l="-1846" t="-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4499" y="731519"/>
            <a:ext cx="6103445" cy="630555"/>
          </a:xfrm>
        </p:spPr>
        <p:txBody>
          <a:bodyPr/>
          <a:lstStyle/>
          <a:p>
            <a:r>
              <a:rPr lang="en-US" dirty="0" smtClean="0"/>
              <a:t>Heating System: Result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16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Overall Result</a:t>
            </a:r>
            <a:r>
              <a:rPr lang="zh-CN" altLang="en-US" dirty="0" smtClean="0"/>
              <a:t>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4500" y="1708030"/>
            <a:ext cx="4641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Video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removed</a:t>
            </a:r>
            <a:r>
              <a:rPr lang="zh-CN" altLang="en-US" dirty="0" smtClean="0"/>
              <a:t> </a:t>
            </a:r>
            <a:r>
              <a:rPr lang="en-US" altLang="zh-CN" dirty="0" smtClean="0"/>
              <a:t>here</a:t>
            </a:r>
            <a:r>
              <a:rPr lang="zh-CN" altLang="en-US" dirty="0" smtClean="0"/>
              <a:t> </a:t>
            </a:r>
            <a:r>
              <a:rPr lang="en-US" altLang="zh-CN" dirty="0" smtClean="0"/>
              <a:t>due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limitation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file</a:t>
            </a:r>
            <a:r>
              <a:rPr lang="zh-CN" altLang="en-US" dirty="0" smtClean="0"/>
              <a:t> </a:t>
            </a:r>
            <a:r>
              <a:rPr lang="en-US" altLang="zh-CN" dirty="0" smtClean="0"/>
              <a:t>size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ECE445</a:t>
            </a:r>
            <a:r>
              <a:rPr lang="zh-CN" altLang="en-US" dirty="0" smtClean="0"/>
              <a:t> </a:t>
            </a:r>
            <a:r>
              <a:rPr lang="en-US" altLang="zh-CN" dirty="0" smtClean="0"/>
              <a:t>server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47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defTabSz="914400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3200" dirty="0"/>
              <a:t>Our project works very well except the heating element is not very efficient </a:t>
            </a:r>
            <a:endParaRPr lang="en-US" dirty="0"/>
          </a:p>
          <a:p>
            <a:pPr defTabSz="914400">
              <a:spcBef>
                <a:spcPts val="0"/>
              </a:spcBef>
              <a:buFont typeface="Arial" charset="0"/>
              <a:buChar char="•"/>
              <a:defRPr/>
            </a:pPr>
            <a:endParaRPr lang="en-US" sz="3200" dirty="0"/>
          </a:p>
          <a:p>
            <a:pPr defTabSz="914400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3200"/>
              <a:t>It </a:t>
            </a:r>
            <a:r>
              <a:rPr lang="en-US" sz="3200" dirty="0"/>
              <a:t>can choose from two power sources (use battery when wall outlet power not available)</a:t>
            </a:r>
            <a:endParaRPr lang="en-US" dirty="0"/>
          </a:p>
          <a:p>
            <a:pPr defTabSz="914400">
              <a:spcBef>
                <a:spcPts val="0"/>
              </a:spcBef>
              <a:buFont typeface="Arial" charset="0"/>
              <a:buChar char="•"/>
              <a:defRPr/>
            </a:pPr>
            <a:endParaRPr lang="en-US" sz="3200" dirty="0"/>
          </a:p>
          <a:p>
            <a:pPr defTabSz="914400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3200"/>
              <a:t>Controller </a:t>
            </a:r>
            <a:r>
              <a:rPr lang="en-US" sz="3200" dirty="0"/>
              <a:t>&amp; sensing system can collect data and send it to </a:t>
            </a:r>
            <a:r>
              <a:rPr lang="en-US" sz="3200"/>
              <a:t>user wirelessly</a:t>
            </a:r>
            <a:endParaRPr lang="en-US" dirty="0"/>
          </a:p>
          <a:p>
            <a:pPr defTabSz="914400">
              <a:spcBef>
                <a:spcPts val="0"/>
              </a:spcBef>
              <a:buFont typeface="Arial" charset="0"/>
              <a:buChar char="•"/>
              <a:defRPr/>
            </a:pPr>
            <a:endParaRPr lang="en-US" sz="3200" dirty="0"/>
          </a:p>
          <a:p>
            <a:pPr defTabSz="914400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3200"/>
              <a:t>Heating </a:t>
            </a:r>
            <a:r>
              <a:rPr lang="en-US" sz="3200" dirty="0"/>
              <a:t>works but takes time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 dirty="0"/>
              <a:t>Find a more efficient heating element </a:t>
            </a:r>
            <a:r>
              <a:rPr lang="en-US" altLang="zh-CN" sz="3200" dirty="0"/>
              <a:t>whose</a:t>
            </a:r>
            <a:r>
              <a:rPr lang="zh-CN" altLang="en-US" sz="3200" dirty="0"/>
              <a:t> </a:t>
            </a:r>
            <a:r>
              <a:rPr lang="en-US" altLang="zh-CN" sz="3200" dirty="0"/>
              <a:t>size</a:t>
            </a:r>
            <a:r>
              <a:rPr lang="zh-CN" altLang="en-US" sz="3200" dirty="0"/>
              <a:t> </a:t>
            </a:r>
            <a:r>
              <a:rPr lang="en-US" altLang="zh-CN" sz="3200" dirty="0"/>
              <a:t>fits</a:t>
            </a:r>
            <a:r>
              <a:rPr lang="zh-CN" altLang="en-US" sz="3200" dirty="0"/>
              <a:t> </a:t>
            </a:r>
            <a:r>
              <a:rPr lang="en-US" altLang="zh-CN" sz="3200" dirty="0"/>
              <a:t>better</a:t>
            </a:r>
            <a:r>
              <a:rPr lang="zh-CN" altLang="en-US" sz="3200" dirty="0"/>
              <a:t> </a:t>
            </a:r>
            <a:r>
              <a:rPr lang="en-US" altLang="zh-CN" sz="3200" dirty="0"/>
              <a:t>to</a:t>
            </a:r>
            <a:r>
              <a:rPr lang="zh-CN" altLang="en-US" sz="3200" dirty="0"/>
              <a:t> </a:t>
            </a:r>
            <a:r>
              <a:rPr lang="en-US" altLang="zh-CN" sz="3200" dirty="0"/>
              <a:t>the</a:t>
            </a:r>
            <a:r>
              <a:rPr lang="zh-CN" altLang="en-US" sz="3200" dirty="0"/>
              <a:t> </a:t>
            </a:r>
            <a:r>
              <a:rPr lang="en-US" altLang="zh-CN" sz="3200" dirty="0"/>
              <a:t>water</a:t>
            </a:r>
            <a:r>
              <a:rPr lang="zh-CN" altLang="en-US" sz="3200" dirty="0"/>
              <a:t> </a:t>
            </a:r>
            <a:r>
              <a:rPr lang="en-US" altLang="zh-CN" sz="3200" dirty="0"/>
              <a:t>pipe</a:t>
            </a:r>
            <a:endParaRPr lang="en-US" dirty="0"/>
          </a:p>
          <a:p>
            <a:pPr defTabSz="914400">
              <a:spcBef>
                <a:spcPts val="0"/>
              </a:spcBef>
              <a:buFont typeface="Arial" charset="0"/>
              <a:buChar char="•"/>
              <a:defRPr/>
            </a:pPr>
            <a:endParaRPr lang="en-US" sz="3200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/>
              <a:t>Measure </a:t>
            </a:r>
            <a:r>
              <a:rPr lang="en-US" altLang="zh-CN" sz="3200" dirty="0"/>
              <a:t>a</a:t>
            </a:r>
            <a:r>
              <a:rPr lang="zh-CN" altLang="en-US" sz="3200" dirty="0"/>
              <a:t> </a:t>
            </a:r>
            <a:r>
              <a:rPr lang="en-US" altLang="zh-CN" sz="3200" dirty="0"/>
              <a:t>more</a:t>
            </a:r>
            <a:r>
              <a:rPr lang="zh-CN" altLang="en-US" sz="3200" dirty="0"/>
              <a:t> </a:t>
            </a:r>
            <a:r>
              <a:rPr lang="en-US" altLang="zh-CN" sz="3200" dirty="0"/>
              <a:t>accurate</a:t>
            </a:r>
            <a:r>
              <a:rPr lang="zh-CN" altLang="en-US" sz="3200" dirty="0"/>
              <a:t> </a:t>
            </a:r>
            <a:r>
              <a:rPr lang="en-US" altLang="zh-CN" sz="3200" dirty="0"/>
              <a:t>operating</a:t>
            </a:r>
            <a:r>
              <a:rPr lang="zh-CN" altLang="en-US" sz="3200" dirty="0"/>
              <a:t> </a:t>
            </a:r>
            <a:r>
              <a:rPr lang="en-US" altLang="zh-CN" sz="3200" dirty="0"/>
              <a:t>time</a:t>
            </a:r>
            <a:r>
              <a:rPr lang="zh-CN" altLang="en-US" sz="3200" dirty="0"/>
              <a:t> </a:t>
            </a:r>
            <a:r>
              <a:rPr lang="en-US" altLang="zh-CN" sz="3200" dirty="0"/>
              <a:t>while</a:t>
            </a:r>
            <a:r>
              <a:rPr lang="zh-CN" altLang="en-US" sz="3200" dirty="0"/>
              <a:t> </a:t>
            </a:r>
            <a:r>
              <a:rPr lang="en-US" altLang="zh-CN" sz="3200" dirty="0"/>
              <a:t>using</a:t>
            </a:r>
            <a:r>
              <a:rPr lang="zh-CN" altLang="en-US" sz="3200" dirty="0"/>
              <a:t> </a:t>
            </a:r>
            <a:r>
              <a:rPr lang="en-US" altLang="zh-CN" sz="3200" dirty="0"/>
              <a:t>battery</a:t>
            </a:r>
            <a:r>
              <a:rPr lang="zh-CN" altLang="en-US" sz="3200" dirty="0"/>
              <a:t> </a:t>
            </a:r>
            <a:r>
              <a:rPr lang="en-US" altLang="zh-CN" sz="3200" dirty="0"/>
              <a:t>system</a:t>
            </a:r>
            <a:endParaRPr lang="en-US" dirty="0"/>
          </a:p>
          <a:p>
            <a:pPr defTabSz="914400">
              <a:spcBef>
                <a:spcPts val="0"/>
              </a:spcBef>
              <a:buFont typeface="Arial" charset="0"/>
              <a:buChar char="•"/>
              <a:defRPr/>
            </a:pPr>
            <a:endParaRPr lang="en-US" sz="3200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/>
              <a:t>Re-design </a:t>
            </a:r>
            <a:r>
              <a:rPr lang="en-US" sz="3200" smtClean="0"/>
              <a:t>PCB</a:t>
            </a:r>
            <a:endParaRPr lang="en-US" dirty="0"/>
          </a:p>
          <a:p>
            <a:pPr defTabSz="914400">
              <a:spcBef>
                <a:spcPts val="0"/>
              </a:spcBef>
              <a:buFont typeface="Arial" charset="0"/>
              <a:buChar char="•"/>
              <a:defRPr/>
            </a:pPr>
            <a:endParaRPr lang="en-US" sz="3200" dirty="0"/>
          </a:p>
          <a:p>
            <a:pPr defTabSz="914400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altLang="zh-CN" sz="3200"/>
              <a:t>Better</a:t>
            </a:r>
            <a:r>
              <a:rPr lang="zh-CN" altLang="en-US" sz="3200"/>
              <a:t> </a:t>
            </a:r>
            <a:r>
              <a:rPr lang="en-US" altLang="zh-CN" sz="3200" dirty="0"/>
              <a:t>electrical</a:t>
            </a:r>
            <a:r>
              <a:rPr lang="zh-CN" altLang="en-US" sz="3200" dirty="0"/>
              <a:t> </a:t>
            </a:r>
            <a:r>
              <a:rPr lang="en-US" altLang="zh-CN" sz="3200" dirty="0"/>
              <a:t>insulation</a:t>
            </a:r>
            <a:r>
              <a:rPr lang="zh-CN" altLang="en-US" sz="3200" dirty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Future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Work</a:t>
            </a:r>
            <a:r>
              <a:rPr lang="zh-CN" alt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0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Introduction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142958"/>
                </a:solidFill>
              </a:rPr>
              <a:t>An</a:t>
            </a:r>
            <a:r>
              <a:rPr lang="zh-CN" altLang="en-US" dirty="0">
                <a:solidFill>
                  <a:srgbClr val="142958"/>
                </a:solidFill>
              </a:rPr>
              <a:t> </a:t>
            </a:r>
            <a:r>
              <a:rPr lang="en-US" altLang="zh-CN" dirty="0">
                <a:solidFill>
                  <a:srgbClr val="142958"/>
                </a:solidFill>
              </a:rPr>
              <a:t>anti-freeze</a:t>
            </a:r>
            <a:r>
              <a:rPr lang="zh-CN" altLang="en-US" dirty="0">
                <a:solidFill>
                  <a:srgbClr val="142958"/>
                </a:solidFill>
              </a:rPr>
              <a:t> </a:t>
            </a:r>
            <a:r>
              <a:rPr lang="en-US" altLang="zh-CN" dirty="0">
                <a:solidFill>
                  <a:srgbClr val="142958"/>
                </a:solidFill>
              </a:rPr>
              <a:t>water</a:t>
            </a:r>
            <a:r>
              <a:rPr lang="zh-CN" altLang="en-US" dirty="0">
                <a:solidFill>
                  <a:srgbClr val="142958"/>
                </a:solidFill>
              </a:rPr>
              <a:t> </a:t>
            </a:r>
            <a:r>
              <a:rPr lang="en-US" altLang="zh-CN" dirty="0">
                <a:solidFill>
                  <a:srgbClr val="142958"/>
                </a:solidFill>
              </a:rPr>
              <a:t>pipe</a:t>
            </a:r>
            <a:r>
              <a:rPr lang="zh-CN" altLang="en-US" dirty="0">
                <a:solidFill>
                  <a:srgbClr val="142958"/>
                </a:solidFill>
              </a:rPr>
              <a:t> </a:t>
            </a:r>
            <a:r>
              <a:rPr lang="en-US" altLang="zh-CN" dirty="0">
                <a:solidFill>
                  <a:srgbClr val="142958"/>
                </a:solidFill>
              </a:rPr>
              <a:t>system</a:t>
            </a:r>
            <a:endParaRPr lang="en-US" dirty="0">
              <a:solidFill>
                <a:srgbClr val="142958"/>
              </a:solidFill>
            </a:endParaRPr>
          </a:p>
          <a:p>
            <a:pPr marL="571500" indent="-571500">
              <a:buFont typeface="Arial" charset="0"/>
              <a:buChar char="•"/>
            </a:pPr>
            <a:r>
              <a:rPr lang="en-US" altLang="zh-CN" sz="2800" b="1" dirty="0"/>
              <a:t>R</a:t>
            </a:r>
            <a:r>
              <a:rPr lang="en-US" sz="2800" b="1" dirty="0"/>
              <a:t>eal-time</a:t>
            </a:r>
            <a:r>
              <a:rPr lang="en-US" sz="3000" b="1" dirty="0"/>
              <a:t> </a:t>
            </a:r>
            <a:r>
              <a:rPr lang="en-US" sz="2800" b="1" dirty="0"/>
              <a:t>temperature </a:t>
            </a:r>
            <a:r>
              <a:rPr lang="en-US" altLang="zh-CN" sz="2800" b="1" dirty="0"/>
              <a:t>measurement</a:t>
            </a:r>
            <a:r>
              <a:rPr lang="zh-CN" altLang="en-US" sz="2800" b="1" dirty="0"/>
              <a:t> </a:t>
            </a:r>
            <a:r>
              <a:rPr lang="en-US" altLang="zh-CN" sz="2800" dirty="0"/>
              <a:t>of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water</a:t>
            </a:r>
            <a:r>
              <a:rPr lang="zh-CN" altLang="en-US" sz="2800" dirty="0"/>
              <a:t> </a:t>
            </a:r>
            <a:r>
              <a:rPr lang="en-US" altLang="zh-CN" sz="2800" dirty="0"/>
              <a:t>pipe</a:t>
            </a:r>
            <a:endParaRPr lang="en-US" sz="2800" dirty="0"/>
          </a:p>
          <a:p>
            <a:pPr marL="571500" indent="-571500">
              <a:buFont typeface="Arial" charset="0"/>
              <a:buChar char="•"/>
            </a:pPr>
            <a:r>
              <a:rPr lang="en-US" altLang="zh-CN" sz="2800" b="1" dirty="0"/>
              <a:t>110V</a:t>
            </a:r>
            <a:r>
              <a:rPr lang="zh-CN" altLang="en-US" sz="2800" b="1" dirty="0"/>
              <a:t> </a:t>
            </a:r>
            <a:r>
              <a:rPr lang="en-US" altLang="zh-CN" sz="2800" b="1" dirty="0" smtClean="0"/>
              <a:t>AC </a:t>
            </a:r>
            <a:r>
              <a:rPr lang="en-US" sz="2800" b="1" dirty="0" smtClean="0"/>
              <a:t>power</a:t>
            </a:r>
            <a:r>
              <a:rPr lang="zh-CN" altLang="en-US" sz="2800" b="1" dirty="0" smtClean="0"/>
              <a:t> </a:t>
            </a:r>
            <a:r>
              <a:rPr lang="en-US" altLang="zh-CN" sz="2800" b="1" dirty="0"/>
              <a:t>supply</a:t>
            </a:r>
            <a:r>
              <a:rPr lang="zh-CN" altLang="en-US" sz="2800" b="1" dirty="0"/>
              <a:t> </a:t>
            </a:r>
            <a:r>
              <a:rPr lang="en-US" altLang="zh-CN" sz="2800" dirty="0"/>
              <a:t>supported</a:t>
            </a:r>
            <a:r>
              <a:rPr lang="zh-CN" altLang="en-US" sz="2800" b="1" dirty="0"/>
              <a:t> </a:t>
            </a:r>
            <a:r>
              <a:rPr lang="en-US" sz="2800" dirty="0" smtClean="0"/>
              <a:t>to </a:t>
            </a:r>
            <a:r>
              <a:rPr lang="en-US" sz="2800" dirty="0"/>
              <a:t>heat up to the pipe preventing it from freezing. </a:t>
            </a:r>
            <a:endParaRPr lang="en-US" sz="3000" dirty="0"/>
          </a:p>
          <a:p>
            <a:pPr marL="571500" indent="-571500">
              <a:buFont typeface="Arial" charset="0"/>
              <a:buChar char="•"/>
            </a:pPr>
            <a:r>
              <a:rPr lang="en-US" altLang="zh-CN" sz="2800" b="1" dirty="0"/>
              <a:t>Backup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power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source</a:t>
            </a:r>
            <a:r>
              <a:rPr lang="zh-CN" altLang="en-US" sz="2800" b="1" dirty="0"/>
              <a:t> </a:t>
            </a:r>
            <a:r>
              <a:rPr lang="en-US" altLang="zh-CN" sz="2800" dirty="0"/>
              <a:t>in</a:t>
            </a:r>
            <a:r>
              <a:rPr lang="zh-CN" altLang="en-US" sz="2800" dirty="0"/>
              <a:t> </a:t>
            </a:r>
            <a:r>
              <a:rPr lang="en-US" altLang="zh-CN" sz="2800" dirty="0"/>
              <a:t>case</a:t>
            </a:r>
            <a:r>
              <a:rPr lang="zh-CN" altLang="en-US" sz="2800" dirty="0"/>
              <a:t> </a:t>
            </a:r>
            <a:r>
              <a:rPr lang="en-US" altLang="zh-CN" sz="2800" dirty="0"/>
              <a:t>of</a:t>
            </a:r>
            <a:r>
              <a:rPr lang="zh-CN" altLang="en-US" sz="2800" dirty="0"/>
              <a:t> </a:t>
            </a:r>
            <a:r>
              <a:rPr lang="en-US" altLang="zh-CN" sz="2800" dirty="0"/>
              <a:t>blackout</a:t>
            </a:r>
            <a:endParaRPr lang="en-US" sz="2800" dirty="0"/>
          </a:p>
          <a:p>
            <a:pPr marL="571500" indent="-571500">
              <a:buFont typeface="Arial" charset="0"/>
              <a:buChar char="•"/>
            </a:pPr>
            <a:r>
              <a:rPr lang="en-US" sz="2800" dirty="0"/>
              <a:t>Embedded </a:t>
            </a:r>
            <a:r>
              <a:rPr lang="en-US" sz="2800" b="1" dirty="0"/>
              <a:t>Wi-Fi</a:t>
            </a:r>
            <a:r>
              <a:rPr lang="en-US" sz="2800" dirty="0"/>
              <a:t> system </a:t>
            </a:r>
            <a:r>
              <a:rPr lang="en-US" altLang="zh-CN" sz="2800" dirty="0"/>
              <a:t>sending</a:t>
            </a:r>
            <a:r>
              <a:rPr lang="zh-CN" altLang="en-US" sz="2800" dirty="0"/>
              <a:t> </a:t>
            </a:r>
            <a:r>
              <a:rPr lang="en-US" altLang="zh-CN" sz="2800" dirty="0"/>
              <a:t>system</a:t>
            </a:r>
            <a:r>
              <a:rPr lang="zh-CN" altLang="en-US" sz="2800" dirty="0"/>
              <a:t> </a:t>
            </a:r>
            <a:r>
              <a:rPr lang="en-US" altLang="zh-CN" sz="2800" dirty="0"/>
              <a:t>data</a:t>
            </a:r>
            <a:r>
              <a:rPr lang="zh-CN" altLang="en-US" sz="2800" dirty="0"/>
              <a:t> </a:t>
            </a:r>
            <a:r>
              <a:rPr lang="en-US" altLang="zh-CN" sz="2800" dirty="0"/>
              <a:t>wirelessly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r>
              <a:rPr lang="en-US" altLang="zh-CN" sz="2800" dirty="0"/>
              <a:t>user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04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Thank you!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4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System </a:t>
            </a:r>
            <a:r>
              <a:rPr lang="en-US" smtClean="0"/>
              <a:t>Overview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490386"/>
            <a:ext cx="9372600" cy="53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Physical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Design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2421212"/>
            <a:ext cx="9245600" cy="416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4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Physical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Design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1" y="2571598"/>
            <a:ext cx="4463402" cy="3347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4500" y="1766781"/>
            <a:ext cx="233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142958"/>
                </a:solidFill>
              </a:rPr>
              <a:t>PCB</a:t>
            </a:r>
            <a:endParaRPr lang="en-US" sz="3200" dirty="0">
              <a:solidFill>
                <a:srgbClr val="142958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8100" y="1766780"/>
            <a:ext cx="354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142958"/>
                </a:solidFill>
              </a:rPr>
              <a:t>Battery</a:t>
            </a:r>
            <a:endParaRPr lang="en-US" sz="3200" dirty="0">
              <a:solidFill>
                <a:srgbClr val="142958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842" y="2571599"/>
            <a:ext cx="4463402" cy="334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9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44500" y="1633220"/>
            <a:ext cx="6215092" cy="5082540"/>
          </a:xfrm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/>
              <a:t>Our </a:t>
            </a:r>
            <a:r>
              <a:rPr lang="en-US" altLang="zh-CN" sz="3200" dirty="0"/>
              <a:t>p</a:t>
            </a:r>
            <a:r>
              <a:rPr lang="en-US" sz="3200" dirty="0"/>
              <a:t>ower</a:t>
            </a:r>
            <a:r>
              <a:rPr lang="en-US" sz="3200"/>
              <a:t> </a:t>
            </a:r>
            <a:r>
              <a:rPr lang="en-US" altLang="zh-CN" sz="3200"/>
              <a:t>s</a:t>
            </a:r>
            <a:r>
              <a:rPr lang="en-US" sz="3200"/>
              <a:t>election </a:t>
            </a:r>
            <a:r>
              <a:rPr lang="en-US" altLang="zh-CN" sz="3200"/>
              <a:t>s</a:t>
            </a:r>
            <a:r>
              <a:rPr lang="en-US" sz="3200"/>
              <a:t>ystem </a:t>
            </a:r>
            <a:r>
              <a:rPr lang="en-US" sz="3200" smtClean="0"/>
              <a:t>selects </a:t>
            </a:r>
            <a:r>
              <a:rPr lang="en-US" sz="3200" dirty="0"/>
              <a:t>from the power of wall outlet and battery system</a:t>
            </a:r>
            <a:endParaRPr lang="en-US" dirty="0"/>
          </a:p>
          <a:p>
            <a:pPr defTabSz="914400">
              <a:spcBef>
                <a:spcPts val="0"/>
              </a:spcBef>
              <a:buFont typeface="Arial" charset="0"/>
              <a:buChar char="•"/>
            </a:pPr>
            <a:r>
              <a:rPr lang="en-US" sz="3200" dirty="0"/>
              <a:t>The priority is given to the wall outlet </a:t>
            </a:r>
            <a:endParaRPr lang="en-US" dirty="0"/>
          </a:p>
          <a:p>
            <a:pPr defTabSz="914400">
              <a:spcBef>
                <a:spcPts val="0"/>
              </a:spcBef>
              <a:buFont typeface="Arial" charset="0"/>
              <a:buChar char="•"/>
            </a:pPr>
            <a:r>
              <a:rPr lang="en-US" sz="3200" dirty="0"/>
              <a:t>Backup battery system is used when wall outlet is not available </a:t>
            </a:r>
            <a:endParaRPr lang="en-US" dirty="0"/>
          </a:p>
          <a:p>
            <a:pPr defTabSz="914400">
              <a:spcBef>
                <a:spcPts val="0"/>
              </a:spcBef>
              <a:buFont typeface="Arial" charset="0"/>
              <a:buChar char="•"/>
            </a:pPr>
            <a:r>
              <a:rPr lang="en-US" sz="3200" dirty="0"/>
              <a:t>DPDT Relay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4499" y="731519"/>
            <a:ext cx="8095343" cy="630555"/>
          </a:xfrm>
        </p:spPr>
        <p:txBody>
          <a:bodyPr/>
          <a:lstStyle/>
          <a:p>
            <a:r>
              <a:rPr lang="en-US" dirty="0" smtClean="0"/>
              <a:t>Power Selection System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92" y="3279806"/>
            <a:ext cx="3201059" cy="31531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3923" y="6294409"/>
            <a:ext cx="5606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42958"/>
                </a:solidFill>
              </a:rPr>
              <a:t>Source</a:t>
            </a:r>
            <a:r>
              <a:rPr lang="en-US" sz="1200" dirty="0" smtClean="0">
                <a:solidFill>
                  <a:srgbClr val="142958"/>
                </a:solidFill>
              </a:rPr>
              <a:t>: https</a:t>
            </a:r>
            <a:r>
              <a:rPr lang="en-US" sz="1200" dirty="0">
                <a:solidFill>
                  <a:srgbClr val="142958"/>
                </a:solidFill>
              </a:rPr>
              <a:t>://</a:t>
            </a:r>
            <a:r>
              <a:rPr lang="en-US" sz="1200" dirty="0" err="1">
                <a:solidFill>
                  <a:srgbClr val="142958"/>
                </a:solidFill>
              </a:rPr>
              <a:t>www.digikey.com</a:t>
            </a:r>
            <a:r>
              <a:rPr lang="en-US" sz="1200" dirty="0">
                <a:solidFill>
                  <a:srgbClr val="142958"/>
                </a:solidFill>
              </a:rPr>
              <a:t>/product-detail/</a:t>
            </a:r>
            <a:r>
              <a:rPr lang="en-US" sz="1200" dirty="0" err="1">
                <a:solidFill>
                  <a:srgbClr val="142958"/>
                </a:solidFill>
              </a:rPr>
              <a:t>en</a:t>
            </a:r>
            <a:r>
              <a:rPr lang="en-US" sz="1200" dirty="0">
                <a:solidFill>
                  <a:srgbClr val="142958"/>
                </a:solidFill>
              </a:rPr>
              <a:t>/G2R-2-AC110/Z5357-ND/1789726</a:t>
            </a:r>
          </a:p>
        </p:txBody>
      </p:sp>
    </p:spTree>
    <p:extLst>
      <p:ext uri="{BB962C8B-B14F-4D97-AF65-F5344CB8AC3E}">
        <p14:creationId xmlns:p14="http://schemas.microsoft.com/office/powerpoint/2010/main" val="85808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4499" y="731519"/>
            <a:ext cx="7422493" cy="630555"/>
          </a:xfrm>
        </p:spPr>
        <p:txBody>
          <a:bodyPr/>
          <a:lstStyle/>
          <a:p>
            <a:r>
              <a:rPr lang="en-US" dirty="0"/>
              <a:t>Power Selection System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827" y="1873791"/>
            <a:ext cx="5774226" cy="503116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52627" y="1701607"/>
            <a:ext cx="3594538" cy="1639614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421217" y="1701607"/>
            <a:ext cx="3594538" cy="1639614"/>
          </a:xfrm>
          <a:prstGeom prst="roundRect">
            <a:avLst/>
          </a:prstGeom>
          <a:noFill/>
          <a:ln>
            <a:solidFill>
              <a:srgbClr val="14295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066418" y="3934544"/>
            <a:ext cx="1949669" cy="2953407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84329" y="1734004"/>
            <a:ext cx="2106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42958"/>
                </a:solidFill>
              </a:rPr>
              <a:t>Input: Wall Outlet </a:t>
            </a:r>
            <a:endParaRPr lang="en-US" dirty="0">
              <a:solidFill>
                <a:srgbClr val="142958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5944" y="1755342"/>
            <a:ext cx="2429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42958"/>
                </a:solidFill>
              </a:rPr>
              <a:t>Input: Battery System</a:t>
            </a:r>
            <a:endParaRPr lang="en-US" dirty="0">
              <a:solidFill>
                <a:srgbClr val="14295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2608" y="4595639"/>
            <a:ext cx="15032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42958"/>
                </a:solidFill>
              </a:rPr>
              <a:t>Output:</a:t>
            </a:r>
          </a:p>
          <a:p>
            <a:r>
              <a:rPr lang="en-US" dirty="0" smtClean="0">
                <a:solidFill>
                  <a:srgbClr val="142958"/>
                </a:solidFill>
              </a:rPr>
              <a:t>To AC/DC </a:t>
            </a:r>
          </a:p>
          <a:p>
            <a:r>
              <a:rPr lang="en-US" dirty="0" smtClean="0">
                <a:solidFill>
                  <a:srgbClr val="142958"/>
                </a:solidFill>
              </a:rPr>
              <a:t>Converter </a:t>
            </a:r>
          </a:p>
          <a:p>
            <a:r>
              <a:rPr lang="en-US" dirty="0" smtClean="0">
                <a:solidFill>
                  <a:srgbClr val="142958"/>
                </a:solidFill>
              </a:rPr>
              <a:t>and Heating </a:t>
            </a:r>
          </a:p>
          <a:p>
            <a:r>
              <a:rPr lang="en-US" dirty="0" smtClean="0">
                <a:solidFill>
                  <a:srgbClr val="142958"/>
                </a:solidFill>
              </a:rPr>
              <a:t>System</a:t>
            </a:r>
            <a:endParaRPr lang="en-US" dirty="0">
              <a:solidFill>
                <a:srgbClr val="142958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967424" y="4653715"/>
            <a:ext cx="1272081" cy="3153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68377" y="448519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42958"/>
                </a:solidFill>
              </a:rPr>
              <a:t>Coil </a:t>
            </a:r>
            <a:endParaRPr lang="en-US" dirty="0">
              <a:solidFill>
                <a:srgbClr val="1429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79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4499" y="731519"/>
            <a:ext cx="8896725" cy="630555"/>
          </a:xfrm>
        </p:spPr>
        <p:txBody>
          <a:bodyPr/>
          <a:lstStyle/>
          <a:p>
            <a:r>
              <a:rPr lang="en-US" dirty="0"/>
              <a:t>Power Selection </a:t>
            </a:r>
            <a:r>
              <a:rPr lang="en-US" dirty="0" smtClean="0"/>
              <a:t>System: Result 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4500" y="1628416"/>
            <a:ext cx="9194800" cy="5077184"/>
          </a:xfrm>
        </p:spPr>
        <p:txBody>
          <a:bodyPr/>
          <a:lstStyle/>
          <a:p>
            <a:pPr marL="571500" indent="-571500">
              <a:buFont typeface="Arial" charset="0"/>
              <a:buChar char="•"/>
            </a:pPr>
            <a:r>
              <a:rPr lang="en-US" dirty="0" smtClean="0"/>
              <a:t>When coil is 120V AC, output chooses power from wall outlet </a:t>
            </a:r>
          </a:p>
          <a:p>
            <a:pPr marL="571500" indent="-571500">
              <a:buFont typeface="Arial" charset="0"/>
              <a:buChar char="•"/>
            </a:pPr>
            <a:r>
              <a:rPr lang="en-US" dirty="0" smtClean="0"/>
              <a:t>When coil is 0V, output chooses power from </a:t>
            </a:r>
            <a:r>
              <a:rPr lang="en-US" smtClean="0"/>
              <a:t>battery system</a:t>
            </a:r>
            <a:endParaRPr lang="en-US" dirty="0" smtClean="0"/>
          </a:p>
          <a:p>
            <a:pPr marL="571500" indent="-5715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40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E template 2016 4x3.potx [Read-Only]" id="{1C701503-D68C-4995-B29E-3DA82FCF1AE1}" vid="{041071AF-81C5-4BC9-93E8-0EBAB6EF7D37}"/>
    </a:ext>
  </a:extLst>
</a:theme>
</file>

<file path=ppt/theme/theme2.xml><?xml version="1.0" encoding="utf-8"?>
<a:theme xmlns:a="http://schemas.openxmlformats.org/drawingml/2006/main" name="Content Slides - Blue T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E template 2016 4x3.potx [Read-Only]" id="{1C701503-D68C-4995-B29E-3DA82FCF1AE1}" vid="{9821BDD9-FCB9-44B1-8464-78727017907A}"/>
    </a:ext>
  </a:extLst>
</a:theme>
</file>

<file path=ppt/theme/theme3.xml><?xml version="1.0" encoding="utf-8"?>
<a:theme xmlns:a="http://schemas.openxmlformats.org/drawingml/2006/main" name="Content Slides - Orange T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E template 2016 4x3.potx [Read-Only]" id="{1C701503-D68C-4995-B29E-3DA82FCF1AE1}" vid="{689E164A-0053-445C-B0AB-B9D2A304A7A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ECE template 2016 4x3</Template>
  <TotalTime>659</TotalTime>
  <Words>997</Words>
  <Application>Microsoft Macintosh PowerPoint</Application>
  <PresentationFormat>Custom</PresentationFormat>
  <Paragraphs>192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 Narrow</vt:lpstr>
      <vt:lpstr>Calibri</vt:lpstr>
      <vt:lpstr>Cambria Math</vt:lpstr>
      <vt:lpstr>OfficinaSansITCStd Book</vt:lpstr>
      <vt:lpstr>Wingdings</vt:lpstr>
      <vt:lpstr>宋体</vt:lpstr>
      <vt:lpstr>Arial</vt:lpstr>
      <vt:lpstr>Cover Slide</vt:lpstr>
      <vt:lpstr>Content Slides - Blue Text</vt:lpstr>
      <vt:lpstr>Content Slides - Orange 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abc99lr@gmail.com</dc:creator>
  <cp:lastModifiedBy>Li, Qinru</cp:lastModifiedBy>
  <cp:revision>213</cp:revision>
  <dcterms:created xsi:type="dcterms:W3CDTF">2017-04-28T01:12:22Z</dcterms:created>
  <dcterms:modified xsi:type="dcterms:W3CDTF">2017-05-02T01:17:50Z</dcterms:modified>
</cp:coreProperties>
</file>