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Raleway"/>
      <p:regular r:id="rId46"/>
      <p:bold r:id="rId47"/>
      <p:italic r:id="rId48"/>
      <p:boldItalic r:id="rId49"/>
    </p:embeddedFont>
    <p:embeddedFont>
      <p:font typeface="Lat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9C73E3-83E4-4C6B-B4E7-D6D5F87B5C04}">
  <a:tblStyle styleId="{419C73E3-83E4-4C6B-B4E7-D6D5F87B5C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aleway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aleway-italic.fntdata"/><Relationship Id="rId47" Type="http://schemas.openxmlformats.org/officeDocument/2006/relationships/font" Target="fonts/Raleway-bold.fntdata"/><Relationship Id="rId49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bold.fntdata"/><Relationship Id="rId50" Type="http://schemas.openxmlformats.org/officeDocument/2006/relationships/font" Target="fonts/Lato-regular.fntdata"/><Relationship Id="rId53" Type="http://schemas.openxmlformats.org/officeDocument/2006/relationships/font" Target="fonts/Lato-boldItalic.fntdata"/><Relationship Id="rId52" Type="http://schemas.openxmlformats.org/officeDocument/2006/relationships/font" Target="fonts/La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f19dc0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f19dc0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f19dc0f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f19dc0f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f19dc0fb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f19dc0fb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f19dc0fb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f19dc0fb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e9c8c65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e9c8c65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f19dc0fb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f19dc0fb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e98e35399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e98e35399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d8eac213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d8eac213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e98e3539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e98e3539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f19dc0ac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f19dc0ac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5a5ecae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5a5ecae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f19dc0ac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f19dc0ac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eb5595d8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eb5595d8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e98e35399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e98e35399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ef9b360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ef9b360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ef9b3607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ef9b3607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e98e35399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e98e35399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f19dc0ac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f19dc0ac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f19dc0a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f19dc0a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f19dc0ac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af19dc0ac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e98e35399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e98e35399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MICKI--This was a specific ask of ryan blah blah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5be386a4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5be386a4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ef9b3607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ef9b3607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f19dc0ac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af19dc0ac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ef9b3607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ef9b3607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f19dc0ac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f19dc0ac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Explain why ring circuit driver failed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a5be386a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a5be386a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ef78c42b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ef78c42b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adbfefa44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adbfefa44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d8eac213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ad8eac213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af19dc0ac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af19dc0ac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dbfefa44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adbfefa44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dbfefa44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dbfefa44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dbfefa44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dbfefa44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d8eac21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d8eac21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f19dc8cc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f19dc8cc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e98e353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e98e353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eb5595d8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eb5595d8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aMyhkHHwdc459QASYVm_htq8sIQTHALI/view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Controlled Physical Sound Sources (SCPSS)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5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#26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Won Woo Lyu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Micki Rentauskas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Sisserman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729625" y="817525"/>
            <a:ext cx="2127000" cy="3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ECE 445 FALL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076" y="1143400"/>
            <a:ext cx="6856299" cy="23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type="title"/>
          </p:nvPr>
        </p:nvSpPr>
        <p:spPr>
          <a:xfrm>
            <a:off x="727650" y="608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Software - State Machine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648" y="1868075"/>
            <a:ext cx="1090450" cy="23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1942075" y="3111675"/>
            <a:ext cx="63702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INIT -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Initialize WiFi and SPI data structures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WiFi CONNECT -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repeatedly check for WiFi connection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TCP CONNECT -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Wait for a TCP connection from Host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OPERATIONAL -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Wait for commands from Host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DECODE -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decode command and timestamp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EXECUTE -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Perform command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727650" y="608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Software - Jitter Buffer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48" y="1853850"/>
            <a:ext cx="1090450" cy="23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3054850" y="1378575"/>
            <a:ext cx="5271300" cy="2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Problem:	</a:t>
            </a:r>
            <a:endParaRPr b="1"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TCP and WiFi do not have consistent travel time for packets. This is called </a:t>
            </a:r>
            <a:r>
              <a:rPr b="1" i="1"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network jitter</a:t>
            </a: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Solution:</a:t>
            </a:r>
            <a:endParaRPr b="1"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Buffering incoming messages by delaying their execution after arrival. The </a:t>
            </a:r>
            <a:r>
              <a:rPr b="1" i="1"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jitter buffer</a:t>
            </a: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ensures us a minimal latency.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736" y="3858725"/>
            <a:ext cx="45815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727650" y="608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r>
              <a:rPr lang="en"/>
              <a:t>itter Buffer - Implementation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48" y="1853850"/>
            <a:ext cx="1090450" cy="23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3092775" y="1249425"/>
            <a:ext cx="5815200" cy="3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Initialize Timers on both Host and ESP32 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Time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esp 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= Time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Host</a:t>
            </a:r>
            <a:r>
              <a:rPr b="1" baseline="-25000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+ Latency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When command </a:t>
            </a: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received, estimate latency by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assuming</a:t>
            </a:r>
            <a:r>
              <a:rPr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Time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esp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== Time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Host</a:t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Latency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est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= Time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esp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- Timestamp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pc</a:t>
            </a: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= Latency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actual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+ Travel Time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b="1" i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Since 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Latency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0 </a:t>
            </a: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is constant, we can use</a:t>
            </a:r>
            <a:r>
              <a:rPr b="1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Latency</a:t>
            </a:r>
            <a:r>
              <a:rPr b="1" baseline="-25000" i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est </a:t>
            </a: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to measuring variation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727650" y="608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Jitter Buffer - </a:t>
            </a:r>
            <a:r>
              <a:rPr lang="en"/>
              <a:t>Performance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48" y="1853850"/>
            <a:ext cx="1090450" cy="23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575" y="1169738"/>
            <a:ext cx="5819151" cy="376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Parts - LCD Display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b="27686" l="8507" r="9532" t="26144"/>
          <a:stretch/>
        </p:blipFill>
        <p:spPr>
          <a:xfrm>
            <a:off x="2754550" y="3316525"/>
            <a:ext cx="3064851" cy="17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984825" y="1474200"/>
            <a:ext cx="71100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Sparkfun SerLCD uses SPI interface to report…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</a:t>
            </a:r>
            <a:r>
              <a:rPr lang="en" sz="1600"/>
              <a:t>urrent state of device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IP and Port used to initialize TCP on Host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Most recent commands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Low battery warning by setting backlight to bright red 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Parts - R&amp;V</a:t>
            </a:r>
            <a:endParaRPr/>
          </a:p>
        </p:txBody>
      </p:sp>
      <p:graphicFrame>
        <p:nvGraphicFramePr>
          <p:cNvPr id="191" name="Google Shape;191;p27"/>
          <p:cNvGraphicFramePr/>
          <p:nvPr/>
        </p:nvGraphicFramePr>
        <p:xfrm>
          <a:off x="727638" y="142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{419C73E3-83E4-4C6B-B4E7-D6D5F87B5C04}</a:tableStyleId>
              </a:tblPr>
              <a:tblGrid>
                <a:gridCol w="1151625"/>
                <a:gridCol w="3674375"/>
                <a:gridCol w="2988575"/>
              </a:tblGrid>
              <a:tr h="74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Part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Requirement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Verification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7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</a:rPr>
                        <a:t>ESP32-S2</a:t>
                      </a:r>
                      <a:endParaRPr sz="1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</a:rPr>
                        <a:t>Jitter Buffer prevents network jitter greater than 30ms</a:t>
                      </a:r>
                      <a:endParaRPr sz="1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</a:rPr>
                        <a:t>Sent 200 messages over TCP with Buffer = 200ms</a:t>
                      </a:r>
                      <a:endParaRPr sz="1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4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</a:rPr>
                        <a:t>LCD Display</a:t>
                      </a:r>
                      <a:endParaRPr sz="1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</a:rPr>
                        <a:t>Display Text and battery status over SPI</a:t>
                      </a:r>
                      <a:endParaRPr sz="1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</a:rPr>
                        <a:t>Displayed strings of various lengths and switched between charged and discharged batteries</a:t>
                      </a:r>
                      <a:endParaRPr sz="1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Relay Board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7276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Relay Board </a:t>
            </a:r>
            <a:r>
              <a:rPr lang="en"/>
              <a:t>Design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727650" y="1338100"/>
            <a:ext cx="3117600" cy="25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Relay Board Features: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Allows Host to control 4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separate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relays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Plugs allow any wall-powered electronic devices to be used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Wall-powered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Enclosed for safety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350" y="468050"/>
            <a:ext cx="3962525" cy="46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650" y="3600350"/>
            <a:ext cx="1292700" cy="154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7276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Relay Module Photos</a:t>
            </a: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015" y="1388950"/>
            <a:ext cx="4311977" cy="36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>
            <p:ph idx="4294967295" type="subTitle"/>
          </p:nvPr>
        </p:nvSpPr>
        <p:spPr>
          <a:xfrm>
            <a:off x="6830050" y="2192250"/>
            <a:ext cx="22413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Laser cut acrylic box, boards fastened with nuts and bolts</a:t>
            </a:r>
            <a:endParaRPr/>
          </a:p>
        </p:txBody>
      </p:sp>
      <p:cxnSp>
        <p:nvCxnSpPr>
          <p:cNvPr id="212" name="Google Shape;212;p30"/>
          <p:cNvCxnSpPr/>
          <p:nvPr/>
        </p:nvCxnSpPr>
        <p:spPr>
          <a:xfrm>
            <a:off x="1390250" y="2239350"/>
            <a:ext cx="1157100" cy="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30"/>
          <p:cNvSpPr txBox="1"/>
          <p:nvPr>
            <p:ph idx="4294967295" type="subTitle"/>
          </p:nvPr>
        </p:nvSpPr>
        <p:spPr>
          <a:xfrm>
            <a:off x="80650" y="1971750"/>
            <a:ext cx="1395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4 AC ports for devices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7276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Relay Module Close Look Part 1</a:t>
            </a:r>
            <a:endParaRPr/>
          </a:p>
        </p:txBody>
      </p:sp>
      <p:sp>
        <p:nvSpPr>
          <p:cNvPr id="219" name="Google Shape;219;p31"/>
          <p:cNvSpPr txBox="1"/>
          <p:nvPr>
            <p:ph idx="4294967295" type="subTitle"/>
          </p:nvPr>
        </p:nvSpPr>
        <p:spPr>
          <a:xfrm>
            <a:off x="6971475" y="3678050"/>
            <a:ext cx="1043400" cy="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LCD screen</a:t>
            </a:r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200" y="1410550"/>
            <a:ext cx="3657607" cy="35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idx="4294967295" type="subTitle"/>
          </p:nvPr>
        </p:nvSpPr>
        <p:spPr>
          <a:xfrm>
            <a:off x="1321150" y="1353900"/>
            <a:ext cx="1143300" cy="4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120VAC port</a:t>
            </a:r>
            <a:endParaRPr/>
          </a:p>
        </p:txBody>
      </p:sp>
      <p:cxnSp>
        <p:nvCxnSpPr>
          <p:cNvPr id="222" name="Google Shape;222;p31"/>
          <p:cNvCxnSpPr/>
          <p:nvPr/>
        </p:nvCxnSpPr>
        <p:spPr>
          <a:xfrm>
            <a:off x="2464450" y="1576350"/>
            <a:ext cx="651300" cy="1554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31"/>
          <p:cNvCxnSpPr>
            <a:stCxn id="219" idx="1"/>
          </p:cNvCxnSpPr>
          <p:nvPr/>
        </p:nvCxnSpPr>
        <p:spPr>
          <a:xfrm flipH="1">
            <a:off x="5809575" y="3872600"/>
            <a:ext cx="1161900" cy="645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31"/>
          <p:cNvSpPr txBox="1"/>
          <p:nvPr>
            <p:ph idx="4294967295" type="subTitle"/>
          </p:nvPr>
        </p:nvSpPr>
        <p:spPr>
          <a:xfrm>
            <a:off x="6971475" y="1410550"/>
            <a:ext cx="804000" cy="4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ESP32</a:t>
            </a:r>
            <a:endParaRPr/>
          </a:p>
        </p:txBody>
      </p:sp>
      <p:cxnSp>
        <p:nvCxnSpPr>
          <p:cNvPr id="225" name="Google Shape;225;p31"/>
          <p:cNvCxnSpPr/>
          <p:nvPr/>
        </p:nvCxnSpPr>
        <p:spPr>
          <a:xfrm flipH="1">
            <a:off x="5411475" y="1620750"/>
            <a:ext cx="1560000" cy="10641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31"/>
          <p:cNvSpPr txBox="1"/>
          <p:nvPr>
            <p:ph idx="4294967295" type="subTitle"/>
          </p:nvPr>
        </p:nvSpPr>
        <p:spPr>
          <a:xfrm>
            <a:off x="1193050" y="2401775"/>
            <a:ext cx="1271400" cy="4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GPIOs to relay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cxnSp>
        <p:nvCxnSpPr>
          <p:cNvPr id="227" name="Google Shape;227;p31"/>
          <p:cNvCxnSpPr>
            <a:stCxn id="226" idx="3"/>
          </p:cNvCxnSpPr>
          <p:nvPr/>
        </p:nvCxnSpPr>
        <p:spPr>
          <a:xfrm>
            <a:off x="2464450" y="2615525"/>
            <a:ext cx="977400" cy="2139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31"/>
          <p:cNvSpPr txBox="1"/>
          <p:nvPr>
            <p:ph idx="4294967295" type="subTitle"/>
          </p:nvPr>
        </p:nvSpPr>
        <p:spPr>
          <a:xfrm>
            <a:off x="481150" y="4016600"/>
            <a:ext cx="1983300" cy="4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in from converter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cxnSp>
        <p:nvCxnSpPr>
          <p:cNvPr id="229" name="Google Shape;229;p31"/>
          <p:cNvCxnSpPr>
            <a:stCxn id="228" idx="3"/>
          </p:cNvCxnSpPr>
          <p:nvPr/>
        </p:nvCxnSpPr>
        <p:spPr>
          <a:xfrm flipH="1" rot="10800000">
            <a:off x="2464450" y="3678050"/>
            <a:ext cx="1043400" cy="5523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660750" y="1292975"/>
            <a:ext cx="34242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I. </a:t>
            </a:r>
            <a:r>
              <a:rPr b="1"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 b="1"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Introduction 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Objective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Physical Overview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665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572000" y="2671175"/>
            <a:ext cx="34242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IV. </a:t>
            </a:r>
            <a:r>
              <a:rPr b="1"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Summary</a:t>
            </a:r>
            <a:endParaRPr b="1"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Conclusions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Further Work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60750" y="2671175"/>
            <a:ext cx="36183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II. Common Design</a:t>
            </a:r>
            <a:endParaRPr b="1"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Holistic Block diagram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Common Parts &amp; Software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Jitter Buffer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572000" y="1292975"/>
            <a:ext cx="30975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III. Board Design</a:t>
            </a:r>
            <a:endParaRPr b="1"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Relay Board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Servo Board</a:t>
            </a:r>
            <a:endParaRPr sz="1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Ring Board 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type="title"/>
          </p:nvPr>
        </p:nvSpPr>
        <p:spPr>
          <a:xfrm>
            <a:off x="7276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Relay Module Close Look Part 2 </a:t>
            </a:r>
            <a:endParaRPr/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125" y="1389800"/>
            <a:ext cx="4360422" cy="337040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>
            <p:ph idx="4294967295" type="subTitle"/>
          </p:nvPr>
        </p:nvSpPr>
        <p:spPr>
          <a:xfrm>
            <a:off x="788400" y="3905900"/>
            <a:ext cx="1135800" cy="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Terminal Rail</a:t>
            </a:r>
            <a:endParaRPr/>
          </a:p>
        </p:txBody>
      </p:sp>
      <p:sp>
        <p:nvSpPr>
          <p:cNvPr id="237" name="Google Shape;237;p32"/>
          <p:cNvSpPr txBox="1"/>
          <p:nvPr>
            <p:ph idx="4294967295" type="subTitle"/>
          </p:nvPr>
        </p:nvSpPr>
        <p:spPr>
          <a:xfrm>
            <a:off x="6115575" y="4760200"/>
            <a:ext cx="2821200" cy="4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120VAC to 3.3VDC converter</a:t>
            </a:r>
            <a:endParaRPr/>
          </a:p>
        </p:txBody>
      </p:sp>
      <p:cxnSp>
        <p:nvCxnSpPr>
          <p:cNvPr id="238" name="Google Shape;238;p32"/>
          <p:cNvCxnSpPr>
            <a:stCxn id="236" idx="3"/>
          </p:cNvCxnSpPr>
          <p:nvPr/>
        </p:nvCxnSpPr>
        <p:spPr>
          <a:xfrm flipH="1" rot="10800000">
            <a:off x="1924200" y="3115550"/>
            <a:ext cx="1990800" cy="984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2"/>
          <p:cNvCxnSpPr>
            <a:stCxn id="237" idx="0"/>
          </p:cNvCxnSpPr>
          <p:nvPr/>
        </p:nvCxnSpPr>
        <p:spPr>
          <a:xfrm rot="10800000">
            <a:off x="4492275" y="3715300"/>
            <a:ext cx="3033900" cy="10449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32"/>
          <p:cNvSpPr txBox="1"/>
          <p:nvPr>
            <p:ph idx="4294967295" type="subTitle"/>
          </p:nvPr>
        </p:nvSpPr>
        <p:spPr>
          <a:xfrm>
            <a:off x="7246225" y="847200"/>
            <a:ext cx="1588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Off-the-shelf relay board</a:t>
            </a:r>
            <a:endParaRPr/>
          </a:p>
        </p:txBody>
      </p:sp>
      <p:cxnSp>
        <p:nvCxnSpPr>
          <p:cNvPr id="241" name="Google Shape;241;p32"/>
          <p:cNvCxnSpPr>
            <a:stCxn id="240" idx="1"/>
          </p:cNvCxnSpPr>
          <p:nvPr/>
        </p:nvCxnSpPr>
        <p:spPr>
          <a:xfrm flipH="1">
            <a:off x="4891825" y="1150350"/>
            <a:ext cx="2354400" cy="5520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Relay Board - R&amp;V</a:t>
            </a:r>
            <a:endParaRPr/>
          </a:p>
        </p:txBody>
      </p:sp>
      <p:graphicFrame>
        <p:nvGraphicFramePr>
          <p:cNvPr id="247" name="Google Shape;247;p33"/>
          <p:cNvGraphicFramePr/>
          <p:nvPr/>
        </p:nvGraphicFramePr>
        <p:xfrm>
          <a:off x="480750" y="1429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{419C73E3-83E4-4C6B-B4E7-D6D5F87B5C04}</a:tableStyleId>
              </a:tblPr>
              <a:tblGrid>
                <a:gridCol w="2778450"/>
                <a:gridCol w="2778450"/>
                <a:gridCol w="2778450"/>
              </a:tblGrid>
              <a:tr h="44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Verification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157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Relays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Relay opens and closes with GPIO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Each relay can handle at least 12A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Manually applied IOs without and with sound devices to trigger relays, check with multimeter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Plug in sound devices and check multimeter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638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Terminal Rail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High isolation between busses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Checked for overload or high impedance with a multimeter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50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 Converter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Converts 120VAC to 3.3VDC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Attach power supply and check with multimeter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Board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24" y="3158600"/>
            <a:ext cx="2481075" cy="19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>
            <p:ph type="title"/>
          </p:nvPr>
        </p:nvSpPr>
        <p:spPr>
          <a:xfrm>
            <a:off x="7276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Board</a:t>
            </a:r>
            <a:r>
              <a:rPr lang="en"/>
              <a:t> Design</a:t>
            </a:r>
            <a:endParaRPr/>
          </a:p>
        </p:txBody>
      </p:sp>
      <p:sp>
        <p:nvSpPr>
          <p:cNvPr id="259" name="Google Shape;259;p35"/>
          <p:cNvSpPr txBox="1"/>
          <p:nvPr/>
        </p:nvSpPr>
        <p:spPr>
          <a:xfrm>
            <a:off x="727650" y="1453175"/>
            <a:ext cx="4203300" cy="1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ato"/>
                <a:ea typeface="Lato"/>
                <a:cs typeface="Lato"/>
                <a:sym typeface="Lato"/>
              </a:rPr>
              <a:t>Servo Board </a:t>
            </a:r>
            <a:r>
              <a:rPr b="1" lang="en" sz="1500">
                <a:latin typeface="Lato"/>
                <a:ea typeface="Lato"/>
                <a:cs typeface="Lato"/>
                <a:sym typeface="Lato"/>
              </a:rPr>
              <a:t>Features: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6V power source 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4 </a:t>
            </a: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rechargeable</a:t>
            </a: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AA batteries 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Controls Servo Motor attached with metal chopsticks to strike objects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LCD to display state and battery status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686" y="493575"/>
            <a:ext cx="4203312" cy="46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675" y="3367563"/>
            <a:ext cx="15240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/>
          <p:nvPr/>
        </p:nvSpPr>
        <p:spPr>
          <a:xfrm>
            <a:off x="5735825" y="1311900"/>
            <a:ext cx="435000" cy="43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5717075" y="1311900"/>
            <a:ext cx="472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Buck Chip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b="0" l="15973" r="19201" t="3147"/>
          <a:stretch/>
        </p:blipFill>
        <p:spPr>
          <a:xfrm>
            <a:off x="2436713" y="1410200"/>
            <a:ext cx="4176628" cy="351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>
            <p:ph type="title"/>
          </p:nvPr>
        </p:nvSpPr>
        <p:spPr>
          <a:xfrm>
            <a:off x="727650" y="686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</a:t>
            </a:r>
            <a:r>
              <a:rPr lang="en"/>
              <a:t>Module Photos</a:t>
            </a:r>
            <a:endParaRPr/>
          </a:p>
        </p:txBody>
      </p:sp>
      <p:cxnSp>
        <p:nvCxnSpPr>
          <p:cNvPr id="270" name="Google Shape;270;p36"/>
          <p:cNvCxnSpPr/>
          <p:nvPr/>
        </p:nvCxnSpPr>
        <p:spPr>
          <a:xfrm rot="10800000">
            <a:off x="5269425" y="4576825"/>
            <a:ext cx="1484100" cy="3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p36"/>
          <p:cNvSpPr txBox="1"/>
          <p:nvPr>
            <p:ph idx="4294967295" type="subTitle"/>
          </p:nvPr>
        </p:nvSpPr>
        <p:spPr>
          <a:xfrm>
            <a:off x="6613350" y="4311025"/>
            <a:ext cx="1296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motor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(Futaba S3003)</a:t>
            </a:r>
            <a:endParaRPr/>
          </a:p>
        </p:txBody>
      </p:sp>
      <p:cxnSp>
        <p:nvCxnSpPr>
          <p:cNvPr id="272" name="Google Shape;272;p36"/>
          <p:cNvCxnSpPr/>
          <p:nvPr/>
        </p:nvCxnSpPr>
        <p:spPr>
          <a:xfrm flipH="1" rot="10800000">
            <a:off x="1556100" y="2371375"/>
            <a:ext cx="1058100" cy="9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3" name="Google Shape;273;p36"/>
          <p:cNvSpPr txBox="1"/>
          <p:nvPr>
            <p:ph idx="4294967295" type="subTitle"/>
          </p:nvPr>
        </p:nvSpPr>
        <p:spPr>
          <a:xfrm>
            <a:off x="489875" y="2108425"/>
            <a:ext cx="1296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6V battery pack</a:t>
            </a:r>
            <a:endParaRPr/>
          </a:p>
        </p:txBody>
      </p:sp>
      <p:cxnSp>
        <p:nvCxnSpPr>
          <p:cNvPr id="274" name="Google Shape;274;p36"/>
          <p:cNvCxnSpPr/>
          <p:nvPr/>
        </p:nvCxnSpPr>
        <p:spPr>
          <a:xfrm rot="10800000">
            <a:off x="6311025" y="2975225"/>
            <a:ext cx="1010400" cy="2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36"/>
          <p:cNvSpPr txBox="1"/>
          <p:nvPr>
            <p:ph idx="4294967295" type="subTitle"/>
          </p:nvPr>
        </p:nvSpPr>
        <p:spPr>
          <a:xfrm>
            <a:off x="7263900" y="2593925"/>
            <a:ext cx="1296300" cy="7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board (expanded on next slide)</a:t>
            </a:r>
            <a:endParaRPr/>
          </a:p>
        </p:txBody>
      </p:sp>
      <p:cxnSp>
        <p:nvCxnSpPr>
          <p:cNvPr id="276" name="Google Shape;276;p36"/>
          <p:cNvCxnSpPr/>
          <p:nvPr/>
        </p:nvCxnSpPr>
        <p:spPr>
          <a:xfrm flipH="1">
            <a:off x="5876350" y="1861075"/>
            <a:ext cx="1222200" cy="510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36"/>
          <p:cNvSpPr txBox="1"/>
          <p:nvPr>
            <p:ph idx="4294967295" type="subTitle"/>
          </p:nvPr>
        </p:nvSpPr>
        <p:spPr>
          <a:xfrm>
            <a:off x="7170000" y="1573225"/>
            <a:ext cx="1484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Laser-cut acrylic enclosure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type="title"/>
          </p:nvPr>
        </p:nvSpPr>
        <p:spPr>
          <a:xfrm>
            <a:off x="727800" y="6069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Board Close Up</a:t>
            </a:r>
            <a:endParaRPr/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b="4118" l="8951" r="26970" t="7495"/>
          <a:stretch/>
        </p:blipFill>
        <p:spPr>
          <a:xfrm>
            <a:off x="2280925" y="1242825"/>
            <a:ext cx="4809612" cy="373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/>
          <p:nvPr/>
        </p:nvSpPr>
        <p:spPr>
          <a:xfrm>
            <a:off x="3276300" y="1545575"/>
            <a:ext cx="1209300" cy="1560000"/>
          </a:xfrm>
          <a:prstGeom prst="rect">
            <a:avLst/>
          </a:prstGeom>
          <a:noFill/>
          <a:ln cap="flat" cmpd="sng" w="762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5" name="Google Shape;285;p37"/>
          <p:cNvCxnSpPr/>
          <p:nvPr/>
        </p:nvCxnSpPr>
        <p:spPr>
          <a:xfrm flipH="1">
            <a:off x="4546575" y="1645075"/>
            <a:ext cx="3081900" cy="111000"/>
          </a:xfrm>
          <a:prstGeom prst="straightConnector1">
            <a:avLst/>
          </a:prstGeom>
          <a:noFill/>
          <a:ln cap="flat" cmpd="sng" w="2857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37"/>
          <p:cNvSpPr txBox="1"/>
          <p:nvPr>
            <p:ph idx="4294967295" type="subTitle"/>
          </p:nvPr>
        </p:nvSpPr>
        <p:spPr>
          <a:xfrm>
            <a:off x="7455175" y="1334625"/>
            <a:ext cx="1296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Buck converter (6V-&gt;3.3V)</a:t>
            </a:r>
            <a:endParaRPr/>
          </a:p>
        </p:txBody>
      </p:sp>
      <p:sp>
        <p:nvSpPr>
          <p:cNvPr id="287" name="Google Shape;287;p37"/>
          <p:cNvSpPr txBox="1"/>
          <p:nvPr>
            <p:ph idx="4294967295" type="subTitle"/>
          </p:nvPr>
        </p:nvSpPr>
        <p:spPr>
          <a:xfrm>
            <a:off x="7455175" y="3971400"/>
            <a:ext cx="15060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LCD Display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(Green showing good battery level)</a:t>
            </a:r>
            <a:endParaRPr/>
          </a:p>
        </p:txBody>
      </p:sp>
      <p:cxnSp>
        <p:nvCxnSpPr>
          <p:cNvPr id="288" name="Google Shape;288;p37"/>
          <p:cNvCxnSpPr/>
          <p:nvPr/>
        </p:nvCxnSpPr>
        <p:spPr>
          <a:xfrm rot="10800000">
            <a:off x="6732675" y="2226375"/>
            <a:ext cx="1058100" cy="93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37"/>
          <p:cNvSpPr txBox="1"/>
          <p:nvPr>
            <p:ph idx="4294967295" type="subTitle"/>
          </p:nvPr>
        </p:nvSpPr>
        <p:spPr>
          <a:xfrm>
            <a:off x="7455175" y="2062275"/>
            <a:ext cx="12963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ESP32</a:t>
            </a:r>
            <a:endParaRPr/>
          </a:p>
        </p:txBody>
      </p:sp>
      <p:cxnSp>
        <p:nvCxnSpPr>
          <p:cNvPr id="290" name="Google Shape;290;p37"/>
          <p:cNvCxnSpPr>
            <a:stCxn id="291" idx="3"/>
          </p:cNvCxnSpPr>
          <p:nvPr/>
        </p:nvCxnSpPr>
        <p:spPr>
          <a:xfrm flipH="1" rot="10800000">
            <a:off x="1944175" y="2998500"/>
            <a:ext cx="2158200" cy="14358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p37"/>
          <p:cNvSpPr txBox="1"/>
          <p:nvPr/>
        </p:nvSpPr>
        <p:spPr>
          <a:xfrm>
            <a:off x="351175" y="4148550"/>
            <a:ext cx="1593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Buck Chip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AP1509-33SG-13)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37"/>
          <p:cNvSpPr txBox="1"/>
          <p:nvPr>
            <p:ph idx="4294967295" type="subTitle"/>
          </p:nvPr>
        </p:nvSpPr>
        <p:spPr>
          <a:xfrm>
            <a:off x="468175" y="2328525"/>
            <a:ext cx="13590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6V, GND from battery</a:t>
            </a:r>
            <a:endParaRPr/>
          </a:p>
        </p:txBody>
      </p:sp>
      <p:cxnSp>
        <p:nvCxnSpPr>
          <p:cNvPr id="293" name="Google Shape;293;p37"/>
          <p:cNvCxnSpPr/>
          <p:nvPr/>
        </p:nvCxnSpPr>
        <p:spPr>
          <a:xfrm>
            <a:off x="1776975" y="2596050"/>
            <a:ext cx="1138500" cy="2499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p37"/>
          <p:cNvSpPr txBox="1"/>
          <p:nvPr>
            <p:ph idx="4294967295" type="subTitle"/>
          </p:nvPr>
        </p:nvSpPr>
        <p:spPr>
          <a:xfrm>
            <a:off x="468175" y="3030275"/>
            <a:ext cx="1359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PWM, 6V, GND to servo</a:t>
            </a:r>
            <a:endParaRPr/>
          </a:p>
        </p:txBody>
      </p:sp>
      <p:cxnSp>
        <p:nvCxnSpPr>
          <p:cNvPr id="295" name="Google Shape;295;p37"/>
          <p:cNvCxnSpPr>
            <a:stCxn id="294" idx="3"/>
          </p:cNvCxnSpPr>
          <p:nvPr/>
        </p:nvCxnSpPr>
        <p:spPr>
          <a:xfrm>
            <a:off x="1827175" y="3297875"/>
            <a:ext cx="1053600" cy="201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37"/>
          <p:cNvCxnSpPr/>
          <p:nvPr/>
        </p:nvCxnSpPr>
        <p:spPr>
          <a:xfrm>
            <a:off x="1790850" y="1894975"/>
            <a:ext cx="1055100" cy="4095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37"/>
          <p:cNvCxnSpPr/>
          <p:nvPr/>
        </p:nvCxnSpPr>
        <p:spPr>
          <a:xfrm rot="10800000">
            <a:off x="6469400" y="4247925"/>
            <a:ext cx="1140600" cy="291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8" name="Google Shape;298;p37"/>
          <p:cNvSpPr txBox="1"/>
          <p:nvPr>
            <p:ph idx="4294967295" type="subTitle"/>
          </p:nvPr>
        </p:nvSpPr>
        <p:spPr>
          <a:xfrm>
            <a:off x="379075" y="1566600"/>
            <a:ext cx="1537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divider for battery sensing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Futaba S3003 </a:t>
            </a:r>
            <a:r>
              <a:rPr lang="en"/>
              <a:t>- PWM</a:t>
            </a:r>
            <a:endParaRPr/>
          </a:p>
        </p:txBody>
      </p:sp>
      <p:pic>
        <p:nvPicPr>
          <p:cNvPr id="304" name="Google Shape;304;p38"/>
          <p:cNvPicPr preferRelativeResize="0"/>
          <p:nvPr/>
        </p:nvPicPr>
        <p:blipFill rotWithShape="1">
          <a:blip r:embed="rId3">
            <a:alphaModFix/>
          </a:blip>
          <a:srcRect b="5804" l="29689" r="9032" t="16802"/>
          <a:stretch/>
        </p:blipFill>
        <p:spPr>
          <a:xfrm>
            <a:off x="1768925" y="1251450"/>
            <a:ext cx="5609750" cy="38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/>
          <p:nvPr/>
        </p:nvSpPr>
        <p:spPr>
          <a:xfrm>
            <a:off x="1363800" y="1390525"/>
            <a:ext cx="5331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3.3</a:t>
            </a: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1363800" y="3592925"/>
            <a:ext cx="5331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3.3V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1363800" y="2124575"/>
            <a:ext cx="5331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1363800" y="4341775"/>
            <a:ext cx="5331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0V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7276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- Visualize PWM</a:t>
            </a:r>
            <a:endParaRPr/>
          </a:p>
        </p:txBody>
      </p:sp>
      <p:pic>
        <p:nvPicPr>
          <p:cNvPr id="314" name="Google Shape;314;p39" title="2020-11-10-10-54-21-17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594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</a:t>
            </a:r>
            <a:r>
              <a:rPr lang="en"/>
              <a:t> Board - R&amp;V</a:t>
            </a:r>
            <a:endParaRPr/>
          </a:p>
        </p:txBody>
      </p:sp>
      <p:graphicFrame>
        <p:nvGraphicFramePr>
          <p:cNvPr id="320" name="Google Shape;320;p40"/>
          <p:cNvGraphicFramePr/>
          <p:nvPr/>
        </p:nvGraphicFramePr>
        <p:xfrm>
          <a:off x="729450" y="1283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{419C73E3-83E4-4C6B-B4E7-D6D5F87B5C04}</a:tableStyleId>
              </a:tblPr>
              <a:tblGrid>
                <a:gridCol w="2180475"/>
                <a:gridCol w="3348500"/>
                <a:gridCol w="2312400"/>
              </a:tblGrid>
              <a:tr h="30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Verification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59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Servo Motor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Provides enough torque to make the strike audible for at least 10 ft</a:t>
                      </a:r>
                      <a:endParaRPr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Tested with chime x10 in large room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0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Buck Converter*</a:t>
                      </a:r>
                      <a:endParaRPr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Convert 6V to 3.3V</a:t>
                      </a:r>
                      <a:endParaRPr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Probe with multimeter</a:t>
                      </a:r>
                      <a:endParaRPr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Battery Sense Circuit*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Converts voltage to value readable by GPIO</a:t>
                      </a:r>
                      <a:endParaRPr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Draws at most 5 mA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easured ~3.3V with multimeter</a:t>
                      </a:r>
                      <a:endParaRPr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Checked with lab multimeter</a:t>
                      </a:r>
                      <a:endParaRPr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321" name="Google Shape;321;p40"/>
          <p:cNvSpPr txBox="1"/>
          <p:nvPr/>
        </p:nvSpPr>
        <p:spPr>
          <a:xfrm>
            <a:off x="729450" y="4394800"/>
            <a:ext cx="44076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*Indicates R&amp;V shared with ringing board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Ringing Board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type="title"/>
          </p:nvPr>
        </p:nvSpPr>
        <p:spPr>
          <a:xfrm>
            <a:off x="7276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Ringing </a:t>
            </a:r>
            <a:r>
              <a:rPr lang="en"/>
              <a:t>Board Design</a:t>
            </a:r>
            <a:endParaRPr/>
          </a:p>
        </p:txBody>
      </p:sp>
      <p:sp>
        <p:nvSpPr>
          <p:cNvPr id="332" name="Google Shape;332;p42"/>
          <p:cNvSpPr txBox="1"/>
          <p:nvPr/>
        </p:nvSpPr>
        <p:spPr>
          <a:xfrm>
            <a:off x="2435900" y="1354775"/>
            <a:ext cx="32976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Features: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Battery and buck chip same as servo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Boost chip that steps up 6V-&gt;60V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Ringing circuitry generates +/-60V square wave to drive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Rings bells extracted from antique phone (shown left)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Ampere’s law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Oscillating magnetic field induced by solenoid moves hammer back and forth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750" y="488450"/>
            <a:ext cx="3090250" cy="46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2"/>
          <p:cNvPicPr preferRelativeResize="0"/>
          <p:nvPr/>
        </p:nvPicPr>
        <p:blipFill rotWithShape="1">
          <a:blip r:embed="rId4">
            <a:alphaModFix/>
          </a:blip>
          <a:srcRect b="34254" l="8166" r="15439" t="22783"/>
          <a:stretch/>
        </p:blipFill>
        <p:spPr>
          <a:xfrm>
            <a:off x="197788" y="1451400"/>
            <a:ext cx="2193475" cy="219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42"/>
          <p:cNvCxnSpPr/>
          <p:nvPr/>
        </p:nvCxnSpPr>
        <p:spPr>
          <a:xfrm flipH="1" rot="10800000">
            <a:off x="770475" y="3193075"/>
            <a:ext cx="6900" cy="6177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p42"/>
          <p:cNvSpPr txBox="1"/>
          <p:nvPr>
            <p:ph idx="4294967295" type="subTitle"/>
          </p:nvPr>
        </p:nvSpPr>
        <p:spPr>
          <a:xfrm>
            <a:off x="125775" y="3765275"/>
            <a:ext cx="1296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solenoid (~52H)</a:t>
            </a:r>
            <a:endParaRPr/>
          </a:p>
        </p:txBody>
      </p:sp>
      <p:cxnSp>
        <p:nvCxnSpPr>
          <p:cNvPr id="337" name="Google Shape;337;p42"/>
          <p:cNvCxnSpPr/>
          <p:nvPr/>
        </p:nvCxnSpPr>
        <p:spPr>
          <a:xfrm rot="10800000">
            <a:off x="1138250" y="3012525"/>
            <a:ext cx="534600" cy="8052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8" name="Google Shape;338;p42"/>
          <p:cNvSpPr txBox="1"/>
          <p:nvPr>
            <p:ph idx="4294967295" type="subTitle"/>
          </p:nvPr>
        </p:nvSpPr>
        <p:spPr>
          <a:xfrm>
            <a:off x="1314450" y="3709100"/>
            <a:ext cx="12963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</a:t>
            </a:r>
            <a:endParaRPr/>
          </a:p>
        </p:txBody>
      </p:sp>
      <p:pic>
        <p:nvPicPr>
          <p:cNvPr id="339" name="Google Shape;339;p42"/>
          <p:cNvPicPr preferRelativeResize="0"/>
          <p:nvPr/>
        </p:nvPicPr>
        <p:blipFill rotWithShape="1">
          <a:blip r:embed="rId5">
            <a:alphaModFix/>
          </a:blip>
          <a:srcRect b="15823" l="7212" r="7731" t="16264"/>
          <a:stretch/>
        </p:blipFill>
        <p:spPr>
          <a:xfrm>
            <a:off x="5934825" y="3415100"/>
            <a:ext cx="1296300" cy="123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42"/>
          <p:cNvCxnSpPr/>
          <p:nvPr/>
        </p:nvCxnSpPr>
        <p:spPr>
          <a:xfrm flipH="1" rot="10800000">
            <a:off x="1055075" y="2325075"/>
            <a:ext cx="562200" cy="3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stealth"/>
            <a:tailEnd len="med" w="med" type="triangle"/>
          </a:ln>
        </p:spPr>
      </p:cxnSp>
      <p:pic>
        <p:nvPicPr>
          <p:cNvPr id="341" name="Google Shape;34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1550" y="3810775"/>
            <a:ext cx="1067425" cy="1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2"/>
          <p:cNvSpPr/>
          <p:nvPr/>
        </p:nvSpPr>
        <p:spPr>
          <a:xfrm>
            <a:off x="6777375" y="1985175"/>
            <a:ext cx="420600" cy="37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2"/>
          <p:cNvSpPr txBox="1"/>
          <p:nvPr/>
        </p:nvSpPr>
        <p:spPr>
          <a:xfrm>
            <a:off x="6751425" y="2009925"/>
            <a:ext cx="472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Buck Chip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3"/>
          <p:cNvPicPr preferRelativeResize="0"/>
          <p:nvPr/>
        </p:nvPicPr>
        <p:blipFill rotWithShape="1">
          <a:blip r:embed="rId3">
            <a:alphaModFix/>
          </a:blip>
          <a:srcRect b="17643" l="2475" r="32045" t="24566"/>
          <a:stretch/>
        </p:blipFill>
        <p:spPr>
          <a:xfrm>
            <a:off x="189563" y="1432364"/>
            <a:ext cx="3847099" cy="183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789" y="2860375"/>
            <a:ext cx="1942425" cy="19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3"/>
          <p:cNvPicPr preferRelativeResize="0"/>
          <p:nvPr/>
        </p:nvPicPr>
        <p:blipFill rotWithShape="1">
          <a:blip r:embed="rId3">
            <a:alphaModFix/>
          </a:blip>
          <a:srcRect b="53760" l="9317" r="32045" t="24564"/>
          <a:stretch/>
        </p:blipFill>
        <p:spPr>
          <a:xfrm>
            <a:off x="5624938" y="1666188"/>
            <a:ext cx="3445200" cy="6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>
            <p:ph type="title"/>
          </p:nvPr>
        </p:nvSpPr>
        <p:spPr>
          <a:xfrm>
            <a:off x="727650" y="637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Ringing Device PWM</a:t>
            </a:r>
            <a:endParaRPr/>
          </a:p>
        </p:txBody>
      </p:sp>
      <p:sp>
        <p:nvSpPr>
          <p:cNvPr id="352" name="Google Shape;352;p43"/>
          <p:cNvSpPr/>
          <p:nvPr/>
        </p:nvSpPr>
        <p:spPr>
          <a:xfrm>
            <a:off x="4198938" y="1919950"/>
            <a:ext cx="871200" cy="53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3"/>
          <p:cNvSpPr txBox="1"/>
          <p:nvPr/>
        </p:nvSpPr>
        <p:spPr>
          <a:xfrm>
            <a:off x="3905763" y="1356175"/>
            <a:ext cx="13542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After H-Bridge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43"/>
          <p:cNvSpPr txBox="1"/>
          <p:nvPr/>
        </p:nvSpPr>
        <p:spPr>
          <a:xfrm>
            <a:off x="73863" y="1296525"/>
            <a:ext cx="727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5V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43"/>
          <p:cNvSpPr txBox="1"/>
          <p:nvPr/>
        </p:nvSpPr>
        <p:spPr>
          <a:xfrm>
            <a:off x="73863" y="1858475"/>
            <a:ext cx="727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0V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73863" y="2080600"/>
            <a:ext cx="727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5V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73863" y="2642550"/>
            <a:ext cx="727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0V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5070138" y="1557250"/>
            <a:ext cx="727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+60V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43"/>
          <p:cNvSpPr txBox="1"/>
          <p:nvPr/>
        </p:nvSpPr>
        <p:spPr>
          <a:xfrm>
            <a:off x="4165475" y="2637125"/>
            <a:ext cx="727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60V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0" name="Google Shape;360;p43"/>
          <p:cNvCxnSpPr/>
          <p:nvPr/>
        </p:nvCxnSpPr>
        <p:spPr>
          <a:xfrm rot="10800000">
            <a:off x="3989113" y="4801900"/>
            <a:ext cx="111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43"/>
          <p:cNvCxnSpPr/>
          <p:nvPr/>
        </p:nvCxnSpPr>
        <p:spPr>
          <a:xfrm>
            <a:off x="4443263" y="4995700"/>
            <a:ext cx="17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43"/>
          <p:cNvCxnSpPr/>
          <p:nvPr/>
        </p:nvCxnSpPr>
        <p:spPr>
          <a:xfrm>
            <a:off x="4407563" y="4953775"/>
            <a:ext cx="2433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43"/>
          <p:cNvCxnSpPr/>
          <p:nvPr/>
        </p:nvCxnSpPr>
        <p:spPr>
          <a:xfrm>
            <a:off x="4474913" y="5037325"/>
            <a:ext cx="10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43"/>
          <p:cNvCxnSpPr/>
          <p:nvPr/>
        </p:nvCxnSpPr>
        <p:spPr>
          <a:xfrm flipH="1" rot="10800000">
            <a:off x="4524988" y="4801900"/>
            <a:ext cx="300" cy="1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43"/>
          <p:cNvSpPr txBox="1"/>
          <p:nvPr/>
        </p:nvSpPr>
        <p:spPr>
          <a:xfrm>
            <a:off x="1246450" y="3236950"/>
            <a:ext cx="13542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From ESP32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43"/>
          <p:cNvSpPr txBox="1"/>
          <p:nvPr/>
        </p:nvSpPr>
        <p:spPr>
          <a:xfrm>
            <a:off x="6117300" y="2464975"/>
            <a:ext cx="2038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Relative to solenoid terminals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67" name="Google Shape;367;p43"/>
          <p:cNvGrpSpPr/>
          <p:nvPr/>
        </p:nvGrpSpPr>
        <p:grpSpPr>
          <a:xfrm>
            <a:off x="3970438" y="3029538"/>
            <a:ext cx="1117525" cy="1784250"/>
            <a:chOff x="3676988" y="3029525"/>
            <a:chExt cx="1117525" cy="1784250"/>
          </a:xfrm>
        </p:grpSpPr>
        <p:cxnSp>
          <p:nvCxnSpPr>
            <p:cNvPr id="368" name="Google Shape;368;p43"/>
            <p:cNvCxnSpPr/>
            <p:nvPr/>
          </p:nvCxnSpPr>
          <p:spPr>
            <a:xfrm flipH="1">
              <a:off x="4787613" y="3029525"/>
              <a:ext cx="6900" cy="9300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43"/>
            <p:cNvCxnSpPr/>
            <p:nvPr/>
          </p:nvCxnSpPr>
          <p:spPr>
            <a:xfrm flipH="1">
              <a:off x="3676988" y="3931775"/>
              <a:ext cx="6900" cy="8820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43"/>
            <p:cNvCxnSpPr/>
            <p:nvPr/>
          </p:nvCxnSpPr>
          <p:spPr>
            <a:xfrm>
              <a:off x="4239188" y="3029525"/>
              <a:ext cx="555300" cy="24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43"/>
            <p:cNvCxnSpPr/>
            <p:nvPr/>
          </p:nvCxnSpPr>
          <p:spPr>
            <a:xfrm flipH="1">
              <a:off x="3680600" y="4806075"/>
              <a:ext cx="555300" cy="24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43"/>
            <p:cNvCxnSpPr/>
            <p:nvPr/>
          </p:nvCxnSpPr>
          <p:spPr>
            <a:xfrm flipH="1" rot="10800000">
              <a:off x="4488813" y="3959525"/>
              <a:ext cx="298800" cy="48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43"/>
            <p:cNvCxnSpPr/>
            <p:nvPr/>
          </p:nvCxnSpPr>
          <p:spPr>
            <a:xfrm flipH="1" rot="10800000">
              <a:off x="3676988" y="3959525"/>
              <a:ext cx="298800" cy="48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4" name="Google Shape;374;p43"/>
          <p:cNvGrpSpPr/>
          <p:nvPr/>
        </p:nvGrpSpPr>
        <p:grpSpPr>
          <a:xfrm>
            <a:off x="3955013" y="3008438"/>
            <a:ext cx="1140225" cy="1784825"/>
            <a:chOff x="3677000" y="3019475"/>
            <a:chExt cx="1140225" cy="1784825"/>
          </a:xfrm>
        </p:grpSpPr>
        <p:cxnSp>
          <p:nvCxnSpPr>
            <p:cNvPr id="375" name="Google Shape;375;p43"/>
            <p:cNvCxnSpPr/>
            <p:nvPr/>
          </p:nvCxnSpPr>
          <p:spPr>
            <a:xfrm>
              <a:off x="3699700" y="3019475"/>
              <a:ext cx="6900" cy="9300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43"/>
            <p:cNvCxnSpPr/>
            <p:nvPr/>
          </p:nvCxnSpPr>
          <p:spPr>
            <a:xfrm>
              <a:off x="4810325" y="3921725"/>
              <a:ext cx="6900" cy="8820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" name="Google Shape;377;p43"/>
            <p:cNvCxnSpPr/>
            <p:nvPr/>
          </p:nvCxnSpPr>
          <p:spPr>
            <a:xfrm flipH="1">
              <a:off x="3699725" y="3019475"/>
              <a:ext cx="555300" cy="24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43"/>
            <p:cNvCxnSpPr/>
            <p:nvPr/>
          </p:nvCxnSpPr>
          <p:spPr>
            <a:xfrm flipH="1">
              <a:off x="4245463" y="4801900"/>
              <a:ext cx="555300" cy="24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43"/>
            <p:cNvCxnSpPr/>
            <p:nvPr/>
          </p:nvCxnSpPr>
          <p:spPr>
            <a:xfrm rot="10800000">
              <a:off x="3677000" y="3949475"/>
              <a:ext cx="298800" cy="48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43"/>
            <p:cNvCxnSpPr/>
            <p:nvPr/>
          </p:nvCxnSpPr>
          <p:spPr>
            <a:xfrm rot="10800000">
              <a:off x="4488825" y="3959525"/>
              <a:ext cx="298800" cy="48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1" name="Google Shape;381;p43"/>
          <p:cNvSpPr txBox="1"/>
          <p:nvPr/>
        </p:nvSpPr>
        <p:spPr>
          <a:xfrm>
            <a:off x="5097125" y="2114275"/>
            <a:ext cx="6735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60V</a:t>
            </a:r>
            <a:endParaRPr sz="1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43"/>
          <p:cNvSpPr txBox="1"/>
          <p:nvPr/>
        </p:nvSpPr>
        <p:spPr>
          <a:xfrm>
            <a:off x="3970450" y="3734538"/>
            <a:ext cx="32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+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p43"/>
          <p:cNvSpPr txBox="1"/>
          <p:nvPr/>
        </p:nvSpPr>
        <p:spPr>
          <a:xfrm>
            <a:off x="4761875" y="3734550"/>
            <a:ext cx="32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-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43"/>
          <p:cNvSpPr/>
          <p:nvPr/>
        </p:nvSpPr>
        <p:spPr>
          <a:xfrm>
            <a:off x="541425" y="1356175"/>
            <a:ext cx="638400" cy="15948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3"/>
          <p:cNvSpPr/>
          <p:nvPr/>
        </p:nvSpPr>
        <p:spPr>
          <a:xfrm>
            <a:off x="5624950" y="1557250"/>
            <a:ext cx="566100" cy="9078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3"/>
          <p:cNvSpPr/>
          <p:nvPr/>
        </p:nvSpPr>
        <p:spPr>
          <a:xfrm>
            <a:off x="1179825" y="1356175"/>
            <a:ext cx="566100" cy="15948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3"/>
          <p:cNvSpPr/>
          <p:nvPr/>
        </p:nvSpPr>
        <p:spPr>
          <a:xfrm>
            <a:off x="6191050" y="1557175"/>
            <a:ext cx="566100" cy="9078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Google Shape;388;p43"/>
          <p:cNvGrpSpPr/>
          <p:nvPr/>
        </p:nvGrpSpPr>
        <p:grpSpPr>
          <a:xfrm>
            <a:off x="3030488" y="3094125"/>
            <a:ext cx="3086800" cy="1463575"/>
            <a:chOff x="3030488" y="3094125"/>
            <a:chExt cx="3086800" cy="1463575"/>
          </a:xfrm>
        </p:grpSpPr>
        <p:grpSp>
          <p:nvGrpSpPr>
            <p:cNvPr id="389" name="Google Shape;389;p43"/>
            <p:cNvGrpSpPr/>
            <p:nvPr/>
          </p:nvGrpSpPr>
          <p:grpSpPr>
            <a:xfrm>
              <a:off x="3030488" y="3118825"/>
              <a:ext cx="3086800" cy="1438875"/>
              <a:chOff x="3030488" y="3118825"/>
              <a:chExt cx="3086800" cy="1438875"/>
            </a:xfrm>
          </p:grpSpPr>
          <p:sp>
            <p:nvSpPr>
              <p:cNvPr id="390" name="Google Shape;390;p43"/>
              <p:cNvSpPr txBox="1"/>
              <p:nvPr/>
            </p:nvSpPr>
            <p:spPr>
              <a:xfrm>
                <a:off x="3030488" y="3118825"/>
                <a:ext cx="727500" cy="36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rPr>
                  <a:t>HIGH</a:t>
                </a:r>
                <a:endParaRPr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91" name="Google Shape;391;p43"/>
              <p:cNvSpPr txBox="1"/>
              <p:nvPr/>
            </p:nvSpPr>
            <p:spPr>
              <a:xfrm>
                <a:off x="5389788" y="4195000"/>
                <a:ext cx="727500" cy="36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rPr>
                  <a:t>HIGH</a:t>
                </a:r>
                <a:endParaRPr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392" name="Google Shape;392;p43"/>
            <p:cNvSpPr txBox="1"/>
            <p:nvPr/>
          </p:nvSpPr>
          <p:spPr>
            <a:xfrm>
              <a:off x="3066038" y="4195000"/>
              <a:ext cx="7275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LOW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3" name="Google Shape;393;p43"/>
            <p:cNvSpPr txBox="1"/>
            <p:nvPr/>
          </p:nvSpPr>
          <p:spPr>
            <a:xfrm>
              <a:off x="5389788" y="3094125"/>
              <a:ext cx="7275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LOW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94" name="Google Shape;394;p43"/>
          <p:cNvGrpSpPr/>
          <p:nvPr/>
        </p:nvGrpSpPr>
        <p:grpSpPr>
          <a:xfrm>
            <a:off x="3057238" y="3094113"/>
            <a:ext cx="3051250" cy="1463588"/>
            <a:chOff x="3066038" y="3094113"/>
            <a:chExt cx="3051250" cy="1463588"/>
          </a:xfrm>
        </p:grpSpPr>
        <p:sp>
          <p:nvSpPr>
            <p:cNvPr id="395" name="Google Shape;395;p43"/>
            <p:cNvSpPr txBox="1"/>
            <p:nvPr/>
          </p:nvSpPr>
          <p:spPr>
            <a:xfrm>
              <a:off x="5389788" y="4194988"/>
              <a:ext cx="7275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LOW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6" name="Google Shape;396;p43"/>
            <p:cNvSpPr txBox="1"/>
            <p:nvPr/>
          </p:nvSpPr>
          <p:spPr>
            <a:xfrm>
              <a:off x="5389788" y="3094125"/>
              <a:ext cx="7275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HIGH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7" name="Google Shape;397;p43"/>
            <p:cNvSpPr txBox="1"/>
            <p:nvPr/>
          </p:nvSpPr>
          <p:spPr>
            <a:xfrm>
              <a:off x="3066038" y="4195000"/>
              <a:ext cx="7275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HIGH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8" name="Google Shape;398;p43"/>
            <p:cNvSpPr txBox="1"/>
            <p:nvPr/>
          </p:nvSpPr>
          <p:spPr>
            <a:xfrm>
              <a:off x="3066038" y="3094113"/>
              <a:ext cx="7275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LOW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99" name="Google Shape;399;p43"/>
          <p:cNvPicPr preferRelativeResize="0"/>
          <p:nvPr/>
        </p:nvPicPr>
        <p:blipFill rotWithShape="1">
          <a:blip r:embed="rId5">
            <a:alphaModFix/>
          </a:blip>
          <a:srcRect b="34254" l="8166" r="15439" t="22783"/>
          <a:stretch/>
        </p:blipFill>
        <p:spPr>
          <a:xfrm>
            <a:off x="6217485" y="3109200"/>
            <a:ext cx="1838425" cy="18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3"/>
          <p:cNvSpPr txBox="1"/>
          <p:nvPr/>
        </p:nvSpPr>
        <p:spPr>
          <a:xfrm>
            <a:off x="6217475" y="4666588"/>
            <a:ext cx="32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+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43"/>
          <p:cNvSpPr txBox="1"/>
          <p:nvPr/>
        </p:nvSpPr>
        <p:spPr>
          <a:xfrm>
            <a:off x="7008900" y="4666600"/>
            <a:ext cx="32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-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4"/>
          <p:cNvPicPr preferRelativeResize="0"/>
          <p:nvPr/>
        </p:nvPicPr>
        <p:blipFill rotWithShape="1">
          <a:blip r:embed="rId3">
            <a:alphaModFix/>
          </a:blip>
          <a:srcRect b="20087" l="4311" r="9799" t="19077"/>
          <a:stretch/>
        </p:blipFill>
        <p:spPr>
          <a:xfrm>
            <a:off x="4524525" y="548350"/>
            <a:ext cx="3638450" cy="45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4"/>
          <p:cNvSpPr txBox="1"/>
          <p:nvPr>
            <p:ph type="title"/>
          </p:nvPr>
        </p:nvSpPr>
        <p:spPr>
          <a:xfrm>
            <a:off x="243525" y="634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Ringing</a:t>
            </a:r>
            <a:r>
              <a:rPr lang="en"/>
              <a:t> Module Photo</a:t>
            </a:r>
            <a:endParaRPr/>
          </a:p>
        </p:txBody>
      </p:sp>
      <p:cxnSp>
        <p:nvCxnSpPr>
          <p:cNvPr id="408" name="Google Shape;408;p44"/>
          <p:cNvCxnSpPr/>
          <p:nvPr/>
        </p:nvCxnSpPr>
        <p:spPr>
          <a:xfrm flipH="1">
            <a:off x="7890875" y="2616875"/>
            <a:ext cx="626100" cy="3507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9" name="Google Shape;409;p44"/>
          <p:cNvSpPr/>
          <p:nvPr/>
        </p:nvSpPr>
        <p:spPr>
          <a:xfrm>
            <a:off x="6026875" y="1478500"/>
            <a:ext cx="1157100" cy="1291200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4"/>
          <p:cNvSpPr txBox="1"/>
          <p:nvPr>
            <p:ph idx="4294967295" type="subTitle"/>
          </p:nvPr>
        </p:nvSpPr>
        <p:spPr>
          <a:xfrm>
            <a:off x="145300" y="2279800"/>
            <a:ext cx="2783100" cy="18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Legend:</a:t>
            </a:r>
            <a:endParaRPr b="1"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B6D7A8"/>
                </a:highlight>
              </a:rPr>
              <a:t>Buck converter (6V-&gt;3.3V)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DD7E6B"/>
                </a:highlight>
              </a:rPr>
              <a:t>Boost converter (6V-55V)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6D9EEB"/>
                </a:highlight>
              </a:rPr>
              <a:t>H-Bridge &amp; MOSFETs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11" name="Google Shape;411;p44"/>
          <p:cNvSpPr/>
          <p:nvPr/>
        </p:nvSpPr>
        <p:spPr>
          <a:xfrm>
            <a:off x="4865850" y="1816000"/>
            <a:ext cx="1117500" cy="9096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D7E6B"/>
              </a:solidFill>
            </a:endParaRPr>
          </a:p>
        </p:txBody>
      </p:sp>
      <p:sp>
        <p:nvSpPr>
          <p:cNvPr id="412" name="Google Shape;412;p44"/>
          <p:cNvSpPr/>
          <p:nvPr/>
        </p:nvSpPr>
        <p:spPr>
          <a:xfrm>
            <a:off x="4865850" y="2769550"/>
            <a:ext cx="1353600" cy="9096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D7E6B"/>
              </a:solidFill>
            </a:endParaRPr>
          </a:p>
        </p:txBody>
      </p:sp>
      <p:sp>
        <p:nvSpPr>
          <p:cNvPr id="413" name="Google Shape;413;p44"/>
          <p:cNvSpPr txBox="1"/>
          <p:nvPr>
            <p:ph idx="4294967295" type="subTitle"/>
          </p:nvPr>
        </p:nvSpPr>
        <p:spPr>
          <a:xfrm>
            <a:off x="8114400" y="2310600"/>
            <a:ext cx="12963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ESP32</a:t>
            </a:r>
            <a:endParaRPr/>
          </a:p>
        </p:txBody>
      </p:sp>
      <p:sp>
        <p:nvSpPr>
          <p:cNvPr id="414" name="Google Shape;414;p44"/>
          <p:cNvSpPr txBox="1"/>
          <p:nvPr>
            <p:ph idx="4294967295" type="subTitle"/>
          </p:nvPr>
        </p:nvSpPr>
        <p:spPr>
          <a:xfrm>
            <a:off x="5434950" y="650400"/>
            <a:ext cx="12963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Extra capacitor bank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15" name="Google Shape;415;p44"/>
          <p:cNvSpPr txBox="1"/>
          <p:nvPr>
            <p:ph idx="4294967295" type="subTitle"/>
          </p:nvPr>
        </p:nvSpPr>
        <p:spPr>
          <a:xfrm>
            <a:off x="8114400" y="3608325"/>
            <a:ext cx="12963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LCD</a:t>
            </a:r>
            <a:endParaRPr/>
          </a:p>
        </p:txBody>
      </p:sp>
      <p:cxnSp>
        <p:nvCxnSpPr>
          <p:cNvPr id="416" name="Google Shape;416;p44"/>
          <p:cNvCxnSpPr/>
          <p:nvPr/>
        </p:nvCxnSpPr>
        <p:spPr>
          <a:xfrm flipH="1">
            <a:off x="7932225" y="3900725"/>
            <a:ext cx="626100" cy="3507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7" name="Google Shape;417;p44"/>
          <p:cNvSpPr txBox="1"/>
          <p:nvPr>
            <p:ph idx="4294967295" type="subTitle"/>
          </p:nvPr>
        </p:nvSpPr>
        <p:spPr>
          <a:xfrm>
            <a:off x="3026200" y="3762450"/>
            <a:ext cx="12963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6V, GND input from battery</a:t>
            </a:r>
            <a:endParaRPr/>
          </a:p>
        </p:txBody>
      </p:sp>
      <p:sp>
        <p:nvSpPr>
          <p:cNvPr id="418" name="Google Shape;418;p44"/>
          <p:cNvSpPr txBox="1"/>
          <p:nvPr>
            <p:ph idx="4294967295" type="subTitle"/>
          </p:nvPr>
        </p:nvSpPr>
        <p:spPr>
          <a:xfrm>
            <a:off x="7220550" y="1478500"/>
            <a:ext cx="10620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Out to solenoid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19" name="Google Shape;419;p44"/>
          <p:cNvSpPr txBox="1"/>
          <p:nvPr/>
        </p:nvSpPr>
        <p:spPr>
          <a:xfrm>
            <a:off x="2942625" y="4421600"/>
            <a:ext cx="2290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Buck Chip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(AP1509-33SG-13)</a:t>
            </a:r>
            <a:endParaRPr/>
          </a:p>
        </p:txBody>
      </p:sp>
      <p:cxnSp>
        <p:nvCxnSpPr>
          <p:cNvPr id="420" name="Google Shape;420;p44"/>
          <p:cNvCxnSpPr/>
          <p:nvPr/>
        </p:nvCxnSpPr>
        <p:spPr>
          <a:xfrm flipH="1" rot="10800000">
            <a:off x="4546550" y="3581775"/>
            <a:ext cx="1353300" cy="10689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44"/>
          <p:cNvCxnSpPr/>
          <p:nvPr/>
        </p:nvCxnSpPr>
        <p:spPr>
          <a:xfrm>
            <a:off x="4428550" y="2279800"/>
            <a:ext cx="548400" cy="2916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2" name="Google Shape;422;p44"/>
          <p:cNvCxnSpPr/>
          <p:nvPr/>
        </p:nvCxnSpPr>
        <p:spPr>
          <a:xfrm flipH="1" rot="10800000">
            <a:off x="4165650" y="3533025"/>
            <a:ext cx="846000" cy="3195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3" name="Google Shape;423;p44"/>
          <p:cNvSpPr txBox="1"/>
          <p:nvPr>
            <p:ph idx="4294967295" type="subTitle"/>
          </p:nvPr>
        </p:nvSpPr>
        <p:spPr>
          <a:xfrm>
            <a:off x="2928400" y="1911950"/>
            <a:ext cx="15897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 chip (</a:t>
            </a:r>
            <a:r>
              <a:rPr lang="en"/>
              <a:t>MC34063ADR2G)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5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 </a:t>
            </a:r>
            <a:r>
              <a:rPr lang="en"/>
              <a:t>Board - R&amp;V</a:t>
            </a:r>
            <a:endParaRPr/>
          </a:p>
        </p:txBody>
      </p:sp>
      <p:graphicFrame>
        <p:nvGraphicFramePr>
          <p:cNvPr id="429" name="Google Shape;429;p45"/>
          <p:cNvGraphicFramePr/>
          <p:nvPr/>
        </p:nvGraphicFramePr>
        <p:xfrm>
          <a:off x="358325" y="1559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{419C73E3-83E4-4C6B-B4E7-D6D5F87B5C04}</a:tableStyleId>
              </a:tblPr>
              <a:tblGrid>
                <a:gridCol w="1739400"/>
                <a:gridCol w="3960200"/>
                <a:gridCol w="2731350"/>
              </a:tblGrid>
              <a:tr h="42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Verification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66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Boost Converter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Convert 6V to 60V+/-5V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Probe with multimeter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H-Bridge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Output +/-60V square wave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Probe on oscilloscope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Vintage Ringing Hardware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Ring for at least 30 seconds continuously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Trigger with ESP32 and time sound produced</a:t>
                      </a:r>
                      <a:endParaRPr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40" name="Google Shape;440;p47"/>
          <p:cNvSpPr txBox="1"/>
          <p:nvPr>
            <p:ph idx="1" type="body"/>
          </p:nvPr>
        </p:nvSpPr>
        <p:spPr>
          <a:xfrm>
            <a:off x="729450" y="15264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Successes: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Relay and Servo Boards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Control of boards with using Python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Jitter buffer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All high-level </a:t>
            </a:r>
            <a:r>
              <a:rPr lang="en" sz="2000"/>
              <a:t>requirements</a:t>
            </a:r>
            <a:r>
              <a:rPr lang="en" sz="2000"/>
              <a:t> achieved!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Work</a:t>
            </a:r>
            <a:endParaRPr/>
          </a:p>
        </p:txBody>
      </p:sp>
      <p:sp>
        <p:nvSpPr>
          <p:cNvPr id="446" name="Google Shape;446;p48"/>
          <p:cNvSpPr txBox="1"/>
          <p:nvPr>
            <p:ph idx="1" type="body"/>
          </p:nvPr>
        </p:nvSpPr>
        <p:spPr>
          <a:xfrm>
            <a:off x="727650" y="13660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Fix</a:t>
            </a:r>
            <a:r>
              <a:rPr lang="en" sz="2000"/>
              <a:t> Ring Board PWM conversion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Git and documentation for IALL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Expand Jitter Buffer to ensure latency across instances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pic>
        <p:nvPicPr>
          <p:cNvPr id="452" name="Google Shape;4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475" y="2384975"/>
            <a:ext cx="4770651" cy="247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Servo </a:t>
            </a:r>
            <a:r>
              <a:rPr lang="en"/>
              <a:t>Board - Functionality</a:t>
            </a:r>
            <a:endParaRPr/>
          </a:p>
        </p:txBody>
      </p:sp>
      <p:sp>
        <p:nvSpPr>
          <p:cNvPr id="458" name="Google Shape;458;p50"/>
          <p:cNvSpPr txBox="1"/>
          <p:nvPr>
            <p:ph idx="1" type="body"/>
          </p:nvPr>
        </p:nvSpPr>
        <p:spPr>
          <a:xfrm>
            <a:off x="729450" y="1642250"/>
            <a:ext cx="6378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Microcontroller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Use GPIO to send PWM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LCD Display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Green background when battery is high or red when battery is low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Servo Motor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Continuously Rotate from 0 degree to 180 degree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"/>
          <p:cNvSpPr txBox="1"/>
          <p:nvPr>
            <p:ph type="title"/>
          </p:nvPr>
        </p:nvSpPr>
        <p:spPr>
          <a:xfrm>
            <a:off x="729450" y="679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Relay</a:t>
            </a:r>
            <a:r>
              <a:rPr lang="en"/>
              <a:t> Board - </a:t>
            </a:r>
            <a:r>
              <a:rPr lang="en"/>
              <a:t>Functionality</a:t>
            </a:r>
            <a:endParaRPr/>
          </a:p>
        </p:txBody>
      </p:sp>
      <p:sp>
        <p:nvSpPr>
          <p:cNvPr id="464" name="Google Shape;464;p51"/>
          <p:cNvSpPr txBox="1"/>
          <p:nvPr>
            <p:ph idx="1" type="body"/>
          </p:nvPr>
        </p:nvSpPr>
        <p:spPr>
          <a:xfrm>
            <a:off x="729450" y="1642250"/>
            <a:ext cx="611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Terminal rail</a:t>
            </a:r>
            <a:endParaRPr sz="1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 Route wall power and connections safely</a:t>
            </a:r>
            <a:endParaRPr sz="14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Power converter</a:t>
            </a:r>
            <a:endParaRPr sz="1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Input 120VAC and output 3.3VDC with at least 1A</a:t>
            </a:r>
            <a:endParaRPr sz="14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Microcontroller</a:t>
            </a:r>
            <a:endParaRPr sz="1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Use GPIO </a:t>
            </a:r>
            <a:r>
              <a:rPr lang="en" sz="1400">
                <a:solidFill>
                  <a:srgbClr val="434343"/>
                </a:solidFill>
              </a:rPr>
              <a:t>to control High-Voltage Relays </a:t>
            </a:r>
            <a:endParaRPr sz="14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High Voltage Relays</a:t>
            </a:r>
            <a:endParaRPr sz="1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Control the flow of power to and away from electronics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465" name="Google Shape;465;p51"/>
          <p:cNvPicPr preferRelativeResize="0"/>
          <p:nvPr/>
        </p:nvPicPr>
        <p:blipFill rotWithShape="1">
          <a:blip r:embed="rId3">
            <a:alphaModFix/>
          </a:blip>
          <a:srcRect b="8593" l="0" r="0" t="9169"/>
          <a:stretch/>
        </p:blipFill>
        <p:spPr>
          <a:xfrm>
            <a:off x="4033975" y="3814250"/>
            <a:ext cx="1616325" cy="13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1"/>
          <p:cNvPicPr preferRelativeResize="0"/>
          <p:nvPr/>
        </p:nvPicPr>
        <p:blipFill rotWithShape="1">
          <a:blip r:embed="rId4">
            <a:alphaModFix/>
          </a:blip>
          <a:srcRect b="14631" l="0" r="0" t="14375"/>
          <a:stretch/>
        </p:blipFill>
        <p:spPr>
          <a:xfrm>
            <a:off x="1597875" y="3946299"/>
            <a:ext cx="1500450" cy="10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0325" y="1846926"/>
            <a:ext cx="2566473" cy="18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7650" y="6451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827425" y="1410200"/>
            <a:ext cx="7688700" cy="28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</a:rPr>
              <a:t>Our sponsored project is to fabricate software controlled physical sounds sources for the Illinois Augmented Listening Laboratory (IALL)</a:t>
            </a:r>
            <a:r>
              <a:rPr b="1" lang="en" sz="1600">
                <a:solidFill>
                  <a:srgbClr val="434343"/>
                </a:solidFill>
              </a:rPr>
              <a:t>.</a:t>
            </a:r>
            <a:r>
              <a:rPr b="1" lang="en" sz="1600">
                <a:solidFill>
                  <a:srgbClr val="434343"/>
                </a:solidFill>
              </a:rPr>
              <a:t> 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</a:rPr>
              <a:t>We have </a:t>
            </a:r>
            <a:r>
              <a:rPr b="1" lang="en" sz="1600">
                <a:solidFill>
                  <a:srgbClr val="434343"/>
                </a:solidFill>
              </a:rPr>
              <a:t>designed</a:t>
            </a:r>
            <a:r>
              <a:rPr b="1" lang="en" sz="1600">
                <a:solidFill>
                  <a:srgbClr val="434343"/>
                </a:solidFill>
              </a:rPr>
              <a:t> three devices controlled over WiFi that each create unique physical </a:t>
            </a:r>
            <a:r>
              <a:rPr b="1" lang="en" sz="1600">
                <a:solidFill>
                  <a:srgbClr val="434343"/>
                </a:solidFill>
              </a:rPr>
              <a:t>sounds:</a:t>
            </a:r>
            <a:endParaRPr sz="1600">
              <a:solidFill>
                <a:srgbClr val="434343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1" lang="en" sz="1600">
                <a:solidFill>
                  <a:srgbClr val="434343"/>
                </a:solidFill>
              </a:rPr>
              <a:t>Relay Board - Controls an array relays </a:t>
            </a:r>
            <a:endParaRPr b="1" sz="1600">
              <a:solidFill>
                <a:srgbClr val="434343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1" lang="en" sz="1600">
                <a:solidFill>
                  <a:srgbClr val="434343"/>
                </a:solidFill>
              </a:rPr>
              <a:t>Servo Board - Controls a servo motor</a:t>
            </a:r>
            <a:endParaRPr b="1" sz="1600">
              <a:solidFill>
                <a:srgbClr val="434343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1" lang="en" sz="1600">
                <a:solidFill>
                  <a:srgbClr val="434343"/>
                </a:solidFill>
              </a:rPr>
              <a:t>Ring Board - Controls ringing circuitry</a:t>
            </a:r>
            <a:endParaRPr b="1"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7650" y="681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7650" y="1216450"/>
            <a:ext cx="7688700" cy="25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</a:rPr>
              <a:t>Our objective is to create software controlled physical sound sources to be used for demoing hearing aids. They need to be consistent during testing and allow a wide range of sounds in a laboratory setting.</a:t>
            </a:r>
            <a:endParaRPr b="1" sz="1500">
              <a:solidFill>
                <a:srgbClr val="434343"/>
              </a:solidFill>
            </a:endParaRPr>
          </a:p>
          <a:p>
            <a:pPr indent="457200" lvl="0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</a:rPr>
              <a:t>Our High-Level </a:t>
            </a:r>
            <a:r>
              <a:rPr b="1" lang="en" sz="1500">
                <a:solidFill>
                  <a:srgbClr val="434343"/>
                </a:solidFill>
              </a:rPr>
              <a:t>Requirements</a:t>
            </a:r>
            <a:r>
              <a:rPr b="1" lang="en" sz="1500">
                <a:solidFill>
                  <a:srgbClr val="434343"/>
                </a:solidFill>
              </a:rPr>
              <a:t>: 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b="1" lang="en" sz="1500">
                <a:solidFill>
                  <a:srgbClr val="434343"/>
                </a:solidFill>
              </a:rPr>
              <a:t>At least 3 different unique sounds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b="1" lang="en" sz="1500">
                <a:solidFill>
                  <a:srgbClr val="434343"/>
                </a:solidFill>
              </a:rPr>
              <a:t>Latency must not vary by more than 30 milliseconds.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b="1" lang="en" sz="1500">
                <a:solidFill>
                  <a:srgbClr val="434343"/>
                </a:solidFill>
              </a:rPr>
              <a:t>Devices must function with at least six feet of distance from each other.</a:t>
            </a:r>
            <a:endParaRPr b="1" sz="1500">
              <a:solidFill>
                <a:srgbClr val="434343"/>
              </a:solidFill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600" y="2285974"/>
            <a:ext cx="3588300" cy="23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7650" y="679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13" y="546675"/>
            <a:ext cx="3351738" cy="459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727650" y="1521325"/>
            <a:ext cx="42258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Lato"/>
              <a:buAutoNum type="arabicParenR"/>
            </a:pPr>
            <a:r>
              <a:rPr b="1" lang="en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Host - Researcher’s PC running SCPSS Python Module.</a:t>
            </a:r>
            <a:endParaRPr b="1"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Lato"/>
              <a:buAutoNum type="arabicParenR"/>
            </a:pPr>
            <a:r>
              <a:rPr b="1" lang="en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Router - facilitates communication between devices and the host over WiFi.</a:t>
            </a:r>
            <a:endParaRPr b="1"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Lato"/>
              <a:buAutoNum type="arabicParenR"/>
            </a:pPr>
            <a:r>
              <a:rPr b="1" lang="en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Microcontrollers -  communicate over WiFi and control devices.</a:t>
            </a:r>
            <a:endParaRPr b="1"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Lato"/>
              <a:buAutoNum type="arabicParenR"/>
            </a:pPr>
            <a:r>
              <a:rPr b="1" lang="en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Physical sound sources used to generate sounds.</a:t>
            </a:r>
            <a:endParaRPr b="1"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507850" y="470875"/>
            <a:ext cx="4656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(1)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6563675" y="1420150"/>
            <a:ext cx="4656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(2)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215875" y="2149050"/>
            <a:ext cx="4656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(3)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215875" y="4006950"/>
            <a:ext cx="4656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(4)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Parts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 </a:t>
            </a:r>
            <a:r>
              <a:rPr lang="en"/>
              <a:t>Block Diagram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25" y="535200"/>
            <a:ext cx="8713749" cy="452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5358700" y="2776525"/>
            <a:ext cx="277500" cy="24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5254450" y="2672425"/>
            <a:ext cx="48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Buck Chip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7385250" y="1839150"/>
            <a:ext cx="277500" cy="24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281000" y="1735050"/>
            <a:ext cx="48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Buck Chip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727650" y="665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Parts - Microcontroller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2402425" y="1853857"/>
            <a:ext cx="5943300" cy="17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ESP32-S2-SAOLA1</a:t>
            </a:r>
            <a:endParaRPr b="1" sz="2100"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Connects to local WiFi network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Receives</a:t>
            </a:r>
            <a:r>
              <a:rPr lang="en" sz="1900"/>
              <a:t> and </a:t>
            </a:r>
            <a:r>
              <a:rPr lang="en" sz="1900"/>
              <a:t>decodes commands over TCP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Displays status on LCD</a:t>
            </a:r>
            <a:r>
              <a:rPr lang="en" sz="1900"/>
              <a:t> display using SPI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Jitter Buffer prevents latency variation</a:t>
            </a:r>
            <a:endParaRPr sz="19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48" y="1853850"/>
            <a:ext cx="1090450" cy="23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