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Roboto-regular.fntdata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Roboto-italic.fntdata"/><Relationship Id="rId23" Type="http://schemas.openxmlformats.org/officeDocument/2006/relationships/slide" Target="slides/slide19.xml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Roboto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akronics.com.au/products/lpc1114fn28-arm-cortex-m0-based-32-bit-mcu-dip-ss310010024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Ref: https://www.pololu.com/product/136#lightbox-picture0J149;main-pictures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https://www.pakronics.com.au/products/lpc1114fn28-arm-cortex-m0-based-32-bit-mcu-dip-ss310010024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Ref: http://www.mouser.com/ds/2/302/LPC111X-841342.pdf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Ref:</a:t>
            </a:r>
            <a:r>
              <a:rPr lang="en"/>
              <a:t>http://www.nxp.com/products/microcontrollers-and-processors/arm-processors/lpc-cortex-m-mcus/lpc1100-cortex-m0-plus-m0/lpcxpresso-board-for-lpc11u24:OM13066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Ref: http://takelessons.com/blog/piano-theory-for-all-musicians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7158" y="-537150"/>
            <a:ext cx="8520600" cy="20526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Theremin with LED 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99975" y="2392725"/>
            <a:ext cx="8400900" cy="20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#71</a:t>
            </a:r>
          </a:p>
          <a:p>
            <a:pPr lvl="0" rtl="0"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ECE 445</a:t>
            </a:r>
          </a:p>
          <a:p>
            <a:pPr lvl="0" rtl="0"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Team: Phong Che, Juan Chapa, Chawakorn Wichulada</a:t>
            </a:r>
          </a:p>
          <a:p>
            <a:pPr lvl="0" rtl="0" algn="ctr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28,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65775" y="640075"/>
            <a:ext cx="71208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Square to Sawtooth Converters</a:t>
            </a:r>
          </a:p>
        </p:txBody>
      </p:sp>
      <p:pic>
        <p:nvPicPr>
          <p:cNvPr descr="Screenshot (78).png" id="132" name="Shape 132"/>
          <p:cNvPicPr preferRelativeResize="0"/>
          <p:nvPr/>
        </p:nvPicPr>
        <p:blipFill rotWithShape="1">
          <a:blip r:embed="rId3">
            <a:alphaModFix/>
          </a:blip>
          <a:srcRect b="7884" l="21284" r="23285" t="17029"/>
          <a:stretch/>
        </p:blipFill>
        <p:spPr>
          <a:xfrm>
            <a:off x="2334000" y="1734524"/>
            <a:ext cx="4475989" cy="34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00800" y="607050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Square to Sine Converters</a:t>
            </a:r>
          </a:p>
        </p:txBody>
      </p:sp>
      <p:pic>
        <p:nvPicPr>
          <p:cNvPr descr="Screenshot (79).png" id="138" name="Shape 138"/>
          <p:cNvPicPr preferRelativeResize="0"/>
          <p:nvPr/>
        </p:nvPicPr>
        <p:blipFill rotWithShape="1">
          <a:blip r:embed="rId3">
            <a:alphaModFix/>
          </a:blip>
          <a:srcRect b="4765" l="34144" r="40126" t="14321"/>
          <a:stretch/>
        </p:blipFill>
        <p:spPr>
          <a:xfrm rot="5400000">
            <a:off x="2711562" y="436787"/>
            <a:ext cx="3400575" cy="60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Power Module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Power is supplied by a 9V DC transformer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Linear Regulator transistor was used to supply a steady voltage 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Linear Regulator converts the 9V to 3.3V. 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Sensors required 5V 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Hex Inverters required 7V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One of the challenges we faced was not getting consistent power for the sensors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Voltages are accurate within 2% of desired voltage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Sensor Module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71900" y="1919075"/>
            <a:ext cx="6248700" cy="31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Two infrared sensor to measure distance from heat source 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Detect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motion ranges of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10 to 80 cm +/- 8%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Update period is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38 ms +/- 10%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Output a voltage in corresponding to distance.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Voltage is process by the ADC (analog digital converter)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622" y="2926524"/>
            <a:ext cx="2163925" cy="210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229200" y="1608250"/>
            <a:ext cx="8222100" cy="7677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the output voltage of the sensor by using multimeter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03500"/>
            <a:ext cx="9144003" cy="1155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68750" y="930100"/>
            <a:ext cx="73335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Sensor Reading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Original Plan: 12-bit ADC: TLC2543C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Alternate channel input to process one sensor’s data at a time.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 arduino to test ADC using SPI (S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erial Peripheral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Interface)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Output: A digital value representation of voltage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Problems: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Send byte packet twice per sensor data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Resolution is 16 bits when 12 bits required for MIDI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Delay of 5ms per conversion instead of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3ms +/- 5%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Solution: Implement ADC inside micro controller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Control Module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use LPC1114FN28/102 as the microcontroller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 internal A/D converter converts the inputs to digital value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Around per channel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2.44 μs  +/- 5%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It takes inputs from the sensors (Analog voltage 0 V to 3.3 V)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Determine the period of square waves (delay before switching its state (HIGH/LOW))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75" y="1808200"/>
            <a:ext cx="5955725" cy="32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427400" y="280025"/>
            <a:ext cx="75162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 of Microcontroller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1875" y="1808199"/>
            <a:ext cx="1372278" cy="324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374" y="1728350"/>
            <a:ext cx="5719251" cy="33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27400" y="280025"/>
            <a:ext cx="75162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Programmer Connection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5" y="2745450"/>
            <a:ext cx="2620849" cy="130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a Theremin?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804050"/>
            <a:ext cx="7941900" cy="207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Invented in 1928 by Leon Theremin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Electronic instrument that generates pitches without physical contact from user</a:t>
            </a:r>
          </a:p>
          <a:p>
            <a:pPr indent="-228600" lvl="0" marL="457200">
              <a:spcBef>
                <a:spcPts val="0"/>
              </a:spcBef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Antennas act as capacitors that change volume and pitch</a:t>
            </a:r>
          </a:p>
        </p:txBody>
      </p:sp>
      <p:pic>
        <p:nvPicPr>
          <p:cNvPr descr="theremin.jpe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900" y="3133424"/>
            <a:ext cx="2876100" cy="201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5" y="123625"/>
            <a:ext cx="9014953" cy="48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Setup ADC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Enable power to ADC hardware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Enable clock to ADC hardware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Setup pins that will be used for ADC inputs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Enable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Burst mode</a:t>
            </a:r>
          </a:p>
          <a:p>
            <a:pPr indent="-336550" lvl="1" marL="914400">
              <a:spcBef>
                <a:spcPts val="0"/>
              </a:spcBef>
              <a:buSzPct val="100000"/>
              <a:buFont typeface="Times New Roman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Allow the hardware to convert in background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274500" y="653950"/>
            <a:ext cx="8595000" cy="90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about reading the sensor value from ADC?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21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Read value is not linear function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logarithmic scale </a:t>
            </a:r>
            <a:r>
              <a:rPr lang="en" sz="2400"/>
              <a:t>can help make it more linear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LED Module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12 Notes representation of an octave 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5 Red LEDs for Sharp note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7 Green LEDs for Normal note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Prioritize notes played by high pitch sensor</a:t>
            </a:r>
          </a:p>
          <a:p>
            <a:pPr indent="-228600" lvl="0" marL="45720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Visible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3+/- 5%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meters away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474" y="2680149"/>
            <a:ext cx="3505525" cy="246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Selecting LEDs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1-16 Decoder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and inverters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to select a LED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 bit select used and output by microcontroller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lookup table was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to determine which note played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0" name="Shape 240"/>
          <p:cNvCxnSpPr>
            <a:stCxn id="241" idx="1"/>
          </p:cNvCxnSpPr>
          <p:nvPr/>
        </p:nvCxnSpPr>
        <p:spPr>
          <a:xfrm rot="10800000">
            <a:off x="3979125" y="4475349"/>
            <a:ext cx="1308600" cy="66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lg" w="lg" type="stealth"/>
            <a:tailEnd len="lg" w="lg" type="none"/>
          </a:ln>
        </p:spPr>
      </p:cxn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725" y="3939799"/>
            <a:ext cx="3856275" cy="120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2358050" y="4080700"/>
            <a:ext cx="23580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Note 1 - 12 from left to right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875025"/>
            <a:ext cx="85206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Algorithm for Generating Square Waves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4875"/>
            <a:ext cx="4867949" cy="340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idx="1" type="body"/>
          </p:nvPr>
        </p:nvSpPr>
        <p:spPr>
          <a:xfrm>
            <a:off x="5051650" y="2246600"/>
            <a:ext cx="4264500" cy="217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000000"/>
                </a:solidFill>
              </a:rPr>
              <a:t>while </a:t>
            </a:r>
            <a:r>
              <a:rPr lang="en" sz="1400">
                <a:solidFill>
                  <a:srgbClr val="000000"/>
                </a:solidFill>
              </a:rPr>
              <a:t>true </a:t>
            </a:r>
            <a:r>
              <a:rPr b="1" lang="en" sz="1400">
                <a:solidFill>
                  <a:srgbClr val="000000"/>
                </a:solidFill>
              </a:rPr>
              <a:t>do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     </a:t>
            </a:r>
            <a:r>
              <a:rPr lang="en" sz="1400">
                <a:solidFill>
                  <a:srgbClr val="000000"/>
                </a:solidFill>
              </a:rPr>
              <a:t>counter = counter + 1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000000"/>
                </a:solidFill>
              </a:rPr>
              <a:t>     </a:t>
            </a:r>
            <a:r>
              <a:rPr b="1" lang="en" sz="1400">
                <a:solidFill>
                  <a:srgbClr val="000000"/>
                </a:solidFill>
              </a:rPr>
              <a:t>if </a:t>
            </a:r>
            <a:r>
              <a:rPr lang="en" sz="1400">
                <a:solidFill>
                  <a:srgbClr val="000000"/>
                </a:solidFill>
              </a:rPr>
              <a:t>counter &gt; Read_value </a:t>
            </a:r>
            <a:r>
              <a:rPr b="1" lang="en" sz="1400">
                <a:solidFill>
                  <a:srgbClr val="000000"/>
                </a:solidFill>
              </a:rPr>
              <a:t>then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         </a:t>
            </a:r>
            <a:r>
              <a:rPr lang="en" sz="1400">
                <a:solidFill>
                  <a:srgbClr val="000000"/>
                </a:solidFill>
              </a:rPr>
              <a:t>Flip state of the pin  (HIGH / LOW)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         </a:t>
            </a:r>
            <a:r>
              <a:rPr lang="en" sz="1400">
                <a:solidFill>
                  <a:srgbClr val="000000"/>
                </a:solidFill>
              </a:rPr>
              <a:t>Output to LED decoder based on Read_value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          counter = 0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     </a:t>
            </a:r>
            <a:r>
              <a:rPr b="1" lang="en" sz="1400">
                <a:solidFill>
                  <a:srgbClr val="000000"/>
                </a:solidFill>
              </a:rPr>
              <a:t>end if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end while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Problems with Original Theremin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Very difficult to play a precise pitch</a:t>
            </a:r>
          </a:p>
          <a:p>
            <a:pPr indent="-228600" lvl="0" marL="457200">
              <a:spcBef>
                <a:spcPts val="0"/>
              </a:spcBef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Distance and volume readings vary depending on external factors such as humidity and temperature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869700"/>
            <a:ext cx="85206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This is what the output looks like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975" y="1680175"/>
            <a:ext cx="5013648" cy="340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Waveform Module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Consists of two square to sine converters (one for each note being played)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Consists of two square to sawtooth converters (one for each note being played)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Square Wave comes from microcontroller output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Outputs are clean and audible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Square</a:t>
            </a:r>
          </a:p>
        </p:txBody>
      </p:sp>
      <p:pic>
        <p:nvPicPr>
          <p:cNvPr descr="scope_9.png"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375" y="1704150"/>
            <a:ext cx="5360972" cy="33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Sine </a:t>
            </a:r>
          </a:p>
        </p:txBody>
      </p:sp>
      <p:pic>
        <p:nvPicPr>
          <p:cNvPr descr="scope_11.png"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1124"/>
            <a:ext cx="5474976" cy="3442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79).png" id="274" name="Shape 274"/>
          <p:cNvPicPr preferRelativeResize="0"/>
          <p:nvPr/>
        </p:nvPicPr>
        <p:blipFill rotWithShape="1">
          <a:blip r:embed="rId4">
            <a:alphaModFix/>
          </a:blip>
          <a:srcRect b="4765" l="34144" r="40126" t="14321"/>
          <a:stretch/>
        </p:blipFill>
        <p:spPr>
          <a:xfrm rot="5400000">
            <a:off x="6583519" y="1762143"/>
            <a:ext cx="1849949" cy="32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Sawtooth</a:t>
            </a:r>
          </a:p>
        </p:txBody>
      </p:sp>
      <p:pic>
        <p:nvPicPr>
          <p:cNvPr descr="scope_12.png"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5199"/>
            <a:ext cx="5532124" cy="347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78).png" id="281" name="Shape 281"/>
          <p:cNvPicPr preferRelativeResize="0"/>
          <p:nvPr/>
        </p:nvPicPr>
        <p:blipFill rotWithShape="1">
          <a:blip r:embed="rId4">
            <a:alphaModFix/>
          </a:blip>
          <a:srcRect b="7884" l="21284" r="23285" t="17029"/>
          <a:stretch/>
        </p:blipFill>
        <p:spPr>
          <a:xfrm>
            <a:off x="6292149" y="2215100"/>
            <a:ext cx="2588976" cy="197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Volume Control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foot pedal applies varying resistance 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Resistance is adjusted with the use of a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potentiometer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more resistance the lower the audio output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Resistance measure using multimeter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Potentiometer Data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850" y="1959699"/>
            <a:ext cx="4924196" cy="29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Possible Improvement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Incorporate and test low pitch sensor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Adding 5V linear voltage regulator for sensor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Further tune and test algorithm like tuning an instrument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Examine waveform circuit to improve wave modifier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would like to say Thank You to all the staffs: Professors and TA (especially Jose) for feedback and advice.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71900" y="1409650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>
              <a:spcBef>
                <a:spcPts val="0"/>
              </a:spcBef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we do different: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LED display to help user by displaying each note played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Primary v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olume control using the foot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Generates different sounds using different pitches and waveforms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Kill switch to allow stutter effect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Our Digital Theremin 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873" y="1811224"/>
            <a:ext cx="4165327" cy="333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Shape 94"/>
          <p:cNvCxnSpPr/>
          <p:nvPr/>
        </p:nvCxnSpPr>
        <p:spPr>
          <a:xfrm>
            <a:off x="5673275" y="4558425"/>
            <a:ext cx="1645800" cy="22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stealth"/>
            <a:tailEnd len="lg" w="lg" type="none"/>
          </a:ln>
        </p:spPr>
      </p:cxnSp>
      <p:cxnSp>
        <p:nvCxnSpPr>
          <p:cNvPr id="95" name="Shape 95"/>
          <p:cNvCxnSpPr/>
          <p:nvPr/>
        </p:nvCxnSpPr>
        <p:spPr>
          <a:xfrm rot="10800000">
            <a:off x="1522500" y="3356175"/>
            <a:ext cx="1281900" cy="378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96" name="Shape 96"/>
          <p:cNvSpPr txBox="1"/>
          <p:nvPr/>
        </p:nvSpPr>
        <p:spPr>
          <a:xfrm>
            <a:off x="734750" y="2938737"/>
            <a:ext cx="1577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Kill Switch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015100" y="3794650"/>
            <a:ext cx="3000000" cy="12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Waveform Switches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5597275" y="2686325"/>
            <a:ext cx="1645800" cy="22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99" name="Shape 99"/>
          <p:cNvSpPr txBox="1"/>
          <p:nvPr/>
        </p:nvSpPr>
        <p:spPr>
          <a:xfrm>
            <a:off x="7015100" y="1861050"/>
            <a:ext cx="3232800" cy="14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LEDs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18700" y="3888162"/>
            <a:ext cx="1577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Sensor</a:t>
            </a:r>
          </a:p>
        </p:txBody>
      </p:sp>
      <p:cxnSp>
        <p:nvCxnSpPr>
          <p:cNvPr id="101" name="Shape 101"/>
          <p:cNvCxnSpPr/>
          <p:nvPr/>
        </p:nvCxnSpPr>
        <p:spPr>
          <a:xfrm rot="10800000">
            <a:off x="1278125" y="4210737"/>
            <a:ext cx="1359900" cy="385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stealth"/>
            <a:tailEnd len="lg" w="lg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System Overview (Block Diagram)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0" y="2367475"/>
            <a:ext cx="8839201" cy="182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System 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chematic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descr="Screenshot (72).png" id="113" name="Shape 113"/>
          <p:cNvPicPr preferRelativeResize="0"/>
          <p:nvPr/>
        </p:nvPicPr>
        <p:blipFill rotWithShape="1">
          <a:blip r:embed="rId3">
            <a:alphaModFix/>
          </a:blip>
          <a:srcRect b="5173" l="22573" r="16499" t="14743"/>
          <a:stretch/>
        </p:blipFill>
        <p:spPr>
          <a:xfrm>
            <a:off x="2547412" y="1876574"/>
            <a:ext cx="4192475" cy="30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Sensor and Microcontroller</a:t>
            </a:r>
          </a:p>
        </p:txBody>
      </p:sp>
      <p:pic>
        <p:nvPicPr>
          <p:cNvPr descr="Screenshot (73).png" id="119" name="Shape 119"/>
          <p:cNvPicPr preferRelativeResize="0"/>
          <p:nvPr/>
        </p:nvPicPr>
        <p:blipFill rotWithShape="1">
          <a:blip r:embed="rId3">
            <a:alphaModFix/>
          </a:blip>
          <a:srcRect b="11203" l="17187" r="10776" t="20359"/>
          <a:stretch/>
        </p:blipFill>
        <p:spPr>
          <a:xfrm>
            <a:off x="1417324" y="1693724"/>
            <a:ext cx="6459175" cy="34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LED Display</a:t>
            </a:r>
          </a:p>
        </p:txBody>
      </p:sp>
      <p:pic>
        <p:nvPicPr>
          <p:cNvPr descr="Screenshot (74).png" id="125" name="Shape 125"/>
          <p:cNvPicPr preferRelativeResize="0"/>
          <p:nvPr/>
        </p:nvPicPr>
        <p:blipFill rotWithShape="1">
          <a:blip r:embed="rId3">
            <a:alphaModFix/>
          </a:blip>
          <a:srcRect b="17244" l="30407" r="15915" t="18484"/>
          <a:stretch/>
        </p:blipFill>
        <p:spPr>
          <a:xfrm>
            <a:off x="4101400" y="1748799"/>
            <a:ext cx="5042595" cy="339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76).png" id="126" name="Shape 126"/>
          <p:cNvPicPr preferRelativeResize="0"/>
          <p:nvPr/>
        </p:nvPicPr>
        <p:blipFill rotWithShape="1">
          <a:blip r:embed="rId4">
            <a:alphaModFix/>
          </a:blip>
          <a:srcRect b="24520" l="36252" r="14045" t="49271"/>
          <a:stretch/>
        </p:blipFill>
        <p:spPr>
          <a:xfrm>
            <a:off x="102875" y="2720349"/>
            <a:ext cx="3893926" cy="115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