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  <p:sldMasterId id="2147483665" r:id="rId2"/>
  </p:sldMasterIdLst>
  <p:notesMasterIdLst>
    <p:notesMasterId r:id="rId30"/>
  </p:notesMasterIdLst>
  <p:handoutMasterIdLst>
    <p:handoutMasterId r:id="rId31"/>
  </p:handoutMasterIdLst>
  <p:sldIdLst>
    <p:sldId id="288" r:id="rId3"/>
    <p:sldId id="262" r:id="rId4"/>
    <p:sldId id="264" r:id="rId5"/>
    <p:sldId id="312" r:id="rId6"/>
    <p:sldId id="319" r:id="rId7"/>
    <p:sldId id="296" r:id="rId8"/>
    <p:sldId id="291" r:id="rId9"/>
    <p:sldId id="298" r:id="rId10"/>
    <p:sldId id="307" r:id="rId11"/>
    <p:sldId id="308" r:id="rId12"/>
    <p:sldId id="309" r:id="rId13"/>
    <p:sldId id="306" r:id="rId14"/>
    <p:sldId id="311" r:id="rId15"/>
    <p:sldId id="305" r:id="rId16"/>
    <p:sldId id="304" r:id="rId17"/>
    <p:sldId id="303" r:id="rId18"/>
    <p:sldId id="314" r:id="rId19"/>
    <p:sldId id="316" r:id="rId20"/>
    <p:sldId id="310" r:id="rId21"/>
    <p:sldId id="318" r:id="rId22"/>
    <p:sldId id="301" r:id="rId23"/>
    <p:sldId id="313" r:id="rId24"/>
    <p:sldId id="317" r:id="rId25"/>
    <p:sldId id="297" r:id="rId26"/>
    <p:sldId id="272" r:id="rId27"/>
    <p:sldId id="271" r:id="rId28"/>
    <p:sldId id="315" r:id="rId29"/>
  </p:sldIdLst>
  <p:sldSz cx="10058400" cy="7772400"/>
  <p:notesSz cx="6858000" cy="9296400"/>
  <p:embeddedFontLst>
    <p:embeddedFont>
      <p:font typeface="Droid Sans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rial Narrow" panose="020B0606020202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68F"/>
    <a:srgbClr val="002060"/>
    <a:srgbClr val="E6E6E6"/>
    <a:srgbClr val="CCCCCC"/>
    <a:srgbClr val="CE1B22"/>
    <a:srgbClr val="A2A5AC"/>
    <a:srgbClr val="E16B27"/>
    <a:srgbClr val="43667B"/>
    <a:srgbClr val="FBAF19"/>
    <a:srgbClr val="C2C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86248" autoAdjust="0"/>
  </p:normalViewPr>
  <p:slideViewPr>
    <p:cSldViewPr snapToGrid="0" snapToObjects="1">
      <p:cViewPr varScale="1">
        <p:scale>
          <a:sx n="88" d="100"/>
          <a:sy n="88" d="100"/>
        </p:scale>
        <p:origin x="2304" y="90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1458" y="7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Output voltage</a:t>
            </a:r>
            <a:r>
              <a:rPr lang="en-US" baseline="0" dirty="0"/>
              <a:t> of the voltage regulator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7997557407122E-2"/>
          <c:y val="9.5565224818478164E-2"/>
          <c:w val="0.9056040068511958"/>
          <c:h val="0.7837266264436690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Sheet1!$A$1:$A$9</c:f>
              <c:numCache>
                <c:formatCode>General</c:formatCode>
                <c:ptCount val="9"/>
                <c:pt idx="0">
                  <c:v>3.3</c:v>
                </c:pt>
                <c:pt idx="1">
                  <c:v>3.5</c:v>
                </c:pt>
                <c:pt idx="2">
                  <c:v>4</c:v>
                </c:pt>
                <c:pt idx="3">
                  <c:v>4.5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Sheet1!$B$1:$B$9</c:f>
              <c:numCache>
                <c:formatCode>General</c:formatCode>
                <c:ptCount val="9"/>
                <c:pt idx="0">
                  <c:v>1.9</c:v>
                </c:pt>
                <c:pt idx="1">
                  <c:v>2.2999999999999998</c:v>
                </c:pt>
                <c:pt idx="2">
                  <c:v>2.7</c:v>
                </c:pt>
                <c:pt idx="3">
                  <c:v>3.15</c:v>
                </c:pt>
                <c:pt idx="4">
                  <c:v>3.3</c:v>
                </c:pt>
                <c:pt idx="5">
                  <c:v>3.3</c:v>
                </c:pt>
                <c:pt idx="6">
                  <c:v>3.3</c:v>
                </c:pt>
                <c:pt idx="7">
                  <c:v>3.3</c:v>
                </c:pt>
                <c:pt idx="8">
                  <c:v>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36-4AE6-8759-589D81D16A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7817952"/>
        <c:axId val="567813360"/>
      </c:scatterChart>
      <c:valAx>
        <c:axId val="567817952"/>
        <c:scaling>
          <c:orientation val="minMax"/>
          <c:max val="9.3000000000000007"/>
          <c:min val="3.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rgbClr val="FF0000"/>
                    </a:solidFill>
                  </a:rPr>
                  <a:t>Input Voltage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813360"/>
        <c:crosses val="autoZero"/>
        <c:crossBetween val="midCat"/>
      </c:valAx>
      <c:valAx>
        <c:axId val="567813360"/>
        <c:scaling>
          <c:orientation val="minMax"/>
          <c:min val="1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dirty="0">
                    <a:solidFill>
                      <a:schemeClr val="accent1"/>
                    </a:solidFill>
                  </a:rPr>
                  <a:t>Output</a:t>
                </a:r>
                <a:r>
                  <a:rPr lang="en-US" sz="1500" baseline="0" dirty="0">
                    <a:solidFill>
                      <a:schemeClr val="accent1"/>
                    </a:solidFill>
                  </a:rPr>
                  <a:t> voltage</a:t>
                </a:r>
                <a:endParaRPr lang="en-US" sz="1500" dirty="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1.1111111111111112E-2"/>
              <c:y val="0.32739975211431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817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591575"/>
            <a:ext cx="6858000" cy="717737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pPr/>
              <a:t>12/11/2017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7001" y="9038166"/>
            <a:ext cx="379413" cy="256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12/11/2017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5116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591575"/>
            <a:ext cx="6858000" cy="717737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7001" y="9038166"/>
            <a:ext cx="379413" cy="256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Wireless programmable keyboard with LCD screen</a:t>
            </a:r>
            <a:endParaRPr lang="en-US" baseline="0" dirty="0"/>
          </a:p>
          <a:p>
            <a:endParaRPr lang="en-US" baseline="0" dirty="0"/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42974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Wei-Tang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419640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Nguyen</a:t>
            </a:r>
          </a:p>
          <a:p>
            <a:r>
              <a:rPr lang="en-US" dirty="0"/>
              <a:t>As you can see on the right is the physically implementation of the keypad, and on the left is its schematic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3992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933333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621280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Nguyen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100312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Nguyen</a:t>
            </a:r>
          </a:p>
          <a:p>
            <a:endParaRPr lang="en-US" dirty="0"/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Successful in achieving </a:t>
            </a:r>
            <a:r>
              <a:rPr lang="en-US" dirty="0"/>
              <a:t>most of the</a:t>
            </a:r>
            <a:r>
              <a:rPr lang="en" dirty="0"/>
              <a:t> design goals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keyboard can transmit correct data to the computer</a:t>
            </a:r>
          </a:p>
          <a:p>
            <a:pPr marL="685800" lvl="1" indent="0">
              <a:spcBef>
                <a:spcPts val="0"/>
              </a:spcBef>
              <a:buNone/>
            </a:pPr>
            <a:endParaRPr lang="en" dirty="0"/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User is able to </a:t>
            </a:r>
            <a:r>
              <a:rPr lang="en-US" dirty="0"/>
              <a:t>remap the keypad using computer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1" indent="0">
              <a:spcBef>
                <a:spcPts val="0"/>
              </a:spcBef>
              <a:buNone/>
            </a:pPr>
            <a:endParaRPr lang="en" dirty="0"/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 setbacks</a:t>
            </a:r>
            <a:endParaRPr lang="en" dirty="0"/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Unable to integrate the voltage regulator into the over circuit</a:t>
            </a:r>
          </a:p>
          <a:p>
            <a:pPr marL="685800" lvl="1" indent="0">
              <a:spcBef>
                <a:spcPts val="0"/>
              </a:spcBef>
              <a:buNone/>
            </a:pPr>
            <a:endParaRPr lang="en" dirty="0"/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keypad is only compatible to Mac</a:t>
            </a:r>
            <a:endParaRPr lang="e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18772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Wei-Tang</a:t>
            </a:r>
            <a:endParaRPr lang="EN-US" dirty="0"/>
          </a:p>
          <a:p>
            <a:r>
              <a:rPr lang="EN-US" dirty="0"/>
              <a:t>Component selection  -  size and current</a:t>
            </a:r>
          </a:p>
          <a:p>
            <a:r>
              <a:rPr lang="EN-US" dirty="0"/>
              <a:t>Board layout – breakouts ,</a:t>
            </a:r>
          </a:p>
          <a:p>
            <a:r>
              <a:rPr lang="EN-US" dirty="0"/>
              <a:t>Layout was challenging because everything needs to be integrated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807021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Yihan</a:t>
            </a:r>
            <a:endParaRPr lang="EN-US" dirty="0"/>
          </a:p>
          <a:p>
            <a:endParaRPr lang="EN-US" dirty="0"/>
          </a:p>
          <a:p>
            <a:pPr marL="342900" marR="0" lvl="0" indent="-342900" algn="l" defTabSz="509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Bluetooth module with HID support</a:t>
            </a:r>
            <a:r>
              <a:rPr lang="EN-US" dirty="0"/>
              <a:t> </a:t>
            </a:r>
            <a:endParaRPr lang="en-US" dirty="0"/>
          </a:p>
          <a:p>
            <a:pPr marL="0" marR="0" lvl="0" indent="0" algn="l" defTabSz="509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Better mechanical design 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User-friendly software for remapping the key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26008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/>
              <a:t>ei-Tang</a:t>
            </a:r>
          </a:p>
          <a:p>
            <a:endParaRPr lang="en-US" dirty="0"/>
          </a:p>
          <a:p>
            <a:r>
              <a:rPr lang="en-US" dirty="0"/>
              <a:t>And so, the main goal of our project </a:t>
            </a:r>
          </a:p>
          <a:p>
            <a:endParaRPr lang="en-US" dirty="0"/>
          </a:p>
          <a:p>
            <a:r>
              <a:rPr lang="en-US" dirty="0"/>
              <a:t>Our main objectives include…</a:t>
            </a:r>
          </a:p>
          <a:p>
            <a:endParaRPr lang="en-US" dirty="0"/>
          </a:p>
          <a:p>
            <a:r>
              <a:rPr lang="en-US" dirty="0"/>
              <a:t>+Provide a number keypad for 13’ inch laptop</a:t>
            </a:r>
          </a:p>
          <a:p>
            <a:endParaRPr lang="en-US" baseline="0" dirty="0"/>
          </a:p>
          <a:p>
            <a:r>
              <a:rPr lang="en-US" dirty="0"/>
              <a:t>+Provide a media controller. The keystrokes allow users to play or pause the current music or video on the host computer, change the brightness of the screen.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+And finally a</a:t>
            </a:r>
            <a:r>
              <a:rPr lang="en-US" dirty="0"/>
              <a:t>llowing user to set up additional functionality for the keypad using add-on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11022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Nguyen</a:t>
            </a:r>
            <a:endParaRPr lang="EN-US" dirty="0"/>
          </a:p>
          <a:p>
            <a:r>
              <a:rPr lang="EN-US" dirty="0"/>
              <a:t>5 main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74266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129534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dirty="0"/>
              <a:t>ihan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355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Yihan</a:t>
            </a:r>
          </a:p>
          <a:p>
            <a:r>
              <a:rPr lang="en-US" dirty="0"/>
              <a:t>Here from the graph we can see that the output voltage remain stable at 3.3V when the input voltage is greater than 5V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410170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Nguyen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13529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Nguyen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61189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Wei-Tang</a:t>
            </a:r>
          </a:p>
          <a:p>
            <a:r>
              <a:rPr lang="en-US" dirty="0"/>
              <a:t>We are using the HM-10 model for the Bluetooth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7338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  <p:pic>
        <p:nvPicPr>
          <p:cNvPr id="6" name="Picture 5" descr="Cover_BuildingCro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06529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52312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361725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871137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380549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0652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20652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BuildingCro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3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_bluesideba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5" name="Picture 4" descr="master_bottom2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6" name="Picture 5" descr="Cover_BuildingCrop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  <p:sldLayoutId id="2147483671" r:id="rId5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500" y="619125"/>
            <a:ext cx="9319986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 Narrow"/>
                <a:cs typeface="Arial Narrow"/>
              </a:rPr>
              <a:t>Wireless programmable keyboard with LCD screen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25522" y="1751123"/>
            <a:ext cx="5328006" cy="327310"/>
          </a:xfrm>
          <a:prstGeom prst="rect">
            <a:avLst/>
          </a:prstGeom>
        </p:spPr>
        <p:txBody>
          <a:bodyPr vert="horz" anchor="t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Droid Sans Pro"/>
                <a:cs typeface="Droid Sans Pro"/>
              </a:rPr>
              <a:t>Nguyen Phan | Yihan Liu | Wei-</a:t>
            </a:r>
            <a:r>
              <a:rPr lang="en-US" sz="2000" b="1" dirty="0">
                <a:latin typeface="Droid Sans Pro"/>
                <a:cs typeface="Droid Sans Pro"/>
              </a:rPr>
              <a:t>Tang Wang</a:t>
            </a:r>
            <a:r>
              <a:rPr lang="EN-US" sz="2000" b="1" dirty="0">
                <a:latin typeface="Droid Sans Pro"/>
                <a:cs typeface="Droid Sans Pro"/>
              </a:rPr>
              <a:t>	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44500" y="2078433"/>
            <a:ext cx="5052786" cy="588566"/>
          </a:xfrm>
          <a:prstGeom prst="rect">
            <a:avLst/>
          </a:prstGeom>
        </p:spPr>
        <p:txBody>
          <a:bodyPr vert="horz" anchor="t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200" b="0" i="0" kern="1200" baseline="0">
                <a:solidFill>
                  <a:srgbClr val="F16322"/>
                </a:solidFill>
                <a:latin typeface="OfficinaSansITCStd Book"/>
                <a:ea typeface="+mn-ea"/>
                <a:cs typeface="OfficinaSansITCStd Book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Droid Sans Pro"/>
                <a:cs typeface="Droid Sans Pro"/>
              </a:rPr>
              <a:t>ECE 445 | Fall 201</a:t>
            </a:r>
            <a:r>
              <a:rPr lang="en-US" sz="1400" dirty="0">
                <a:latin typeface="Droid Sans Pro"/>
                <a:cs typeface="Droid Sans Pro"/>
              </a:rPr>
              <a:t>7</a:t>
            </a:r>
            <a:r>
              <a:rPr lang="EN-US" sz="1400" dirty="0">
                <a:latin typeface="Droid Sans Pro"/>
                <a:cs typeface="Droid Sans Pro"/>
              </a:rPr>
              <a:t> | Group </a:t>
            </a:r>
            <a:r>
              <a:rPr lang="en-US" sz="1400" dirty="0">
                <a:latin typeface="Droid Sans Pro"/>
                <a:cs typeface="Droid Sans Pro"/>
              </a:rPr>
              <a:t>19</a:t>
            </a:r>
            <a:endParaRPr lang="EN-US" sz="1400" dirty="0">
              <a:latin typeface="Droid Sans Pro"/>
            </a:endParaRPr>
          </a:p>
          <a:p>
            <a:endParaRPr lang="en-US" sz="1400" dirty="0"/>
          </a:p>
          <a:p>
            <a:r>
              <a:rPr lang="EN-US" sz="1400" dirty="0">
                <a:latin typeface="Droid Sans Pro"/>
              </a:rPr>
              <a:t>Dec. </a:t>
            </a:r>
            <a:r>
              <a:rPr lang="en-US" sz="1400" dirty="0">
                <a:latin typeface="Droid Sans Pro"/>
              </a:rPr>
              <a:t>11</a:t>
            </a:r>
            <a:r>
              <a:rPr lang="EN-US" sz="1400" dirty="0">
                <a:latin typeface="Droid Sans Pro"/>
              </a:rPr>
              <a:t>, 201</a:t>
            </a:r>
            <a:r>
              <a:rPr lang="en-US" sz="1400" dirty="0">
                <a:latin typeface="Droid Sans Pro"/>
              </a:rPr>
              <a:t>7</a:t>
            </a:r>
            <a:endParaRPr lang="EN-US" sz="1400" dirty="0">
              <a:latin typeface="Droid Sans Pro"/>
            </a:endParaRPr>
          </a:p>
        </p:txBody>
      </p:sp>
      <p:pic>
        <p:nvPicPr>
          <p:cNvPr id="5" name="Picture 4" descr="Cover_BuildingC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"/>
    </mc:Choice>
    <mc:Fallback xmlns="">
      <p:transition spd="slow" advTm="21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43480-A3E3-4CB9-9230-535FF192A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LCD Screen (3/4)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1EBCB-07C6-4CF5-9D99-67EEFE47C6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5386A-F2B6-46F6-885B-BB183FF2E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Gaming 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C0D19-E42F-43D7-BA40-62A7F036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533401"/>
            <a:ext cx="4833257" cy="64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9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99D536-E924-4DDA-ABAA-EF15213AE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LCD Screen (4/4)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D9CA5-D35A-4317-8AF4-BDD3965BF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DB436-CA81-40CD-BF4B-67C74F6B8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Remapping 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09A68-205C-41E7-B077-376668EB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30" y="1285480"/>
            <a:ext cx="4982270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6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9F1122-1F91-42F2-9FDD-9A481287E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270500" cy="742950"/>
          </a:xfrm>
        </p:spPr>
        <p:txBody>
          <a:bodyPr/>
          <a:lstStyle/>
          <a:p>
            <a:r>
              <a:rPr lang="en-US" dirty="0"/>
              <a:t>Bluetooth module (1/3)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C917C-6E34-41D8-8806-C1208D0FC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3C52B-9021-4FFA-AAC7-D89D233AA9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74289-EA1F-4F1C-94A7-CB1F055D0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42" y="1917700"/>
            <a:ext cx="5250543" cy="4222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EE04F-2FC7-4667-8AFC-07F1B9CFE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5261296"/>
            <a:ext cx="4102327" cy="148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44A74-1C91-4596-A77F-D39A10043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956300" cy="742950"/>
          </a:xfrm>
        </p:spPr>
        <p:txBody>
          <a:bodyPr/>
          <a:lstStyle/>
          <a:p>
            <a:r>
              <a:rPr lang="en-US" dirty="0"/>
              <a:t>Bluetooth module (2/3)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86E4-DC05-4824-B78A-F30C0FE961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7BC3A-C481-4765-8E5C-BE6E4EBF7C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Transmission  demo (clip)</a:t>
            </a:r>
          </a:p>
        </p:txBody>
      </p:sp>
      <p:pic>
        <p:nvPicPr>
          <p:cNvPr id="8" name="WeChat_20171211133412">
            <a:hlinkClick r:id="" action="ppaction://media"/>
            <a:extLst>
              <a:ext uri="{FF2B5EF4-FFF2-40B4-BE49-F238E27FC236}">
                <a16:creationId xmlns:a16="http://schemas.microsoft.com/office/drawing/2014/main" id="{BFA8FB9C-6515-4863-AF88-0573DFE60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85" y="2270126"/>
            <a:ext cx="8732157" cy="47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56F63-21C6-4E9F-B585-FA62A0CF2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586186" cy="742950"/>
          </a:xfrm>
        </p:spPr>
        <p:txBody>
          <a:bodyPr/>
          <a:lstStyle/>
          <a:p>
            <a:r>
              <a:rPr lang="en-US" dirty="0"/>
              <a:t>Bluetooth module (3/3)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0726C-8446-427A-B7E8-27160DF2E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DCC3C-B430-4FE0-911D-74B9661EF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Receive demo (clip)</a:t>
            </a:r>
          </a:p>
        </p:txBody>
      </p:sp>
      <p:pic>
        <p:nvPicPr>
          <p:cNvPr id="5" name="WeChat_20171206155207">
            <a:hlinkClick r:id="" action="ppaction://media"/>
            <a:extLst>
              <a:ext uri="{FF2B5EF4-FFF2-40B4-BE49-F238E27FC236}">
                <a16:creationId xmlns:a16="http://schemas.microsoft.com/office/drawing/2014/main" id="{DE134BF4-298A-4C08-AB70-3E203FF20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8714" y="1550846"/>
            <a:ext cx="5649686" cy="54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6FDAE1-0774-4058-A4ED-5CAB1BBB57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Keypad matrix (1/6)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13BE4-BA40-4943-9EE8-64670A2C9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665D-0D7F-4542-A0E1-D2E0F0ED1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948543"/>
            <a:ext cx="9245600" cy="47951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CD7D31-7D63-4659-BC0C-5A0FA5BB6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2" y="1841408"/>
            <a:ext cx="4160157" cy="4648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8E61A-5E68-4785-89EA-F04C8CA93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9" y="1841408"/>
            <a:ext cx="4436837" cy="49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6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D4710D-CD49-4C58-9344-9722EFD61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Keypad matrix (2/6)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7721F-B478-4DD7-8931-3850F23C7F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13FD6-8090-4C34-8C29-489764E862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Bounce time graph (without filter)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D6F1D-052D-4E8E-B169-4E974503F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90" y="2486787"/>
            <a:ext cx="6770438" cy="42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45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823792-C04F-42D2-B0CF-405A7904E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Keypad matrix (3/6)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D4E1B-59BE-4084-BB01-786F7498FA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0C5F9-B82E-46CB-9606-19FB8E38E8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Bounce time graph (filter)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D4C45-158F-4D8A-ABF3-AAFC9E63B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70126"/>
            <a:ext cx="5943599" cy="437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06491-88AC-4B35-B5D2-5CFA773EE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9" y="2451294"/>
            <a:ext cx="2227071" cy="401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46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45135-CBC5-494A-8768-BF92E7BD2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Keypad matrix (4/6)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30D4A-25A5-41AD-A251-FD28AC3F50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39DA1-AC24-46A7-810B-94D35CA24C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66971-AC4D-4277-80DD-29D59C0B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1917700"/>
            <a:ext cx="7739742" cy="4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8F0955-6A6A-4633-9E0A-B92D8FE7D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Keypad matrix (5/6)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06125-2A55-4BE1-8EF8-4CC2AAF19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F60CD-CD25-40E0-8A65-8EA6078235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963057"/>
            <a:ext cx="9245600" cy="4826000"/>
          </a:xfrm>
        </p:spPr>
        <p:txBody>
          <a:bodyPr/>
          <a:lstStyle/>
          <a:p>
            <a:r>
              <a:rPr lang="en-US" dirty="0"/>
              <a:t>Ghosting and Masking Test (clip)</a:t>
            </a:r>
          </a:p>
        </p:txBody>
      </p:sp>
      <p:pic>
        <p:nvPicPr>
          <p:cNvPr id="5" name="Ghosting and Masking test keyboard">
            <a:hlinkClick r:id="" action="ppaction://media"/>
            <a:extLst>
              <a:ext uri="{FF2B5EF4-FFF2-40B4-BE49-F238E27FC236}">
                <a16:creationId xmlns:a16="http://schemas.microsoft.com/office/drawing/2014/main" id="{A798A04D-559E-45E6-9F9D-BB3A14F6E5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315482"/>
            <a:ext cx="9144000" cy="44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5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Goal: Design and build a keyboard that can connect to computer via Bluetooth</a:t>
            </a:r>
          </a:p>
          <a:p>
            <a:endParaRPr lang="en-US" dirty="0"/>
          </a:p>
          <a:p>
            <a:r>
              <a:rPr lang="en-US" dirty="0"/>
              <a:t>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a number keypad for 13’ inch laptop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a gaming keypad.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Allowing user to set up additional functionality for the keypad using add-on software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79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221F4C-F59A-4A74-9904-4087AC1EA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Keypad matrix (6/6)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F1C67-3E02-4FF8-93BF-6A14FCC4F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8102E-7DB5-43ED-87D4-108C5E0B92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885042"/>
            <a:ext cx="9245600" cy="4826000"/>
          </a:xfrm>
        </p:spPr>
        <p:txBody>
          <a:bodyPr/>
          <a:lstStyle/>
          <a:p>
            <a:r>
              <a:rPr lang="en-US" dirty="0"/>
              <a:t>Holding key vs pressing key</a:t>
            </a:r>
          </a:p>
        </p:txBody>
      </p:sp>
      <p:pic>
        <p:nvPicPr>
          <p:cNvPr id="7" name="WeChat_20171211133502">
            <a:hlinkClick r:id="" action="ppaction://media"/>
            <a:extLst>
              <a:ext uri="{FF2B5EF4-FFF2-40B4-BE49-F238E27FC236}">
                <a16:creationId xmlns:a16="http://schemas.microsoft.com/office/drawing/2014/main" id="{3CA2CEA2-6354-449D-85F0-EFCB21CDA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621" y="2270126"/>
            <a:ext cx="8645979" cy="46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68E275-4770-486D-AB15-4AF2DF3D1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99" y="619125"/>
            <a:ext cx="8753929" cy="742950"/>
          </a:xfrm>
        </p:spPr>
        <p:txBody>
          <a:bodyPr/>
          <a:lstStyle/>
          <a:p>
            <a:r>
              <a:rPr lang="en-US" dirty="0"/>
              <a:t>Microcontroller board (1/3)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2F988-90E1-4DB7-AFA1-32E961CB4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28524-B752-4690-A232-EDF4113AFF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927BC-0E19-423C-A23F-A10344C43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43" y="1195387"/>
            <a:ext cx="5868062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43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8E5D6-DE6B-4E9F-86E2-6C4F73089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99" y="619125"/>
            <a:ext cx="8274957" cy="742950"/>
          </a:xfrm>
        </p:spPr>
        <p:txBody>
          <a:bodyPr/>
          <a:lstStyle/>
          <a:p>
            <a:r>
              <a:rPr lang="en-US" dirty="0"/>
              <a:t>Microcontroller board (2/3)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D1673-DA76-4C76-B066-11D6B9906D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75A1C-44A1-466D-A81E-260C15FA2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PCB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3402C-8EF3-4792-8B6C-881A76AB4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270126"/>
            <a:ext cx="4922157" cy="307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E71EE-7703-4962-B726-2372A5D0B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277" y="1647371"/>
            <a:ext cx="3914323" cy="52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04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81FA92-8CD2-4F88-930E-1BAA8542BB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7621814" cy="742950"/>
          </a:xfrm>
        </p:spPr>
        <p:txBody>
          <a:bodyPr/>
          <a:lstStyle/>
          <a:p>
            <a:r>
              <a:rPr lang="en-US" dirty="0"/>
              <a:t>Microcontroller board (3/3)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3ECF8-1D4D-4F77-808B-6C43E03DEC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2A092-1DA5-485B-818C-0D7658D8E4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When the screen is 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the screen is off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8C3E6-7BA4-4BEF-8B93-EF98A72F5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48201"/>
            <a:ext cx="4477485" cy="2822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15198-903A-4917-A270-AE76B708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70544"/>
            <a:ext cx="4574274" cy="2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81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4D4B49-D8C4-4E0B-8ADD-70E76D75E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BD137-3365-4ED5-82ED-39423E439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DC89E-9559-4CE6-B059-8F21FD0D6E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Successful in achieving </a:t>
            </a:r>
            <a:r>
              <a:rPr lang="en-US" dirty="0"/>
              <a:t>most of the</a:t>
            </a:r>
            <a:r>
              <a:rPr lang="en" dirty="0"/>
              <a:t> design goals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keyboard can transmit correct data to the computer</a:t>
            </a:r>
          </a:p>
          <a:p>
            <a:pPr marL="685800" lvl="1" indent="0">
              <a:spcBef>
                <a:spcPts val="0"/>
              </a:spcBef>
              <a:buNone/>
            </a:pPr>
            <a:endParaRPr lang="en" dirty="0"/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User is able to </a:t>
            </a:r>
            <a:r>
              <a:rPr lang="en-US" dirty="0"/>
              <a:t>remap the keypad using computer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1" indent="0">
              <a:spcBef>
                <a:spcPts val="0"/>
              </a:spcBef>
              <a:buNone/>
            </a:pPr>
            <a:endParaRPr lang="en" dirty="0"/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 setbacks</a:t>
            </a:r>
            <a:endParaRPr lang="en" dirty="0"/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Unable to integrate the voltage regulator into the over circuit</a:t>
            </a:r>
          </a:p>
          <a:p>
            <a:pPr marL="685800" lvl="1" indent="0">
              <a:spcBef>
                <a:spcPts val="0"/>
              </a:spcBef>
              <a:buNone/>
            </a:pPr>
            <a:endParaRPr lang="en" dirty="0"/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keypad is only compatible to Mac</a:t>
            </a:r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2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329576" cy="742950"/>
          </a:xfrm>
        </p:spPr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Bluetooth communication (RN-42 </a:t>
            </a:r>
            <a:r>
              <a:rPr lang="en-US" dirty="0" err="1"/>
              <a:t>v.s</a:t>
            </a:r>
            <a:r>
              <a:rPr lang="en-US" dirty="0"/>
              <a:t>. HM-10)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Component selection</a:t>
            </a:r>
            <a:r>
              <a:rPr lang="en-US" dirty="0"/>
              <a:t> &amp; Board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Integration of voltage regulator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38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Bluetooth module with HID support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Better hardware design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User-friendly software for remapping the key</a:t>
            </a:r>
          </a:p>
        </p:txBody>
      </p:sp>
    </p:spTree>
    <p:extLst>
      <p:ext uri="{BB962C8B-B14F-4D97-AF65-F5344CB8AC3E}">
        <p14:creationId xmlns:p14="http://schemas.microsoft.com/office/powerpoint/2010/main" val="2177155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3139A-1645-4C95-AC61-E4C41D30B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B684A-CDA3-450D-9297-C9F168539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BB389-4002-4CB8-B221-6CC8B4788E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9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Block Diagram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E6B5C-FC63-4D1D-88FD-12FFF527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62075"/>
            <a:ext cx="6455230" cy="55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9D7F03-489B-4CDB-9A0E-194130C8BB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7404100" cy="742950"/>
          </a:xfrm>
        </p:spPr>
        <p:txBody>
          <a:bodyPr/>
          <a:lstStyle/>
          <a:p>
            <a:r>
              <a:rPr lang="en-US" dirty="0"/>
              <a:t>Complete implemented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94EB7-ACD3-423C-AC77-9E089ECFB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18726-1E1D-42E2-9CB4-0A8594848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E03AF-BD7E-48A0-8FC6-94F76FDF7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9" y="1249298"/>
            <a:ext cx="5344886" cy="57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8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FEA6A-7DEA-4A15-80C1-2644FA8B6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56EDE-733D-4F8D-9B7B-350951FD6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094C6-332F-4599-BA85-C27A16492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Voltage Regulator</a:t>
            </a:r>
          </a:p>
          <a:p>
            <a:r>
              <a:rPr lang="en-US" dirty="0"/>
              <a:t>LCD Screen</a:t>
            </a:r>
          </a:p>
          <a:p>
            <a:r>
              <a:rPr lang="en-US" dirty="0"/>
              <a:t>Bluetooth Module</a:t>
            </a:r>
          </a:p>
          <a:p>
            <a:r>
              <a:rPr lang="en-US" dirty="0"/>
              <a:t>Keypad Matrix</a:t>
            </a:r>
          </a:p>
          <a:p>
            <a:r>
              <a:rPr lang="en-US" dirty="0"/>
              <a:t>Microcontroller Board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6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8089900" cy="742950"/>
          </a:xfrm>
        </p:spPr>
        <p:txBody>
          <a:bodyPr/>
          <a:lstStyle/>
          <a:p>
            <a:r>
              <a:rPr lang="en-US" dirty="0"/>
              <a:t>Voltage Regulator (1/2)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C0A4C5-BF9E-43CC-A235-A4CC9549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21" y="1773010"/>
            <a:ext cx="5050970" cy="48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C98AF-9347-4899-A40F-8B2D1BDFE20B}"/>
              </a:ext>
            </a:extLst>
          </p:cNvPr>
          <p:cNvSpPr txBox="1"/>
          <p:nvPr/>
        </p:nvSpPr>
        <p:spPr>
          <a:xfrm>
            <a:off x="237109" y="3138512"/>
            <a:ext cx="467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Based on the desired output  voltage</a:t>
            </a:r>
            <a:r>
              <a:rPr lang="en-US" sz="2800" dirty="0"/>
              <a:t>, </a:t>
            </a:r>
            <a:r>
              <a:rPr lang="en-US" sz="2400" dirty="0"/>
              <a:t>the value of R2: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4944E-AF8B-41B6-B875-33F6766C9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6" y="4031064"/>
            <a:ext cx="4525006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7795986" cy="742950"/>
          </a:xfrm>
        </p:spPr>
        <p:txBody>
          <a:bodyPr vert="horz" anchor="t"/>
          <a:lstStyle/>
          <a:p>
            <a:r>
              <a:rPr lang="en-US" dirty="0"/>
              <a:t>Voltage</a:t>
            </a:r>
            <a:r>
              <a:rPr lang="EN-US" dirty="0"/>
              <a:t> </a:t>
            </a:r>
            <a:r>
              <a:rPr lang="en-US" dirty="0"/>
              <a:t>Regulator (2/2)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371600"/>
            <a:ext cx="9245600" cy="433552"/>
          </a:xfrm>
        </p:spPr>
        <p:txBody>
          <a:bodyPr vert="horz" anchor="t"/>
          <a:lstStyle/>
          <a:p>
            <a:r>
              <a:rPr lang="en-US" dirty="0">
                <a:latin typeface="Droid Sans"/>
              </a:rPr>
              <a:t>Verification</a:t>
            </a:r>
            <a:r>
              <a:rPr lang="EN-US" dirty="0">
                <a:latin typeface="Droid Sans"/>
              </a:rPr>
              <a:t> of </a:t>
            </a:r>
            <a:r>
              <a:rPr lang="en-US" dirty="0">
                <a:latin typeface="Droid Sans"/>
              </a:rPr>
              <a:t>3.3V </a:t>
            </a:r>
            <a:r>
              <a:rPr lang="EN-US" dirty="0">
                <a:latin typeface="Droid Sans"/>
              </a:rPr>
              <a:t>regulator</a:t>
            </a:r>
            <a:r>
              <a:rPr lang="en-US" dirty="0">
                <a:latin typeface="Droid Sans"/>
              </a:rPr>
              <a:t> </a:t>
            </a:r>
            <a:endParaRPr lang="EN-US" dirty="0">
              <a:latin typeface="Droid Sans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4314825"/>
            <a:ext cx="9245600" cy="433552"/>
          </a:xfrm>
        </p:spPr>
        <p:txBody>
          <a:bodyPr vert="horz" anchor="t"/>
          <a:lstStyle/>
          <a:p>
            <a:endParaRPr lang="EN-US" dirty="0">
              <a:latin typeface="Droid San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39486" y="2166257"/>
            <a:ext cx="9450613" cy="457744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F8BE08F-0A83-447C-96B7-059031790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780885"/>
              </p:ext>
            </p:extLst>
          </p:nvPr>
        </p:nvGraphicFramePr>
        <p:xfrm>
          <a:off x="239485" y="1814677"/>
          <a:ext cx="9450613" cy="4929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054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28D9A6-583E-4AD3-8B21-3AD88A8D4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LCD Screen (1/4)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A88E3-C09E-4D59-9162-C346325CA4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C53E-2E06-4A93-A6C2-B99389EFA2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68633-AAB6-41A4-A056-2B8BC90CF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1008139"/>
            <a:ext cx="4301671" cy="57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E412C3-72E5-4E8F-AB66-0AE2EDFDC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LCD Screen (2/4)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8E0E9-8B81-4BCD-A7D7-4DACC5ECA6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E7938-3ED5-46FD-AF58-7F2ABB8F89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Numpad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6D05D-1800-4669-A2EE-FAB6AFF72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35" y="1028700"/>
            <a:ext cx="4405993" cy="58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077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29928</TotalTime>
  <Words>560</Words>
  <Application>Microsoft Office PowerPoint</Application>
  <PresentationFormat>Custom</PresentationFormat>
  <Paragraphs>155</Paragraphs>
  <Slides>27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Wingdings</vt:lpstr>
      <vt:lpstr>OfficinaSansITCStd Book</vt:lpstr>
      <vt:lpstr>Droid Sans</vt:lpstr>
      <vt:lpstr>Calibri</vt:lpstr>
      <vt:lpstr>Droid Sans Pro</vt:lpstr>
      <vt:lpstr>Arial Narrow</vt:lpstr>
      <vt:lpstr>Arial</vt:lpstr>
      <vt:lpstr>Cover Slide</vt:lpstr>
      <vt:lpstr>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Nguyen Phan</cp:lastModifiedBy>
  <cp:revision>939</cp:revision>
  <cp:lastPrinted>2014-09-15T22:09:39Z</cp:lastPrinted>
  <dcterms:created xsi:type="dcterms:W3CDTF">2014-02-04T22:50:07Z</dcterms:created>
  <dcterms:modified xsi:type="dcterms:W3CDTF">2017-12-11T19:38:31Z</dcterms:modified>
</cp:coreProperties>
</file>