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3" roundtripDataSignature="AMtx7mg6vMOTm9uoZ2HkTXUyGmRvT25Z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96E471-AC51-40FA-84E1-F623462C0463}">
  <a:tblStyle styleId="{DB96E471-AC51-40FA-84E1-F623462C046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004" autoAdjust="0"/>
  </p:normalViewPr>
  <p:slideViewPr>
    <p:cSldViewPr snapToGrid="0">
      <p:cViewPr varScale="1">
        <p:scale>
          <a:sx n="62" d="100"/>
          <a:sy n="62" d="100"/>
        </p:scale>
        <p:origin x="80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0" name="Google Shape;8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cfcc46ea26_1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0" name="Google Shape;200;gcfcc46ea26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cfcc46ea26_1_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14" name="Google Shape;214;gcfcc46ea26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0633a02794_0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28" name="Google Shape;228;g10633a02794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cfcc46ea26_2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40" name="Google Shape;240;gcfcc46ea26_2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cfcc46ea26_1_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1" name="Google Shape;251;gcfcc46ea26_1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cfcc46ea26_1_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63" name="Google Shape;263;gcfcc46ea26_1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0633a02794_0_1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g10633a02794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cfcc46ea26_1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88" name="Google Shape;288;gcfcc46ea26_1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0633a02794_0_1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05" name="Google Shape;305;g10633a02794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0633a02794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18" name="Google Shape;318;g10633a0279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9" name="Google Shape;8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cfcc46ea26_2_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30" name="Google Shape;330;gcfcc46ea26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cfcc46ea26_2_1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44" name="Google Shape;344;gcfcc46ea26_2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cfcc46ea26_2_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56" name="Google Shape;356;gcfcc46ea26_2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cfcc46ea26_2_1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68" name="Google Shape;368;gcfcc46ea26_2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0633a02794_0_1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0" name="Google Shape;380;g10633a02794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cfcc46ea26_1_1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93" name="Google Shape;393;gcfcc46ea26_1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cfcc46ea26_1_1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6" name="Google Shape;406;gcfcc46ea26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0633a02794_0_3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9" name="Google Shape;419;g10633a02794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0633a02794_0_3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32" name="Google Shape;432;g10633a02794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0633a02794_0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5" name="Google Shape;445;g10633a02794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2" name="Google Shape;10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7" name="Google Shape;45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0633a02794_0_1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0" name="Google Shape;470;g10633a02794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10633a02794_0_2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8" name="Google Shape;488;g10633a02794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0633a02794_0_2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5" name="Google Shape;505;g10633a02794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10633a02794_0_1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21" name="Google Shape;521;g10633a02794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42" name="Google Shape;54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cfcc46ea26_2_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55" name="Google Shape;555;gcfcc46ea26_2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0633a02794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68" name="Google Shape;568;g10633a02794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Nikhil</a:t>
            </a:r>
            <a:endParaRPr/>
          </a:p>
        </p:txBody>
      </p:sp>
      <p:sp>
        <p:nvSpPr>
          <p:cNvPr id="115" name="Google Shape;11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0633a0279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Nikhil </a:t>
            </a:r>
            <a:endParaRPr/>
          </a:p>
        </p:txBody>
      </p:sp>
      <p:sp>
        <p:nvSpPr>
          <p:cNvPr id="127" name="Google Shape;127;g10633a0279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0633a02794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9" name="Google Shape;139;g10633a02794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cfcc46ea26_2_1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2" name="Google Shape;162;gcfcc46ea26_2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10633a02794_0_3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76" name="Google Shape;176;g10633a02794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cfcc46ea26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88" name="Google Shape;188;gcfcc46ea2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4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6"/>
          <p:cNvSpPr/>
          <p:nvPr/>
        </p:nvSpPr>
        <p:spPr>
          <a:xfrm rot="10800000" flipH="1">
            <a:off x="-1" y="8163"/>
            <a:ext cx="12192000" cy="68580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3" name="Google Shape;83;p26" descr="A close up of a newspaper&#10;&#10;Description automatically generated"/>
          <p:cNvPicPr preferRelativeResize="0"/>
          <p:nvPr/>
        </p:nvPicPr>
        <p:blipFill rotWithShape="1">
          <a:blip r:embed="rId3">
            <a:alphaModFix amt="30000"/>
          </a:blip>
          <a:srcRect/>
          <a:stretch/>
        </p:blipFill>
        <p:spPr>
          <a:xfrm>
            <a:off x="0" y="8164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26"/>
          <p:cNvSpPr txBox="1"/>
          <p:nvPr/>
        </p:nvSpPr>
        <p:spPr>
          <a:xfrm>
            <a:off x="1134000" y="2235774"/>
            <a:ext cx="9924000" cy="27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>
                <a:solidFill>
                  <a:schemeClr val="lt1"/>
                </a:solidFill>
              </a:rPr>
              <a:t>Advanced Interface Box </a:t>
            </a:r>
            <a:endParaRPr sz="4500" b="1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>
                <a:solidFill>
                  <a:schemeClr val="lt1"/>
                </a:solidFill>
              </a:rPr>
              <a:t>for Solar Panels</a:t>
            </a:r>
            <a:endParaRPr sz="4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>
                <a:solidFill>
                  <a:schemeClr val="lt1"/>
                </a:solidFill>
              </a:rPr>
              <a:t>ECE445: Senior Design Lab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5" name="Google Shape;85;p26" descr="A picture containing drawing&#10;&#10;Description automatically generated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1007" y="852965"/>
            <a:ext cx="2909982" cy="75408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26"/>
          <p:cNvSpPr txBox="1"/>
          <p:nvPr/>
        </p:nvSpPr>
        <p:spPr>
          <a:xfrm>
            <a:off x="3922059" y="4791138"/>
            <a:ext cx="43479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>
                <a:solidFill>
                  <a:schemeClr val="lt1"/>
                </a:solidFill>
              </a:rPr>
              <a:t>Team 10:</a:t>
            </a:r>
            <a:endParaRPr sz="1800" b="1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Maram Safi</a:t>
            </a:r>
            <a:endParaRPr sz="180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Nikhil Mathew Sebastian</a:t>
            </a:r>
            <a:endParaRPr sz="180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</a:rPr>
              <a:t>Sydney Li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cfcc46ea26_1_21"/>
          <p:cNvSpPr/>
          <p:nvPr/>
        </p:nvSpPr>
        <p:spPr>
          <a:xfrm rot="10800000" flipH="1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gcfcc46ea26_1_21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204" name="Google Shape;204;gcfcc46ea26_1_2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gcfcc46ea26_1_21"/>
          <p:cNvSpPr/>
          <p:nvPr/>
        </p:nvSpPr>
        <p:spPr>
          <a:xfrm rot="10800000" flipH="1">
            <a:off x="0" y="-7624"/>
            <a:ext cx="12192000" cy="11841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gcfcc46ea26_1_21" descr="A close up of a logo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3042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gcfcc46ea26_1_21"/>
          <p:cNvSpPr txBox="1"/>
          <p:nvPr/>
        </p:nvSpPr>
        <p:spPr>
          <a:xfrm>
            <a:off x="376810" y="230426"/>
            <a:ext cx="10910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4000">
                <a:solidFill>
                  <a:schemeClr val="lt1"/>
                </a:solidFill>
              </a:rPr>
              <a:t>Design Details </a:t>
            </a:r>
            <a:endParaRPr sz="4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gcfcc46ea26_1_2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4075" y="1334273"/>
            <a:ext cx="4576399" cy="173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cfcc46ea26_1_2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800" y="1467463"/>
            <a:ext cx="6125126" cy="392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cfcc46ea26_1_21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9134" y="3403375"/>
            <a:ext cx="2886275" cy="228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cfcc46ea26_1_21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3025" y="3403375"/>
            <a:ext cx="4184630" cy="228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gcfcc46ea26_1_4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100" y="1819250"/>
            <a:ext cx="4878802" cy="365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cfcc46ea26_1_4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9200" y="1819250"/>
            <a:ext cx="4878802" cy="3659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cfcc46ea26_1_49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100" y="1819250"/>
            <a:ext cx="4878802" cy="365910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gcfcc46ea26_1_49"/>
          <p:cNvSpPr txBox="1"/>
          <p:nvPr/>
        </p:nvSpPr>
        <p:spPr>
          <a:xfrm>
            <a:off x="378750" y="2351125"/>
            <a:ext cx="6422400" cy="27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US" sz="2100">
                <a:solidFill>
                  <a:schemeClr val="dk1"/>
                </a:solidFill>
              </a:rPr>
              <a:t>The 12-volt power rail provides a 12-volt DC output within the range of ± 1%</a:t>
            </a:r>
            <a:endParaRPr sz="21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US" sz="2100">
                <a:solidFill>
                  <a:schemeClr val="dk1"/>
                </a:solidFill>
              </a:rPr>
              <a:t>Converts a 12-volt input into a 5-volt DC output within the range of 4.90V ≤ Vout ≤ 5.10V</a:t>
            </a:r>
            <a:endParaRPr sz="21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US" sz="2100">
                <a:solidFill>
                  <a:schemeClr val="dk1"/>
                </a:solidFill>
              </a:rPr>
              <a:t>Converts a 12-volt input into a 3.3-volt DC output within the range of 3.235V ≤ Vout ≤ 3.365V</a:t>
            </a:r>
            <a:endParaRPr sz="21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gcfcc46ea26_1_49"/>
          <p:cNvSpPr/>
          <p:nvPr/>
        </p:nvSpPr>
        <p:spPr>
          <a:xfrm rot="10800000" flipH="1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gcfcc46ea26_1_49"/>
          <p:cNvSpPr txBox="1"/>
          <p:nvPr/>
        </p:nvSpPr>
        <p:spPr>
          <a:xfrm>
            <a:off x="376808" y="6524381"/>
            <a:ext cx="642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222" name="Google Shape;222;gcfcc46ea26_1_49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cfcc46ea26_1_49"/>
          <p:cNvSpPr/>
          <p:nvPr/>
        </p:nvSpPr>
        <p:spPr>
          <a:xfrm rot="10800000" flipH="1">
            <a:off x="0" y="-7674"/>
            <a:ext cx="12192000" cy="11985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gcfcc46ea26_1_49" descr="A close up of a logo&#10;&#10;Description automatically generated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3042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cfcc46ea26_1_49"/>
          <p:cNvSpPr txBox="1"/>
          <p:nvPr/>
        </p:nvSpPr>
        <p:spPr>
          <a:xfrm>
            <a:off x="376810" y="239776"/>
            <a:ext cx="10910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4000">
                <a:solidFill>
                  <a:schemeClr val="lt1"/>
                </a:solidFill>
              </a:rPr>
              <a:t>Requirements and Functional Tests</a:t>
            </a:r>
            <a:endParaRPr sz="40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g10633a02794_0_56" descr="A picture containing text, blackboard, night sk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10633a02794_0_56"/>
          <p:cNvSpPr/>
          <p:nvPr/>
        </p:nvSpPr>
        <p:spPr>
          <a:xfrm rot="10800000" flipH="1">
            <a:off x="-19058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411"/>
                </a:srgbClr>
              </a:gs>
              <a:gs pos="50000">
                <a:srgbClr val="1B4284">
                  <a:alpha val="9411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g10633a02794_0_56"/>
          <p:cNvSpPr txBox="1"/>
          <p:nvPr/>
        </p:nvSpPr>
        <p:spPr>
          <a:xfrm>
            <a:off x="2206906" y="2176840"/>
            <a:ext cx="77781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5500" b="1">
                <a:solidFill>
                  <a:schemeClr val="lt1"/>
                </a:solidFill>
              </a:rPr>
              <a:t>Microcontroller</a:t>
            </a:r>
            <a:endParaRPr sz="5500" b="1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5500" b="1">
                <a:solidFill>
                  <a:schemeClr val="lt1"/>
                </a:solidFill>
              </a:rPr>
              <a:t>Subsystem</a:t>
            </a:r>
            <a:endParaRPr sz="5500" b="1">
              <a:solidFill>
                <a:schemeClr val="lt1"/>
              </a:solidFill>
            </a:endParaRPr>
          </a:p>
        </p:txBody>
      </p:sp>
      <p:sp>
        <p:nvSpPr>
          <p:cNvPr id="233" name="Google Shape;233;g10633a02794_0_56"/>
          <p:cNvSpPr txBox="1"/>
          <p:nvPr/>
        </p:nvSpPr>
        <p:spPr>
          <a:xfrm>
            <a:off x="1441503" y="5225455"/>
            <a:ext cx="9309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g10633a02794_0_56" descr="A close up of a logo&#10;&#10;Description automatically generated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g10633a02794_0_56"/>
          <p:cNvSpPr/>
          <p:nvPr/>
        </p:nvSpPr>
        <p:spPr>
          <a:xfrm>
            <a:off x="5520230" y="4283325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g10633a02794_0_5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g10633a02794_0_5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cfcc46ea26_2_116"/>
          <p:cNvSpPr/>
          <p:nvPr/>
        </p:nvSpPr>
        <p:spPr>
          <a:xfrm rot="10800000" flipH="1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gcfcc46ea26_2_116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244" name="Google Shape;244;gcfcc46ea26_2_11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gcfcc46ea26_2_116"/>
          <p:cNvSpPr/>
          <p:nvPr/>
        </p:nvSpPr>
        <p:spPr>
          <a:xfrm rot="10800000" flipH="1">
            <a:off x="0" y="-7574"/>
            <a:ext cx="12192000" cy="11697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gcfcc46ea26_2_116" descr="A close up of a logo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3042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gcfcc46ea26_2_116"/>
          <p:cNvSpPr txBox="1"/>
          <p:nvPr/>
        </p:nvSpPr>
        <p:spPr>
          <a:xfrm>
            <a:off x="376810" y="223276"/>
            <a:ext cx="10910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4000">
                <a:solidFill>
                  <a:schemeClr val="lt1"/>
                </a:solidFill>
              </a:rPr>
              <a:t>Hardware Design Details: ESP32</a:t>
            </a:r>
            <a:endParaRPr sz="4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gcfcc46ea26_2_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3075" y="1390726"/>
            <a:ext cx="9225845" cy="4970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cfcc46ea26_1_88"/>
          <p:cNvSpPr/>
          <p:nvPr/>
        </p:nvSpPr>
        <p:spPr>
          <a:xfrm rot="10800000" flipH="1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gcfcc46ea26_1_88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255" name="Google Shape;255;gcfcc46ea26_1_88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cfcc46ea26_1_88"/>
          <p:cNvSpPr/>
          <p:nvPr/>
        </p:nvSpPr>
        <p:spPr>
          <a:xfrm rot="10800000" flipH="1">
            <a:off x="0" y="-7574"/>
            <a:ext cx="12192000" cy="11697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Google Shape;257;gcfcc46ea26_1_88" descr="A close up of a logo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3042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cfcc46ea26_1_88"/>
          <p:cNvSpPr txBox="1"/>
          <p:nvPr/>
        </p:nvSpPr>
        <p:spPr>
          <a:xfrm>
            <a:off x="376810" y="223276"/>
            <a:ext cx="10910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4000">
                <a:solidFill>
                  <a:schemeClr val="lt1"/>
                </a:solidFill>
              </a:rPr>
              <a:t>Hardware Design Details: Relay Configuration</a:t>
            </a:r>
            <a:endParaRPr sz="4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" name="Google Shape;259;gcfcc46ea26_1_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9424" y="1249414"/>
            <a:ext cx="5229675" cy="479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cfcc46ea26_1_88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39"/>
          <a:stretch/>
        </p:blipFill>
        <p:spPr>
          <a:xfrm>
            <a:off x="478125" y="1600948"/>
            <a:ext cx="5943600" cy="409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cfcc46ea26_1_104"/>
          <p:cNvSpPr/>
          <p:nvPr/>
        </p:nvSpPr>
        <p:spPr>
          <a:xfrm rot="10800000" flipH="1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gcfcc46ea26_1_104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267" name="Google Shape;267;gcfcc46ea26_1_10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cfcc46ea26_1_104"/>
          <p:cNvSpPr/>
          <p:nvPr/>
        </p:nvSpPr>
        <p:spPr>
          <a:xfrm rot="10800000" flipH="1">
            <a:off x="0" y="-7624"/>
            <a:ext cx="12192000" cy="11841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Google Shape;269;gcfcc46ea26_1_104" descr="A close up of a logo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3042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gcfcc46ea26_1_104"/>
          <p:cNvSpPr txBox="1"/>
          <p:nvPr/>
        </p:nvSpPr>
        <p:spPr>
          <a:xfrm>
            <a:off x="376810" y="230426"/>
            <a:ext cx="10910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4000">
                <a:solidFill>
                  <a:schemeClr val="lt1"/>
                </a:solidFill>
              </a:rPr>
              <a:t>Hardware Design Details: OLED</a:t>
            </a:r>
            <a:endParaRPr sz="4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1" name="Google Shape;271;gcfcc46ea26_1_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57423" y="1459860"/>
            <a:ext cx="4009380" cy="454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cfcc46ea26_1_104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3" t="1690"/>
          <a:stretch/>
        </p:blipFill>
        <p:spPr>
          <a:xfrm>
            <a:off x="516600" y="2066450"/>
            <a:ext cx="3264975" cy="372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gcfcc46ea26_1_10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33972" y="2002263"/>
            <a:ext cx="3871051" cy="3371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0633a02794_0_164"/>
          <p:cNvSpPr txBox="1">
            <a:spLocks noGrp="1"/>
          </p:cNvSpPr>
          <p:nvPr>
            <p:ph type="body" idx="1"/>
          </p:nvPr>
        </p:nvSpPr>
        <p:spPr>
          <a:xfrm>
            <a:off x="376800" y="1521150"/>
            <a:ext cx="11177400" cy="28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Char char="●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Modular design for testing and development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rial"/>
              <a:buChar char="●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OLED (SSD1306)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914400" lvl="1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rial"/>
              <a:buChar char="○"/>
            </a:pPr>
            <a:r>
              <a:rPr lang="en-US" sz="2100" i="1">
                <a:latin typeface="Arial"/>
                <a:ea typeface="Arial"/>
                <a:cs typeface="Arial"/>
                <a:sym typeface="Arial"/>
              </a:rPr>
              <a:t>Adafruit</a:t>
            </a:r>
            <a:r>
              <a:rPr lang="en-US" sz="2100">
                <a:latin typeface="Arial"/>
                <a:ea typeface="Arial"/>
                <a:cs typeface="Arial"/>
                <a:sym typeface="Arial"/>
              </a:rPr>
              <a:t> library 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914400" lvl="1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rial"/>
              <a:buChar char="○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ESP32 I2C Bus 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rial"/>
              <a:buChar char="●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Darlington Array programmed to receive brute inputs and translate 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914400" lvl="1" indent="-36195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100"/>
              <a:buFont typeface="Arial"/>
              <a:buChar char="○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Relays fed by converted signal from Darlington Array</a:t>
            </a:r>
            <a:endParaRPr sz="2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g10633a02794_0_164"/>
          <p:cNvSpPr/>
          <p:nvPr/>
        </p:nvSpPr>
        <p:spPr>
          <a:xfrm rot="10800000" flipH="1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g10633a02794_0_164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281" name="Google Shape;281;g10633a02794_0_16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10633a02794_0_164"/>
          <p:cNvSpPr/>
          <p:nvPr/>
        </p:nvSpPr>
        <p:spPr>
          <a:xfrm rot="10800000" flipH="1">
            <a:off x="0" y="-7624"/>
            <a:ext cx="12192000" cy="12576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g10633a02794_0_164" descr="A close up of a logo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g10633a02794_0_164"/>
          <p:cNvSpPr txBox="1"/>
          <p:nvPr/>
        </p:nvSpPr>
        <p:spPr>
          <a:xfrm>
            <a:off x="376810" y="267176"/>
            <a:ext cx="10910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4000">
                <a:solidFill>
                  <a:schemeClr val="lt1"/>
                </a:solidFill>
              </a:rPr>
              <a:t>Software Design Details </a:t>
            </a:r>
            <a:endParaRPr sz="4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g10633a02794_0_1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8500" y="4332750"/>
            <a:ext cx="3473997" cy="195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cfcc46ea26_1_116"/>
          <p:cNvSpPr txBox="1"/>
          <p:nvPr/>
        </p:nvSpPr>
        <p:spPr>
          <a:xfrm>
            <a:off x="187900" y="1314521"/>
            <a:ext cx="6422400" cy="26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600">
                <a:solidFill>
                  <a:srgbClr val="15264B"/>
                </a:solidFill>
              </a:rPr>
              <a:t>1.	The relay subsystem must be able to switch between the different solar cell configurations: </a:t>
            </a:r>
            <a:endParaRPr sz="2600">
              <a:solidFill>
                <a:srgbClr val="15264B"/>
              </a:solidFill>
            </a:endParaRPr>
          </a:p>
          <a:p>
            <a:pPr marL="914400" lvl="0" indent="-393700" algn="l" rtl="0">
              <a:spcBef>
                <a:spcPts val="1000"/>
              </a:spcBef>
              <a:spcAft>
                <a:spcPts val="0"/>
              </a:spcAft>
              <a:buClr>
                <a:srgbClr val="15264B"/>
              </a:buClr>
              <a:buSzPts val="2600"/>
              <a:buChar char="●"/>
            </a:pPr>
            <a:r>
              <a:rPr lang="en-US" sz="2600">
                <a:solidFill>
                  <a:srgbClr val="15264B"/>
                </a:solidFill>
              </a:rPr>
              <a:t>128-cells (AD)</a:t>
            </a:r>
            <a:endParaRPr sz="2600">
              <a:solidFill>
                <a:srgbClr val="15264B"/>
              </a:solidFill>
            </a:endParaRPr>
          </a:p>
          <a:p>
            <a:pPr marL="9144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600"/>
              <a:buChar char="●"/>
            </a:pPr>
            <a:r>
              <a:rPr lang="en-US" sz="2600">
                <a:solidFill>
                  <a:srgbClr val="15264B"/>
                </a:solidFill>
              </a:rPr>
              <a:t>32-cells (CD)</a:t>
            </a:r>
            <a:endParaRPr sz="2600">
              <a:solidFill>
                <a:srgbClr val="15264B"/>
              </a:solidFill>
            </a:endParaRPr>
          </a:p>
          <a:p>
            <a:pPr marL="9144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264B"/>
              </a:buClr>
              <a:buSzPts val="2600"/>
              <a:buChar char="●"/>
            </a:pPr>
            <a:r>
              <a:rPr lang="en-US" sz="2600">
                <a:solidFill>
                  <a:srgbClr val="15264B"/>
                </a:solidFill>
              </a:rPr>
              <a:t>64-cells (BC)</a:t>
            </a:r>
            <a:endParaRPr sz="3200">
              <a:solidFill>
                <a:srgbClr val="15264B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gcfcc46ea26_1_116"/>
          <p:cNvSpPr/>
          <p:nvPr/>
        </p:nvSpPr>
        <p:spPr>
          <a:xfrm rot="10800000" flipH="1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gcfcc46ea26_1_116"/>
          <p:cNvSpPr txBox="1"/>
          <p:nvPr/>
        </p:nvSpPr>
        <p:spPr>
          <a:xfrm>
            <a:off x="376808" y="6524381"/>
            <a:ext cx="642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293" name="Google Shape;293;gcfcc46ea26_1_11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gcfcc46ea26_1_116"/>
          <p:cNvSpPr/>
          <p:nvPr/>
        </p:nvSpPr>
        <p:spPr>
          <a:xfrm rot="10800000" flipH="1">
            <a:off x="0" y="-7500"/>
            <a:ext cx="12192000" cy="10692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5" name="Google Shape;295;gcfcc46ea26_1_116" descr="A close up of a logo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gcfcc46ea26_1_116"/>
          <p:cNvSpPr txBox="1"/>
          <p:nvPr/>
        </p:nvSpPr>
        <p:spPr>
          <a:xfrm>
            <a:off x="376810" y="233851"/>
            <a:ext cx="10910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3400">
                <a:solidFill>
                  <a:schemeClr val="lt1"/>
                </a:solidFill>
              </a:rPr>
              <a:t>Requirements and Functional Tests</a:t>
            </a:r>
            <a:endParaRPr sz="3400">
              <a:solidFill>
                <a:schemeClr val="lt1"/>
              </a:solidFill>
            </a:endParaRPr>
          </a:p>
        </p:txBody>
      </p:sp>
      <p:graphicFrame>
        <p:nvGraphicFramePr>
          <p:cNvPr id="297" name="Google Shape;297;gcfcc46ea26_1_116"/>
          <p:cNvGraphicFramePr/>
          <p:nvPr/>
        </p:nvGraphicFramePr>
        <p:xfrm>
          <a:off x="187900" y="4092725"/>
          <a:ext cx="6087050" cy="2144100"/>
        </p:xfrm>
        <a:graphic>
          <a:graphicData uri="http://schemas.openxmlformats.org/drawingml/2006/table">
            <a:tbl>
              <a:tblPr>
                <a:noFill/>
                <a:tableStyleId>{DB96E471-AC51-40FA-84E1-F623462C0463}</a:tableStyleId>
              </a:tblPr>
              <a:tblGrid>
                <a:gridCol w="3043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3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6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Breadboard </a:t>
                      </a:r>
                      <a:endParaRPr sz="2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PCB </a:t>
                      </a:r>
                      <a:endParaRPr sz="20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128 Cells</a:t>
                      </a:r>
                      <a:endParaRPr sz="2000"/>
                    </a:p>
                  </a:txBody>
                  <a:tcPr marL="91425" marR="91425" marT="91425" marB="91425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128 Cells</a:t>
                      </a:r>
                      <a:endParaRPr sz="2000"/>
                    </a:p>
                  </a:txBody>
                  <a:tcPr marL="91425" marR="91425" marT="91425" marB="91425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32 Cells</a:t>
                      </a:r>
                      <a:endParaRPr sz="2000"/>
                    </a:p>
                  </a:txBody>
                  <a:tcPr marL="91425" marR="91425" marT="91425" marB="91425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32 Cells </a:t>
                      </a:r>
                      <a:endParaRPr sz="2000"/>
                    </a:p>
                  </a:txBody>
                  <a:tcPr marL="91425" marR="91425" marT="91425" marB="91425">
                    <a:solidFill>
                      <a:srgbClr val="E84B3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64 Cells </a:t>
                      </a:r>
                      <a:endParaRPr sz="2000"/>
                    </a:p>
                  </a:txBody>
                  <a:tcPr marL="91425" marR="91425" marT="91425" marB="91425"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/>
                        <a:t>64 Cells</a:t>
                      </a:r>
                      <a:endParaRPr sz="2000"/>
                    </a:p>
                  </a:txBody>
                  <a:tcPr marL="91425" marR="91425" marT="91425" marB="91425">
                    <a:solidFill>
                      <a:srgbClr val="E84B3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98" name="Google Shape;298;gcfcc46ea26_1_11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082" b="18951"/>
          <a:stretch/>
        </p:blipFill>
        <p:spPr>
          <a:xfrm rot="-5400000">
            <a:off x="7111049" y="1145414"/>
            <a:ext cx="4216975" cy="5381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cfcc46ea26_1_11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50" t="-630" r="1049" b="629"/>
          <a:stretch/>
        </p:blipFill>
        <p:spPr>
          <a:xfrm>
            <a:off x="7342263" y="1019050"/>
            <a:ext cx="3944628" cy="5259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gcfcc46ea26_1_116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4950" y="2200312"/>
            <a:ext cx="5459273" cy="327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cfcc46ea26_1_116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367" b="22993"/>
          <a:stretch/>
        </p:blipFill>
        <p:spPr>
          <a:xfrm rot="-5400000">
            <a:off x="6845925" y="981862"/>
            <a:ext cx="4555449" cy="5190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cfcc46ea26_1_116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367" b="29700"/>
          <a:stretch/>
        </p:blipFill>
        <p:spPr>
          <a:xfrm rot="-5400000">
            <a:off x="6758950" y="1328275"/>
            <a:ext cx="4668775" cy="464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0633a02794_0_186"/>
          <p:cNvSpPr/>
          <p:nvPr/>
        </p:nvSpPr>
        <p:spPr>
          <a:xfrm rot="10800000" flipH="1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g10633a02794_0_186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309" name="Google Shape;309;g10633a02794_0_18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g10633a02794_0_186"/>
          <p:cNvSpPr/>
          <p:nvPr/>
        </p:nvSpPr>
        <p:spPr>
          <a:xfrm rot="10800000" flipH="1">
            <a:off x="0" y="-7624"/>
            <a:ext cx="12192000" cy="12576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g10633a02794_0_186" descr="A close up of a logo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g10633a02794_0_186"/>
          <p:cNvSpPr txBox="1"/>
          <p:nvPr/>
        </p:nvSpPr>
        <p:spPr>
          <a:xfrm>
            <a:off x="376810" y="267176"/>
            <a:ext cx="10910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4000">
                <a:solidFill>
                  <a:schemeClr val="lt1"/>
                </a:solidFill>
              </a:rPr>
              <a:t>Requirements and Functional Tests </a:t>
            </a:r>
            <a:endParaRPr sz="4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g10633a02794_0_186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9" t="358" r="259" b="139"/>
          <a:stretch/>
        </p:blipFill>
        <p:spPr>
          <a:xfrm rot="-5400000">
            <a:off x="6968176" y="1850574"/>
            <a:ext cx="3944225" cy="5227827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g10633a02794_0_186"/>
          <p:cNvSpPr txBox="1"/>
          <p:nvPr/>
        </p:nvSpPr>
        <p:spPr>
          <a:xfrm>
            <a:off x="630600" y="1476025"/>
            <a:ext cx="10402500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15264B"/>
                </a:solidFill>
              </a:rPr>
              <a:t>2.	The ESP32 can communicate the immediate solar panel parameters to the OLED display</a:t>
            </a:r>
            <a:endParaRPr sz="2600">
              <a:solidFill>
                <a:srgbClr val="15264B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g10633a02794_0_186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1178988" y="1843411"/>
            <a:ext cx="3919926" cy="5226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g10633a02794_0_45" descr="A picture containing text, blackboard, night sk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g10633a02794_0_45"/>
          <p:cNvSpPr/>
          <p:nvPr/>
        </p:nvSpPr>
        <p:spPr>
          <a:xfrm rot="10800000" flipH="1">
            <a:off x="-19058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411"/>
                </a:srgbClr>
              </a:gs>
              <a:gs pos="50000">
                <a:srgbClr val="1B4284">
                  <a:alpha val="9411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g10633a02794_0_45"/>
          <p:cNvSpPr txBox="1"/>
          <p:nvPr/>
        </p:nvSpPr>
        <p:spPr>
          <a:xfrm>
            <a:off x="2206906" y="2176840"/>
            <a:ext cx="77781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5500" b="1">
                <a:solidFill>
                  <a:schemeClr val="lt1"/>
                </a:solidFill>
              </a:rPr>
              <a:t>Monitoring</a:t>
            </a:r>
            <a:endParaRPr sz="5500" b="1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5500" b="1">
                <a:solidFill>
                  <a:schemeClr val="lt1"/>
                </a:solidFill>
              </a:rPr>
              <a:t>Subsystem</a:t>
            </a:r>
            <a:endParaRPr sz="5500" b="1">
              <a:solidFill>
                <a:schemeClr val="lt1"/>
              </a:solidFill>
            </a:endParaRPr>
          </a:p>
        </p:txBody>
      </p:sp>
      <p:sp>
        <p:nvSpPr>
          <p:cNvPr id="323" name="Google Shape;323;g10633a02794_0_45"/>
          <p:cNvSpPr txBox="1"/>
          <p:nvPr/>
        </p:nvSpPr>
        <p:spPr>
          <a:xfrm>
            <a:off x="1441503" y="5225455"/>
            <a:ext cx="9309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4" name="Google Shape;324;g10633a02794_0_45" descr="A close up of a logo&#10;&#10;Description automatically generated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g10633a02794_0_45"/>
          <p:cNvSpPr/>
          <p:nvPr/>
        </p:nvSpPr>
        <p:spPr>
          <a:xfrm>
            <a:off x="5520230" y="4283325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g10633a02794_0_45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g10633a02794_0_45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7" descr="A picture containing outdoor, building, arch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27"/>
          <p:cNvSpPr/>
          <p:nvPr/>
        </p:nvSpPr>
        <p:spPr>
          <a:xfrm rot="10800000" flipH="1">
            <a:off x="-2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411"/>
                </a:srgbClr>
              </a:gs>
              <a:gs pos="50000">
                <a:srgbClr val="1B4284">
                  <a:alpha val="9411"/>
                </a:srgbClr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7"/>
          <p:cNvSpPr txBox="1"/>
          <p:nvPr/>
        </p:nvSpPr>
        <p:spPr>
          <a:xfrm>
            <a:off x="2206906" y="551915"/>
            <a:ext cx="7778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4600" b="1">
                <a:solidFill>
                  <a:schemeClr val="lt1"/>
                </a:solidFill>
              </a:rPr>
              <a:t>Introduction</a:t>
            </a:r>
            <a:endParaRPr sz="4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7"/>
          <p:cNvSpPr txBox="1"/>
          <p:nvPr/>
        </p:nvSpPr>
        <p:spPr>
          <a:xfrm>
            <a:off x="4864900" y="1980400"/>
            <a:ext cx="6944100" cy="44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●"/>
            </a:pPr>
            <a:r>
              <a:rPr lang="en-US" sz="2600">
                <a:solidFill>
                  <a:schemeClr val="lt1"/>
                </a:solidFill>
              </a:rPr>
              <a:t>Project Sponsor: Arijit Banerjee </a:t>
            </a:r>
            <a:endParaRPr sz="260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●"/>
            </a:pPr>
            <a:r>
              <a:rPr lang="en-US" sz="2600">
                <a:solidFill>
                  <a:schemeClr val="lt1"/>
                </a:solidFill>
              </a:rPr>
              <a:t>60 Research Solar Panels on ECEB roof</a:t>
            </a:r>
            <a:endParaRPr sz="2600">
              <a:solidFill>
                <a:schemeClr val="lt1"/>
              </a:solidFill>
            </a:endParaRPr>
          </a:p>
          <a:p>
            <a: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○"/>
            </a:pPr>
            <a:r>
              <a:rPr lang="en-US" sz="2600">
                <a:solidFill>
                  <a:schemeClr val="lt1"/>
                </a:solidFill>
              </a:rPr>
              <a:t>Not distributing power into the grid</a:t>
            </a:r>
            <a:endParaRPr sz="2600">
              <a:solidFill>
                <a:schemeClr val="lt1"/>
              </a:solidFill>
            </a:endParaRPr>
          </a:p>
          <a:p>
            <a: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○"/>
            </a:pPr>
            <a:r>
              <a:rPr lang="en-US" sz="2600">
                <a:solidFill>
                  <a:schemeClr val="lt1"/>
                </a:solidFill>
              </a:rPr>
              <a:t>Not adequately monitored </a:t>
            </a:r>
            <a:endParaRPr sz="260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●"/>
            </a:pPr>
            <a:r>
              <a:rPr lang="en-US" sz="2600">
                <a:solidFill>
                  <a:schemeClr val="lt1"/>
                </a:solidFill>
              </a:rPr>
              <a:t>Previously attempted in Fall 2019</a:t>
            </a:r>
            <a:endParaRPr sz="2600">
              <a:solidFill>
                <a:schemeClr val="lt1"/>
              </a:solidFill>
            </a:endParaRPr>
          </a:p>
          <a:p>
            <a: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○"/>
            </a:pPr>
            <a:r>
              <a:rPr lang="en-US" sz="2600">
                <a:solidFill>
                  <a:schemeClr val="lt1"/>
                </a:solidFill>
              </a:rPr>
              <a:t>Ethernet Connection</a:t>
            </a:r>
            <a:endParaRPr sz="2600">
              <a:solidFill>
                <a:schemeClr val="lt1"/>
              </a:solidFill>
            </a:endParaRPr>
          </a:p>
          <a:p>
            <a: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○"/>
            </a:pPr>
            <a:r>
              <a:rPr lang="en-US" sz="2600">
                <a:solidFill>
                  <a:schemeClr val="lt1"/>
                </a:solidFill>
              </a:rPr>
              <a:t>Not Scalable</a:t>
            </a:r>
            <a:endParaRPr sz="260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p27" descr="A close up of a logo&#10;&#10;Description automatically generated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7"/>
          <p:cNvSpPr/>
          <p:nvPr/>
        </p:nvSpPr>
        <p:spPr>
          <a:xfrm>
            <a:off x="5355455" y="1567725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7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98" name="Google Shape;98;p27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Google Shape;99;p27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075" y="1845275"/>
            <a:ext cx="4357524" cy="4357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cfcc46ea26_2_61"/>
          <p:cNvSpPr txBox="1">
            <a:spLocks noGrp="1"/>
          </p:cNvSpPr>
          <p:nvPr>
            <p:ph type="body" idx="1"/>
          </p:nvPr>
        </p:nvSpPr>
        <p:spPr>
          <a:xfrm>
            <a:off x="376800" y="1793750"/>
            <a:ext cx="4755900" cy="3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Char char="●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Inputs from relay configuration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914400" lvl="1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rial"/>
              <a:buChar char="○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POS_output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914400" lvl="1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rial"/>
              <a:buChar char="○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NEG_output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rial"/>
              <a:buChar char="●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Outputs to ADC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914400" lvl="1" indent="-36195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100"/>
              <a:buFont typeface="Arial"/>
              <a:buChar char="○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VOLT_output</a:t>
            </a:r>
            <a:endParaRPr sz="2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gcfcc46ea26_2_61"/>
          <p:cNvSpPr/>
          <p:nvPr/>
        </p:nvSpPr>
        <p:spPr>
          <a:xfrm rot="10800000" flipH="1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gcfcc46ea26_2_61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335" name="Google Shape;335;gcfcc46ea26_2_6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gcfcc46ea26_2_61"/>
          <p:cNvSpPr/>
          <p:nvPr/>
        </p:nvSpPr>
        <p:spPr>
          <a:xfrm rot="10800000" flipH="1">
            <a:off x="0" y="-7624"/>
            <a:ext cx="12192000" cy="12576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" name="Google Shape;337;gcfcc46ea26_2_61" descr="A close up of a logo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3804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gcfcc46ea26_2_61"/>
          <p:cNvSpPr txBox="1"/>
          <p:nvPr/>
        </p:nvSpPr>
        <p:spPr>
          <a:xfrm>
            <a:off x="376810" y="267176"/>
            <a:ext cx="10910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4000">
                <a:solidFill>
                  <a:schemeClr val="lt1"/>
                </a:solidFill>
              </a:rPr>
              <a:t>Hardware Design Details: Voltage Monitoring </a:t>
            </a:r>
            <a:endParaRPr sz="4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9" name="Google Shape;339;gcfcc46ea26_2_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5800" y="1372100"/>
            <a:ext cx="5983300" cy="4322321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gcfcc46ea26_2_61"/>
          <p:cNvSpPr/>
          <p:nvPr/>
        </p:nvSpPr>
        <p:spPr>
          <a:xfrm>
            <a:off x="785250" y="2896663"/>
            <a:ext cx="2572800" cy="1273200"/>
          </a:xfrm>
          <a:prstGeom prst="mathMultiply">
            <a:avLst>
              <a:gd name="adj1" fmla="val 23520"/>
            </a:avLst>
          </a:prstGeom>
          <a:solidFill>
            <a:srgbClr val="E84B3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gcfcc46ea26_2_61"/>
          <p:cNvSpPr txBox="1"/>
          <p:nvPr/>
        </p:nvSpPr>
        <p:spPr>
          <a:xfrm>
            <a:off x="376800" y="4169875"/>
            <a:ext cx="3740700" cy="12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-US" sz="2100">
                <a:solidFill>
                  <a:schemeClr val="dk1"/>
                </a:solidFill>
              </a:rPr>
              <a:t>Outputs to ESP32</a:t>
            </a:r>
            <a:endParaRPr sz="2100">
              <a:solidFill>
                <a:schemeClr val="dk1"/>
              </a:solidFill>
            </a:endParaRPr>
          </a:p>
          <a:p>
            <a:pPr marL="914400" lvl="1" indent="-36195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100"/>
              <a:buChar char="○"/>
            </a:pPr>
            <a:r>
              <a:rPr lang="en-US" sz="2100">
                <a:solidFill>
                  <a:schemeClr val="dk1"/>
                </a:solidFill>
              </a:rPr>
              <a:t>VOLT_Output (GPIO 15)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cfcc46ea26_2_153"/>
          <p:cNvSpPr txBox="1">
            <a:spLocks noGrp="1"/>
          </p:cNvSpPr>
          <p:nvPr>
            <p:ph type="body" idx="1"/>
          </p:nvPr>
        </p:nvSpPr>
        <p:spPr>
          <a:xfrm>
            <a:off x="890825" y="2022350"/>
            <a:ext cx="4755900" cy="3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Char char="●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Inputs from Voltage Divider 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914400" lvl="1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rial"/>
              <a:buChar char="○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VOLT_output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rial"/>
              <a:buChar char="●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Outputs to ESP32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914400" lvl="1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rial"/>
              <a:buChar char="○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I2C Bus (SCL, SDA)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100"/>
              <a:buChar char="●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Isolation</a:t>
            </a:r>
            <a:endParaRPr sz="2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gcfcc46ea26_2_153"/>
          <p:cNvSpPr/>
          <p:nvPr/>
        </p:nvSpPr>
        <p:spPr>
          <a:xfrm rot="10800000" flipH="1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gcfcc46ea26_2_153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349" name="Google Shape;349;gcfcc46ea26_2_153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gcfcc46ea26_2_153"/>
          <p:cNvSpPr/>
          <p:nvPr/>
        </p:nvSpPr>
        <p:spPr>
          <a:xfrm rot="10800000" flipH="1">
            <a:off x="0" y="-7624"/>
            <a:ext cx="12192000" cy="12576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1" name="Google Shape;351;gcfcc46ea26_2_153" descr="A close up of a logo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3804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gcfcc46ea26_2_153"/>
          <p:cNvSpPr txBox="1"/>
          <p:nvPr/>
        </p:nvSpPr>
        <p:spPr>
          <a:xfrm>
            <a:off x="376810" y="267176"/>
            <a:ext cx="10910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4000">
                <a:solidFill>
                  <a:schemeClr val="lt1"/>
                </a:solidFill>
              </a:rPr>
              <a:t>Hardware Design Details: ADC </a:t>
            </a:r>
            <a:endParaRPr sz="4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3" name="Google Shape;353;gcfcc46ea26_2_15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6725" y="1402376"/>
            <a:ext cx="6010236" cy="4882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cfcc46ea26_2_73"/>
          <p:cNvSpPr txBox="1">
            <a:spLocks noGrp="1"/>
          </p:cNvSpPr>
          <p:nvPr>
            <p:ph type="body" idx="1"/>
          </p:nvPr>
        </p:nvSpPr>
        <p:spPr>
          <a:xfrm>
            <a:off x="376800" y="1741888"/>
            <a:ext cx="4755900" cy="39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Char char="●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Inputs from relay configuration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914400" lvl="1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rial"/>
              <a:buChar char="○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Current_output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914400" lvl="1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rial"/>
              <a:buChar char="○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POS_output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rial"/>
              <a:buChar char="●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Outputs to ESP32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914400" lvl="1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rial"/>
              <a:buChar char="○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Current_output_voltage (GPIO 2)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100"/>
              <a:buFont typeface="Arial"/>
              <a:buChar char="●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Galvanically Isolated</a:t>
            </a:r>
            <a:endParaRPr sz="2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gcfcc46ea26_2_73"/>
          <p:cNvSpPr/>
          <p:nvPr/>
        </p:nvSpPr>
        <p:spPr>
          <a:xfrm rot="10800000" flipH="1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gcfcc46ea26_2_73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361" name="Google Shape;361;gcfcc46ea26_2_73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gcfcc46ea26_2_73"/>
          <p:cNvSpPr/>
          <p:nvPr/>
        </p:nvSpPr>
        <p:spPr>
          <a:xfrm rot="10800000" flipH="1">
            <a:off x="0" y="-7624"/>
            <a:ext cx="12192000" cy="12576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gcfcc46ea26_2_73" descr="A close up of a logo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gcfcc46ea26_2_73"/>
          <p:cNvSpPr txBox="1"/>
          <p:nvPr/>
        </p:nvSpPr>
        <p:spPr>
          <a:xfrm>
            <a:off x="376810" y="267176"/>
            <a:ext cx="10910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4000">
                <a:solidFill>
                  <a:schemeClr val="lt1"/>
                </a:solidFill>
              </a:rPr>
              <a:t>Hardware Design Details: Current Monitoring </a:t>
            </a:r>
            <a:endParaRPr sz="4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5" name="Google Shape;365;gcfcc46ea26_2_7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119" y="1537674"/>
            <a:ext cx="6018004" cy="4424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cfcc46ea26_2_139"/>
          <p:cNvSpPr txBox="1">
            <a:spLocks noGrp="1"/>
          </p:cNvSpPr>
          <p:nvPr>
            <p:ph type="body" idx="1"/>
          </p:nvPr>
        </p:nvSpPr>
        <p:spPr>
          <a:xfrm>
            <a:off x="376800" y="2443850"/>
            <a:ext cx="4546800" cy="28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Char char="●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Inputs from external thermocouples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rial"/>
              <a:buChar char="●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Outputs to ESP32 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914400" lvl="1" indent="-36195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100"/>
              <a:buFont typeface="Arial"/>
              <a:buChar char="○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Temp_Output</a:t>
            </a:r>
            <a:endParaRPr sz="2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gcfcc46ea26_2_139"/>
          <p:cNvSpPr/>
          <p:nvPr/>
        </p:nvSpPr>
        <p:spPr>
          <a:xfrm rot="10800000" flipH="1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gcfcc46ea26_2_139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373" name="Google Shape;373;gcfcc46ea26_2_139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gcfcc46ea26_2_139"/>
          <p:cNvSpPr/>
          <p:nvPr/>
        </p:nvSpPr>
        <p:spPr>
          <a:xfrm rot="10800000" flipH="1">
            <a:off x="0" y="-7624"/>
            <a:ext cx="12192000" cy="12576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5" name="Google Shape;375;gcfcc46ea26_2_139" descr="A close up of a logo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3042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gcfcc46ea26_2_139"/>
          <p:cNvSpPr txBox="1"/>
          <p:nvPr/>
        </p:nvSpPr>
        <p:spPr>
          <a:xfrm>
            <a:off x="376810" y="267176"/>
            <a:ext cx="10910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3600">
                <a:solidFill>
                  <a:schemeClr val="lt1"/>
                </a:solidFill>
              </a:rPr>
              <a:t>Hardware Design Details: Thermocouple Monitoring </a:t>
            </a:r>
            <a:endParaRPr sz="3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7" name="Google Shape;377;gcfcc46ea26_2_139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04"/>
          <a:stretch/>
        </p:blipFill>
        <p:spPr>
          <a:xfrm>
            <a:off x="4923475" y="2164288"/>
            <a:ext cx="6754500" cy="325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0633a02794_0_196"/>
          <p:cNvSpPr txBox="1">
            <a:spLocks noGrp="1"/>
          </p:cNvSpPr>
          <p:nvPr>
            <p:ph type="body" idx="1"/>
          </p:nvPr>
        </p:nvSpPr>
        <p:spPr>
          <a:xfrm>
            <a:off x="376800" y="1565466"/>
            <a:ext cx="11177400" cy="46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Char char="●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Modular design for testing and development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rial"/>
              <a:buChar char="●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Thermocouples: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914400" lvl="1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rial"/>
              <a:buChar char="○"/>
            </a:pPr>
            <a:r>
              <a:rPr lang="en-US" sz="2100" i="1">
                <a:latin typeface="Arial"/>
                <a:ea typeface="Arial"/>
                <a:cs typeface="Arial"/>
                <a:sym typeface="Arial"/>
              </a:rPr>
              <a:t>DallasTemperatures</a:t>
            </a:r>
            <a:r>
              <a:rPr lang="en-US" sz="2100">
                <a:latin typeface="Arial"/>
                <a:ea typeface="Arial"/>
                <a:cs typeface="Arial"/>
                <a:sym typeface="Arial"/>
              </a:rPr>
              <a:t> library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914400" lvl="1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rial"/>
              <a:buChar char="○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Single datapath for ESP32 measurement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rial"/>
              <a:buChar char="●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Current Sensor: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914400" lvl="1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rial"/>
              <a:buChar char="○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ESP32 ADC input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914400" lvl="1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rial"/>
              <a:buChar char="○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Calibration: </a:t>
            </a:r>
            <a:r>
              <a:rPr lang="en-US" sz="2100" i="1">
                <a:latin typeface="Arial"/>
                <a:ea typeface="Arial"/>
                <a:cs typeface="Arial"/>
                <a:sym typeface="Arial"/>
              </a:rPr>
              <a:t>1.0279x - 0.5137</a:t>
            </a:r>
            <a:endParaRPr sz="2100" i="1"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rial"/>
              <a:buChar char="●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Voltage Measurement: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914400" lvl="1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rial"/>
              <a:buChar char="○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ESP32 ADC input 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914400" lvl="1" indent="-36195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100"/>
              <a:buFont typeface="Arial"/>
              <a:buChar char="○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Calibration: </a:t>
            </a:r>
            <a:r>
              <a:rPr lang="en-US" sz="2100" i="1">
                <a:latin typeface="Arial"/>
                <a:ea typeface="Arial"/>
                <a:cs typeface="Arial"/>
                <a:sym typeface="Arial"/>
              </a:rPr>
              <a:t>0.9304x - 0.0337x^2 - 0.0124</a:t>
            </a:r>
            <a:endParaRPr sz="2100" i="1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g10633a02794_0_196"/>
          <p:cNvSpPr/>
          <p:nvPr/>
        </p:nvSpPr>
        <p:spPr>
          <a:xfrm rot="10800000" flipH="1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g10633a02794_0_19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g10633a02794_0_19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g10633a02794_0_196"/>
          <p:cNvSpPr/>
          <p:nvPr/>
        </p:nvSpPr>
        <p:spPr>
          <a:xfrm rot="10800000" flipH="1">
            <a:off x="0" y="-7624"/>
            <a:ext cx="12192000" cy="12576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7" name="Google Shape;387;g10633a02794_0_196" descr="A close up of a logo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g10633a02794_0_196"/>
          <p:cNvSpPr txBox="1"/>
          <p:nvPr/>
        </p:nvSpPr>
        <p:spPr>
          <a:xfrm>
            <a:off x="376810" y="267176"/>
            <a:ext cx="10910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4000">
                <a:solidFill>
                  <a:schemeClr val="lt1"/>
                </a:solidFill>
              </a:rPr>
              <a:t>Software Design Details </a:t>
            </a:r>
            <a:endParaRPr sz="4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9" name="Google Shape;389;g10633a02794_0_196"/>
          <p:cNvPicPr preferRelativeResize="0"/>
          <p:nvPr/>
        </p:nvPicPr>
        <p:blipFill rotWithShape="1">
          <a:blip r:embed="rId4">
            <a:alphaModFix/>
          </a:blip>
          <a:srcRect l="38943" t="5301" r="5015" b="30044"/>
          <a:stretch/>
        </p:blipFill>
        <p:spPr>
          <a:xfrm>
            <a:off x="7813525" y="1249974"/>
            <a:ext cx="4073324" cy="2624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g10633a02794_0_1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13525" y="3951294"/>
            <a:ext cx="4073325" cy="2409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cfcc46ea26_1_153"/>
          <p:cNvSpPr txBox="1"/>
          <p:nvPr/>
        </p:nvSpPr>
        <p:spPr>
          <a:xfrm>
            <a:off x="376800" y="1410477"/>
            <a:ext cx="6422400" cy="24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15264B"/>
                </a:solidFill>
              </a:rPr>
              <a:t>1.	The ADC Converter should output a 16 bit digital code to our ESP32 that corresponds to the analog input into the IC once decoded.</a:t>
            </a:r>
            <a:endParaRPr sz="2500">
              <a:solidFill>
                <a:srgbClr val="15264B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15264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i="1">
                <a:solidFill>
                  <a:schemeClr val="dk1"/>
                </a:solidFill>
              </a:rPr>
              <a:t>MCP3428 Device Code: 1101</a:t>
            </a:r>
            <a:endParaRPr sz="2500">
              <a:solidFill>
                <a:srgbClr val="15264B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3200" b="1">
              <a:solidFill>
                <a:srgbClr val="15264B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gcfcc46ea26_1_153"/>
          <p:cNvSpPr/>
          <p:nvPr/>
        </p:nvSpPr>
        <p:spPr>
          <a:xfrm rot="10800000" flipH="1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gcfcc46ea26_1_153"/>
          <p:cNvSpPr txBox="1"/>
          <p:nvPr/>
        </p:nvSpPr>
        <p:spPr>
          <a:xfrm>
            <a:off x="376808" y="6524381"/>
            <a:ext cx="64263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gcfcc46ea26_1_153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gcfcc46ea26_1_153"/>
          <p:cNvSpPr/>
          <p:nvPr/>
        </p:nvSpPr>
        <p:spPr>
          <a:xfrm rot="10800000" flipH="1">
            <a:off x="0" y="-7624"/>
            <a:ext cx="12192000" cy="11841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0" name="Google Shape;400;gcfcc46ea26_1_153" descr="A close up of a logo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3804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gcfcc46ea26_1_153"/>
          <p:cNvSpPr txBox="1"/>
          <p:nvPr/>
        </p:nvSpPr>
        <p:spPr>
          <a:xfrm>
            <a:off x="376810" y="257176"/>
            <a:ext cx="10910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4000">
                <a:solidFill>
                  <a:schemeClr val="lt1"/>
                </a:solidFill>
              </a:rPr>
              <a:t>Requirements and Functional Tests</a:t>
            </a:r>
            <a:endParaRPr sz="4000">
              <a:solidFill>
                <a:schemeClr val="lt1"/>
              </a:solidFill>
            </a:endParaRPr>
          </a:p>
        </p:txBody>
      </p:sp>
      <p:pic>
        <p:nvPicPr>
          <p:cNvPr id="402" name="Google Shape;402;gcfcc46ea26_1_15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0350" y="1509962"/>
            <a:ext cx="4561765" cy="338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gcfcc46ea26_1_1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74863" y="3732000"/>
            <a:ext cx="4314825" cy="27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cfcc46ea26_1_128"/>
          <p:cNvSpPr txBox="1"/>
          <p:nvPr/>
        </p:nvSpPr>
        <p:spPr>
          <a:xfrm>
            <a:off x="342750" y="1321350"/>
            <a:ext cx="10978200" cy="12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15264B"/>
                </a:solidFill>
              </a:rPr>
              <a:t>2.	The voltage divider must be able to step down input voltages within the ranges of 0V - 85.6V and corresponding output voltages within the range of 0V - 3.3V</a:t>
            </a:r>
            <a:endParaRPr sz="2600">
              <a:solidFill>
                <a:srgbClr val="15264B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3200" b="1">
              <a:solidFill>
                <a:srgbClr val="15264B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gcfcc46ea26_1_128"/>
          <p:cNvSpPr/>
          <p:nvPr/>
        </p:nvSpPr>
        <p:spPr>
          <a:xfrm rot="10800000" flipH="1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gcfcc46ea26_1_128"/>
          <p:cNvSpPr txBox="1"/>
          <p:nvPr/>
        </p:nvSpPr>
        <p:spPr>
          <a:xfrm>
            <a:off x="376808" y="6524381"/>
            <a:ext cx="64263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gcfcc46ea26_1_128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gcfcc46ea26_1_128"/>
          <p:cNvSpPr/>
          <p:nvPr/>
        </p:nvSpPr>
        <p:spPr>
          <a:xfrm rot="10800000" flipH="1">
            <a:off x="0" y="-7824"/>
            <a:ext cx="12192000" cy="11556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3" name="Google Shape;413;gcfcc46ea26_1_128" descr="A close up of a logo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3042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gcfcc46ea26_1_128"/>
          <p:cNvSpPr txBox="1"/>
          <p:nvPr/>
        </p:nvSpPr>
        <p:spPr>
          <a:xfrm>
            <a:off x="376810" y="204051"/>
            <a:ext cx="10910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4000">
                <a:solidFill>
                  <a:schemeClr val="lt1"/>
                </a:solidFill>
              </a:rPr>
              <a:t>Requirements and Functional Tests</a:t>
            </a:r>
            <a:endParaRPr sz="3100">
              <a:solidFill>
                <a:schemeClr val="lt1"/>
              </a:solidFill>
            </a:endParaRPr>
          </a:p>
        </p:txBody>
      </p:sp>
      <p:pic>
        <p:nvPicPr>
          <p:cNvPr id="415" name="Google Shape;415;gcfcc46ea26_1_12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97" y="2729850"/>
            <a:ext cx="4792602" cy="359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gcfcc46ea26_1_128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1400" y="2729819"/>
            <a:ext cx="4792602" cy="3594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0633a02794_0_329"/>
          <p:cNvSpPr txBox="1"/>
          <p:nvPr/>
        </p:nvSpPr>
        <p:spPr>
          <a:xfrm>
            <a:off x="376800" y="1406075"/>
            <a:ext cx="11177400" cy="11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rgbClr val="15264B"/>
                </a:solidFill>
              </a:rPr>
              <a:t>3.	The current sensor must accurately read the current of the relay output within an error range of 1.5%</a:t>
            </a:r>
            <a:endParaRPr sz="2600">
              <a:solidFill>
                <a:srgbClr val="15264B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1">
              <a:solidFill>
                <a:srgbClr val="15264B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3200" b="1">
              <a:solidFill>
                <a:srgbClr val="15264B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g10633a02794_0_329"/>
          <p:cNvSpPr/>
          <p:nvPr/>
        </p:nvSpPr>
        <p:spPr>
          <a:xfrm rot="10800000" flipH="1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g10633a02794_0_329"/>
          <p:cNvSpPr txBox="1"/>
          <p:nvPr/>
        </p:nvSpPr>
        <p:spPr>
          <a:xfrm>
            <a:off x="376808" y="6524381"/>
            <a:ext cx="64263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g10633a02794_0_329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g10633a02794_0_329"/>
          <p:cNvSpPr/>
          <p:nvPr/>
        </p:nvSpPr>
        <p:spPr>
          <a:xfrm rot="10800000" flipH="1">
            <a:off x="0" y="-7624"/>
            <a:ext cx="12192000" cy="11841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6" name="Google Shape;426;g10633a02794_0_329" descr="A close up of a logo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3042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g10633a02794_0_329"/>
          <p:cNvSpPr txBox="1"/>
          <p:nvPr/>
        </p:nvSpPr>
        <p:spPr>
          <a:xfrm>
            <a:off x="376810" y="230426"/>
            <a:ext cx="10910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4000">
                <a:solidFill>
                  <a:schemeClr val="lt1"/>
                </a:solidFill>
              </a:rPr>
              <a:t>Requirements and Functional Tests</a:t>
            </a:r>
            <a:endParaRPr sz="4000">
              <a:solidFill>
                <a:schemeClr val="lt1"/>
              </a:solidFill>
            </a:endParaRPr>
          </a:p>
        </p:txBody>
      </p:sp>
      <p:pic>
        <p:nvPicPr>
          <p:cNvPr id="428" name="Google Shape;428;g10633a02794_0_32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0" y="2623526"/>
            <a:ext cx="6779702" cy="3813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g10633a02794_0_329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2300" y="2623509"/>
            <a:ext cx="6779702" cy="3813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0633a02794_0_341"/>
          <p:cNvSpPr txBox="1"/>
          <p:nvPr/>
        </p:nvSpPr>
        <p:spPr>
          <a:xfrm>
            <a:off x="376800" y="1440975"/>
            <a:ext cx="114552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15264B"/>
                </a:solidFill>
              </a:rPr>
              <a:t>4.	Thermocouples should measure values between the range -10°C and 85°C within an accuracy of ± 0.5°C</a:t>
            </a:r>
            <a:endParaRPr sz="3200">
              <a:solidFill>
                <a:srgbClr val="15264B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g10633a02794_0_341"/>
          <p:cNvSpPr/>
          <p:nvPr/>
        </p:nvSpPr>
        <p:spPr>
          <a:xfrm rot="10800000" flipH="1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g10633a02794_0_341"/>
          <p:cNvSpPr txBox="1"/>
          <p:nvPr/>
        </p:nvSpPr>
        <p:spPr>
          <a:xfrm>
            <a:off x="376808" y="6524381"/>
            <a:ext cx="64263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g10633a02794_0_34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g10633a02794_0_341"/>
          <p:cNvSpPr/>
          <p:nvPr/>
        </p:nvSpPr>
        <p:spPr>
          <a:xfrm rot="10800000" flipH="1">
            <a:off x="0" y="-7624"/>
            <a:ext cx="12192000" cy="11841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9" name="Google Shape;439;g10633a02794_0_341" descr="A close up of a logo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3042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g10633a02794_0_341"/>
          <p:cNvSpPr txBox="1"/>
          <p:nvPr/>
        </p:nvSpPr>
        <p:spPr>
          <a:xfrm>
            <a:off x="376810" y="230426"/>
            <a:ext cx="10910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4000">
                <a:solidFill>
                  <a:schemeClr val="lt1"/>
                </a:solidFill>
              </a:rPr>
              <a:t>Requirements and Functional Tests</a:t>
            </a:r>
            <a:endParaRPr sz="4000">
              <a:solidFill>
                <a:schemeClr val="lt1"/>
              </a:solidFill>
            </a:endParaRPr>
          </a:p>
        </p:txBody>
      </p:sp>
      <p:pic>
        <p:nvPicPr>
          <p:cNvPr id="441" name="Google Shape;441;g10633a02794_0_34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2451663"/>
            <a:ext cx="6823843" cy="38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g10633a02794_0_34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3050" y="2489913"/>
            <a:ext cx="6823867" cy="383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g10633a02794_0_34" descr="A picture containing text, blackboard, night sk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g10633a02794_0_34"/>
          <p:cNvSpPr/>
          <p:nvPr/>
        </p:nvSpPr>
        <p:spPr>
          <a:xfrm rot="10800000" flipH="1">
            <a:off x="-19058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411"/>
                </a:srgbClr>
              </a:gs>
              <a:gs pos="50000">
                <a:srgbClr val="1B4284">
                  <a:alpha val="9411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g10633a02794_0_34"/>
          <p:cNvSpPr txBox="1"/>
          <p:nvPr/>
        </p:nvSpPr>
        <p:spPr>
          <a:xfrm>
            <a:off x="2206906" y="2176840"/>
            <a:ext cx="77781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5500" b="1">
                <a:solidFill>
                  <a:schemeClr val="lt1"/>
                </a:solidFill>
              </a:rPr>
              <a:t>“Research Hub”</a:t>
            </a:r>
            <a:endParaRPr sz="5500" b="1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5500" b="1">
                <a:solidFill>
                  <a:schemeClr val="lt1"/>
                </a:solidFill>
              </a:rPr>
              <a:t>Subsystem</a:t>
            </a:r>
            <a:endParaRPr sz="5500" b="1">
              <a:solidFill>
                <a:schemeClr val="lt1"/>
              </a:solidFill>
            </a:endParaRPr>
          </a:p>
        </p:txBody>
      </p:sp>
      <p:sp>
        <p:nvSpPr>
          <p:cNvPr id="450" name="Google Shape;450;g10633a02794_0_34"/>
          <p:cNvSpPr txBox="1"/>
          <p:nvPr/>
        </p:nvSpPr>
        <p:spPr>
          <a:xfrm>
            <a:off x="1441503" y="5225455"/>
            <a:ext cx="9309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1" name="Google Shape;451;g10633a02794_0_34" descr="A close up of a logo&#10;&#10;Description automatically generated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g10633a02794_0_34"/>
          <p:cNvSpPr/>
          <p:nvPr/>
        </p:nvSpPr>
        <p:spPr>
          <a:xfrm>
            <a:off x="5520230" y="4283325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g10633a02794_0_34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g10633a02794_0_34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8" descr="A picture containing sky, outdoor, dar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8"/>
          <p:cNvSpPr/>
          <p:nvPr/>
        </p:nvSpPr>
        <p:spPr>
          <a:xfrm rot="10800000" flipH="1">
            <a:off x="-2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411"/>
                </a:srgbClr>
              </a:gs>
              <a:gs pos="50000">
                <a:srgbClr val="1B4284">
                  <a:alpha val="9411"/>
                </a:srgbClr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8"/>
          <p:cNvSpPr txBox="1"/>
          <p:nvPr/>
        </p:nvSpPr>
        <p:spPr>
          <a:xfrm>
            <a:off x="769700" y="486025"/>
            <a:ext cx="10501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4600" b="1">
                <a:solidFill>
                  <a:schemeClr val="lt1"/>
                </a:solidFill>
              </a:rPr>
              <a:t>Solution: Advanced Interface Box</a:t>
            </a:r>
            <a:endParaRPr sz="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28"/>
          <p:cNvSpPr txBox="1"/>
          <p:nvPr/>
        </p:nvSpPr>
        <p:spPr>
          <a:xfrm>
            <a:off x="456875" y="1921525"/>
            <a:ext cx="5350500" cy="4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●"/>
            </a:pPr>
            <a:r>
              <a:rPr lang="en-US" sz="2600">
                <a:solidFill>
                  <a:schemeClr val="lt1"/>
                </a:solidFill>
              </a:rPr>
              <a:t>Collectively display live data of solar panels on a single portal</a:t>
            </a:r>
            <a:endParaRPr sz="260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600">
              <a:solidFill>
                <a:schemeClr val="lt1"/>
              </a:solidFill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●"/>
            </a:pPr>
            <a:r>
              <a:rPr lang="en-US" sz="2600">
                <a:solidFill>
                  <a:schemeClr val="lt1"/>
                </a:solidFill>
              </a:rPr>
              <a:t>Webpage allowing ECEB personnel to both access and configure data</a:t>
            </a:r>
            <a:endParaRPr sz="260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600">
              <a:solidFill>
                <a:schemeClr val="lt1"/>
              </a:solidFill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●"/>
            </a:pPr>
            <a:r>
              <a:rPr lang="en-US" sz="2600">
                <a:solidFill>
                  <a:schemeClr val="lt1"/>
                </a:solidFill>
              </a:rPr>
              <a:t>Allow for future full-scale implementation to all 60 solar panels</a:t>
            </a:r>
            <a:endParaRPr sz="260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800">
              <a:solidFill>
                <a:schemeClr val="lt1"/>
              </a:solidFill>
            </a:endParaRPr>
          </a:p>
        </p:txBody>
      </p:sp>
      <p:pic>
        <p:nvPicPr>
          <p:cNvPr id="108" name="Google Shape;108;p28" descr="A close up of a logo&#10;&#10;Description automatically generated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8"/>
          <p:cNvSpPr/>
          <p:nvPr/>
        </p:nvSpPr>
        <p:spPr>
          <a:xfrm>
            <a:off x="5444905" y="1440075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8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8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28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275" y="1877950"/>
            <a:ext cx="5760600" cy="4320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5"/>
          <p:cNvSpPr txBox="1">
            <a:spLocks noGrp="1"/>
          </p:cNvSpPr>
          <p:nvPr>
            <p:ph type="body" idx="1"/>
          </p:nvPr>
        </p:nvSpPr>
        <p:spPr>
          <a:xfrm>
            <a:off x="376800" y="1793738"/>
            <a:ext cx="11177400" cy="3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Arial"/>
              <a:buChar char="●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Webpage Front-end implementation: Django Framework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914400" lvl="1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rial"/>
              <a:buChar char="○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User Authentication - </a:t>
            </a:r>
            <a:r>
              <a:rPr lang="en-US" sz="2100" i="1">
                <a:latin typeface="Arial"/>
                <a:ea typeface="Arial"/>
                <a:cs typeface="Arial"/>
                <a:sym typeface="Arial"/>
              </a:rPr>
              <a:t>django.contrib.auth.urls</a:t>
            </a:r>
            <a:endParaRPr sz="2100" i="1">
              <a:latin typeface="Arial"/>
              <a:ea typeface="Arial"/>
              <a:cs typeface="Arial"/>
              <a:sym typeface="Arial"/>
            </a:endParaRPr>
          </a:p>
          <a:p>
            <a:pPr marL="914400" lvl="1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rial"/>
              <a:buChar char="○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Observation data - ManyToOne model relationships 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914400" lvl="1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rial"/>
              <a:buChar char="○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Data Visualization - </a:t>
            </a:r>
            <a:r>
              <a:rPr lang="en-US" sz="2100" i="1">
                <a:latin typeface="Arial"/>
                <a:ea typeface="Arial"/>
                <a:cs typeface="Arial"/>
                <a:sym typeface="Arial"/>
              </a:rPr>
              <a:t>plotly</a:t>
            </a:r>
            <a:r>
              <a:rPr lang="en-US" sz="2100">
                <a:latin typeface="Arial"/>
                <a:ea typeface="Arial"/>
                <a:cs typeface="Arial"/>
                <a:sym typeface="Arial"/>
              </a:rPr>
              <a:t> Python Library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rial"/>
              <a:buChar char="●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Server Back-end implementation: Django ORM and Django-REST Framework 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rial"/>
              <a:buChar char="●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ESP32 HTTP Communication: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914400" lvl="1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Font typeface="Arial"/>
              <a:buChar char="○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Observation data - </a:t>
            </a:r>
            <a:r>
              <a:rPr lang="en-US" sz="2100" i="1">
                <a:latin typeface="Arial"/>
                <a:ea typeface="Arial"/>
                <a:cs typeface="Arial"/>
                <a:sym typeface="Arial"/>
              </a:rPr>
              <a:t>WiFi.h</a:t>
            </a:r>
            <a:r>
              <a:rPr lang="en-US" sz="210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2100" i="1">
                <a:latin typeface="Arial"/>
                <a:ea typeface="Arial"/>
                <a:cs typeface="Arial"/>
                <a:sym typeface="Arial"/>
              </a:rPr>
              <a:t>HTTPClient.h</a:t>
            </a:r>
            <a:endParaRPr sz="2100" i="1">
              <a:latin typeface="Arial"/>
              <a:ea typeface="Arial"/>
              <a:cs typeface="Arial"/>
              <a:sym typeface="Arial"/>
            </a:endParaRPr>
          </a:p>
          <a:p>
            <a:pPr marL="914400" lvl="1" indent="-36195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2100"/>
              <a:buFont typeface="Arial"/>
              <a:buChar char="○"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Configuration inputs - </a:t>
            </a:r>
            <a:r>
              <a:rPr lang="en-US" sz="2100" i="1">
                <a:latin typeface="Arial"/>
                <a:ea typeface="Arial"/>
                <a:cs typeface="Arial"/>
                <a:sym typeface="Arial"/>
              </a:rPr>
              <a:t>WiFi.h</a:t>
            </a:r>
            <a:r>
              <a:rPr lang="en-US" sz="2100"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2100" i="1">
                <a:latin typeface="Arial"/>
                <a:ea typeface="Arial"/>
                <a:cs typeface="Arial"/>
                <a:sym typeface="Arial"/>
              </a:rPr>
              <a:t>ESPAsyncWebServer.h</a:t>
            </a:r>
            <a:endParaRPr sz="2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35"/>
          <p:cNvSpPr/>
          <p:nvPr/>
        </p:nvSpPr>
        <p:spPr>
          <a:xfrm rot="10800000" flipH="1">
            <a:off x="0" y="6437013"/>
            <a:ext cx="12192000" cy="420987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35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35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35"/>
          <p:cNvSpPr/>
          <p:nvPr/>
        </p:nvSpPr>
        <p:spPr>
          <a:xfrm rot="10800000" flipH="1">
            <a:off x="0" y="-7624"/>
            <a:ext cx="12192000" cy="12576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4" name="Google Shape;464;p35" descr="A close up of a logo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35"/>
          <p:cNvSpPr txBox="1"/>
          <p:nvPr/>
        </p:nvSpPr>
        <p:spPr>
          <a:xfrm>
            <a:off x="376810" y="267176"/>
            <a:ext cx="10910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4000">
                <a:solidFill>
                  <a:schemeClr val="lt1"/>
                </a:solidFill>
              </a:rPr>
              <a:t>Design Details</a:t>
            </a:r>
            <a:endParaRPr sz="4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6" name="Google Shape;46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275" y="1971925"/>
            <a:ext cx="11401425" cy="320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613" y="4238775"/>
            <a:ext cx="10982325" cy="134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0633a02794_0_176"/>
          <p:cNvSpPr txBox="1">
            <a:spLocks noGrp="1"/>
          </p:cNvSpPr>
          <p:nvPr>
            <p:ph type="body" idx="1"/>
          </p:nvPr>
        </p:nvSpPr>
        <p:spPr>
          <a:xfrm>
            <a:off x="376800" y="2268009"/>
            <a:ext cx="11177400" cy="25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AutoNum type="arabicPeriod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Front-end website should successfully route between pages and display solar panel data based on security and observation use cases </a:t>
            </a: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>
              <a:latin typeface="Arial"/>
              <a:ea typeface="Arial"/>
              <a:cs typeface="Arial"/>
              <a:sym typeface="Arial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200"/>
              <a:buFont typeface="Arial"/>
              <a:buAutoNum type="arabicPeriod"/>
            </a:pPr>
            <a:r>
              <a:rPr lang="en-US" sz="2200">
                <a:latin typeface="Arial"/>
                <a:ea typeface="Arial"/>
                <a:cs typeface="Arial"/>
                <a:sym typeface="Arial"/>
              </a:rPr>
              <a:t>Working user authentication on the remote portal that restricts Research Hub access to allowed members (ECEB personnel) only 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g10633a02794_0_176"/>
          <p:cNvSpPr/>
          <p:nvPr/>
        </p:nvSpPr>
        <p:spPr>
          <a:xfrm rot="10800000" flipH="1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g10633a02794_0_17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g10633a02794_0_17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g10633a02794_0_176"/>
          <p:cNvSpPr/>
          <p:nvPr/>
        </p:nvSpPr>
        <p:spPr>
          <a:xfrm rot="10800000" flipH="1">
            <a:off x="0" y="-7624"/>
            <a:ext cx="12192000" cy="12576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7" name="Google Shape;477;g10633a02794_0_176" descr="A close up of a logo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g10633a02794_0_176"/>
          <p:cNvSpPr txBox="1"/>
          <p:nvPr/>
        </p:nvSpPr>
        <p:spPr>
          <a:xfrm>
            <a:off x="376810" y="267176"/>
            <a:ext cx="10910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4000">
                <a:solidFill>
                  <a:schemeClr val="lt1"/>
                </a:solidFill>
              </a:rPr>
              <a:t>Requirements and Functional Tests </a:t>
            </a:r>
            <a:endParaRPr sz="4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9" name="Google Shape;479;g10633a02794_0_17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3750"/>
            <a:ext cx="6111024" cy="343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g10633a02794_0_176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6338" y="2353748"/>
            <a:ext cx="6111024" cy="343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g10633a02794_0_176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978" y="2353750"/>
            <a:ext cx="6111024" cy="343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g10633a02794_0_176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975" y="2353748"/>
            <a:ext cx="6111024" cy="343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g10633a02794_0_176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6338" y="2353750"/>
            <a:ext cx="6111024" cy="343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g10633a02794_0_176"/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3750"/>
            <a:ext cx="6111024" cy="343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g10633a02794_0_176"/>
          <p:cNvPicPr preferRelativeResize="0"/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975" y="2353748"/>
            <a:ext cx="6111024" cy="3437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10633a02794_0_259"/>
          <p:cNvSpPr txBox="1">
            <a:spLocks noGrp="1"/>
          </p:cNvSpPr>
          <p:nvPr>
            <p:ph type="body" idx="1"/>
          </p:nvPr>
        </p:nvSpPr>
        <p:spPr>
          <a:xfrm>
            <a:off x="376800" y="2268009"/>
            <a:ext cx="11177400" cy="25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3.	The back-end of the Django framework should have HTTP communication ability (2-way POST requests)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4.	The ESP32 microcontroller should have HTTP communication ability (2-way POST requests)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g10633a02794_0_259"/>
          <p:cNvSpPr/>
          <p:nvPr/>
        </p:nvSpPr>
        <p:spPr>
          <a:xfrm rot="10800000" flipH="1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g10633a02794_0_259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g10633a02794_0_259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g10633a02794_0_259"/>
          <p:cNvSpPr/>
          <p:nvPr/>
        </p:nvSpPr>
        <p:spPr>
          <a:xfrm rot="10800000" flipH="1">
            <a:off x="0" y="-7624"/>
            <a:ext cx="12192000" cy="12576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5" name="Google Shape;495;g10633a02794_0_259" descr="A close up of a logo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g10633a02794_0_259"/>
          <p:cNvSpPr txBox="1"/>
          <p:nvPr/>
        </p:nvSpPr>
        <p:spPr>
          <a:xfrm>
            <a:off x="376810" y="267176"/>
            <a:ext cx="10910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4000">
                <a:solidFill>
                  <a:schemeClr val="lt1"/>
                </a:solidFill>
              </a:rPr>
              <a:t>Requirements and Functional Tests </a:t>
            </a:r>
            <a:endParaRPr sz="4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7" name="Google Shape;497;g10633a02794_0_25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78825"/>
            <a:ext cx="6108749" cy="34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g10633a02794_0_259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3250" y="2345842"/>
            <a:ext cx="6108749" cy="3273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g10633a02794_0_259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2278825"/>
            <a:ext cx="6108754" cy="34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g10633a02794_0_259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3244" y="2278825"/>
            <a:ext cx="6108754" cy="34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g10633a02794_0_259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713" y="1405825"/>
            <a:ext cx="9162576" cy="5153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g10633a02794_0_259"/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5007" y="1943225"/>
            <a:ext cx="7302000" cy="410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10633a02794_0_293"/>
          <p:cNvSpPr txBox="1">
            <a:spLocks noGrp="1"/>
          </p:cNvSpPr>
          <p:nvPr>
            <p:ph type="body" idx="1"/>
          </p:nvPr>
        </p:nvSpPr>
        <p:spPr>
          <a:xfrm>
            <a:off x="376800" y="2268009"/>
            <a:ext cx="11177400" cy="25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5.	Real-time observed data that is received should be processed correctly for plot/visualization updates for the specific panel </a:t>
            </a: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1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6.	User-input configuration settings should be panel-specific and submission should trigger back-end communication </a:t>
            </a:r>
            <a:endParaRPr sz="2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g10633a02794_0_293"/>
          <p:cNvSpPr/>
          <p:nvPr/>
        </p:nvSpPr>
        <p:spPr>
          <a:xfrm rot="10800000" flipH="1">
            <a:off x="0" y="6437100"/>
            <a:ext cx="12192000" cy="420900"/>
          </a:xfrm>
          <a:prstGeom prst="rect">
            <a:avLst/>
          </a:prstGeom>
          <a:gradFill>
            <a:gsLst>
              <a:gs pos="0">
                <a:srgbClr val="7F7F7F"/>
              </a:gs>
              <a:gs pos="100000">
                <a:srgbClr val="BFBFBF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g10633a02794_0_293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g10633a02794_0_293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g10633a02794_0_293"/>
          <p:cNvSpPr/>
          <p:nvPr/>
        </p:nvSpPr>
        <p:spPr>
          <a:xfrm rot="10800000" flipH="1">
            <a:off x="0" y="-7624"/>
            <a:ext cx="12192000" cy="1257600"/>
          </a:xfrm>
          <a:prstGeom prst="rect">
            <a:avLst/>
          </a:prstGeom>
          <a:gradFill>
            <a:gsLst>
              <a:gs pos="0">
                <a:srgbClr val="1B4284"/>
              </a:gs>
              <a:gs pos="100000">
                <a:srgbClr val="13294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" name="Google Shape;512;g10633a02794_0_293" descr="A close up of a logo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228014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g10633a02794_0_293"/>
          <p:cNvSpPr txBox="1"/>
          <p:nvPr/>
        </p:nvSpPr>
        <p:spPr>
          <a:xfrm>
            <a:off x="376810" y="267176"/>
            <a:ext cx="10910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4000">
                <a:solidFill>
                  <a:schemeClr val="lt1"/>
                </a:solidFill>
              </a:rPr>
              <a:t>Requirements and Functional Tests </a:t>
            </a:r>
            <a:endParaRPr sz="4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4" name="Google Shape;514;g10633a02794_0_29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93175"/>
            <a:ext cx="6083251" cy="342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g10633a02794_0_293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0225" y="2293175"/>
            <a:ext cx="6083246" cy="342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g10633a02794_0_293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756" y="2293175"/>
            <a:ext cx="6083246" cy="342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g10633a02794_0_293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93175"/>
            <a:ext cx="6083246" cy="342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g10633a02794_0_293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8756" y="2293175"/>
            <a:ext cx="6083246" cy="3421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g10633a02794_0_127" descr="A picture containing dar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g10633a02794_0_127"/>
          <p:cNvSpPr/>
          <p:nvPr/>
        </p:nvSpPr>
        <p:spPr>
          <a:xfrm rot="10800000" flipH="1">
            <a:off x="-2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411"/>
                </a:srgbClr>
              </a:gs>
              <a:gs pos="50000">
                <a:srgbClr val="1B4284">
                  <a:alpha val="9411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g10633a02794_0_127"/>
          <p:cNvSpPr txBox="1"/>
          <p:nvPr/>
        </p:nvSpPr>
        <p:spPr>
          <a:xfrm>
            <a:off x="1389899" y="637125"/>
            <a:ext cx="9412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4600" b="1">
                <a:solidFill>
                  <a:schemeClr val="lt1"/>
                </a:solidFill>
              </a:rPr>
              <a:t>Successes and Challenges</a:t>
            </a:r>
            <a:endParaRPr sz="4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g10633a02794_0_127"/>
          <p:cNvSpPr txBox="1"/>
          <p:nvPr/>
        </p:nvSpPr>
        <p:spPr>
          <a:xfrm>
            <a:off x="5776974" y="2449075"/>
            <a:ext cx="6110100" cy="39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87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Char char="●"/>
            </a:pPr>
            <a:r>
              <a:rPr lang="en-US" sz="2500">
                <a:solidFill>
                  <a:schemeClr val="lt1"/>
                </a:solidFill>
              </a:rPr>
              <a:t>PCB Connections: </a:t>
            </a:r>
            <a:endParaRPr sz="2500">
              <a:solidFill>
                <a:schemeClr val="lt1"/>
              </a:solidFill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</a:pPr>
            <a:r>
              <a:rPr lang="en-US" sz="2400">
                <a:solidFill>
                  <a:schemeClr val="lt1"/>
                </a:solidFill>
              </a:rPr>
              <a:t>Pull up resistors </a:t>
            </a:r>
            <a:endParaRPr sz="2400">
              <a:solidFill>
                <a:schemeClr val="lt1"/>
              </a:solidFill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</a:pPr>
            <a:r>
              <a:rPr lang="en-US" sz="2400">
                <a:solidFill>
                  <a:schemeClr val="lt1"/>
                </a:solidFill>
              </a:rPr>
              <a:t>OLED shorting</a:t>
            </a:r>
            <a:endParaRPr sz="2400">
              <a:solidFill>
                <a:schemeClr val="lt1"/>
              </a:solidFill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</a:pPr>
            <a:r>
              <a:rPr lang="en-US" sz="2400">
                <a:solidFill>
                  <a:schemeClr val="lt1"/>
                </a:solidFill>
              </a:rPr>
              <a:t>ADC Bypass</a:t>
            </a:r>
            <a:endParaRPr sz="2400">
              <a:solidFill>
                <a:schemeClr val="lt1"/>
              </a:solidFill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</a:pPr>
            <a:r>
              <a:rPr lang="en-US" sz="2400">
                <a:solidFill>
                  <a:schemeClr val="lt1"/>
                </a:solidFill>
              </a:rPr>
              <a:t>Enable Pin </a:t>
            </a:r>
            <a:endParaRPr sz="2400">
              <a:solidFill>
                <a:schemeClr val="lt1"/>
              </a:solidFill>
            </a:endParaRPr>
          </a:p>
          <a:p>
            <a: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○"/>
            </a:pPr>
            <a:r>
              <a:rPr lang="en-US" sz="2400">
                <a:solidFill>
                  <a:schemeClr val="lt1"/>
                </a:solidFill>
              </a:rPr>
              <a:t>Linear Regulators</a:t>
            </a:r>
            <a:endParaRPr sz="2400">
              <a:solidFill>
                <a:schemeClr val="lt1"/>
              </a:solidFill>
            </a:endParaRPr>
          </a:p>
          <a:p>
            <a: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○"/>
            </a:pPr>
            <a:r>
              <a:rPr lang="en-US" sz="2400">
                <a:solidFill>
                  <a:schemeClr val="lt1"/>
                </a:solidFill>
              </a:rPr>
              <a:t>Darlington Array</a:t>
            </a:r>
            <a:r>
              <a:rPr lang="en-US" sz="2600">
                <a:solidFill>
                  <a:schemeClr val="lt1"/>
                </a:solidFill>
              </a:rPr>
              <a:t> </a:t>
            </a:r>
            <a:endParaRPr sz="2600">
              <a:solidFill>
                <a:schemeClr val="lt1"/>
              </a:solidFill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●"/>
            </a:pPr>
            <a:r>
              <a:rPr lang="en-US" sz="2500">
                <a:solidFill>
                  <a:schemeClr val="lt1"/>
                </a:solidFill>
              </a:rPr>
              <a:t>Software Interface:</a:t>
            </a:r>
            <a:r>
              <a:rPr lang="en-US" sz="2600">
                <a:solidFill>
                  <a:schemeClr val="lt1"/>
                </a:solidFill>
              </a:rPr>
              <a:t> </a:t>
            </a:r>
            <a:endParaRPr sz="2600">
              <a:solidFill>
                <a:schemeClr val="lt1"/>
              </a:solidFill>
            </a:endParaRPr>
          </a:p>
          <a:p>
            <a: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○"/>
            </a:pPr>
            <a:r>
              <a:rPr lang="en-US" sz="2400">
                <a:solidFill>
                  <a:schemeClr val="lt1"/>
                </a:solidFill>
              </a:rPr>
              <a:t>WiFi connection on independent power supply</a:t>
            </a:r>
            <a:r>
              <a:rPr lang="en-US" sz="2600">
                <a:solidFill>
                  <a:schemeClr val="lt1"/>
                </a:solidFill>
              </a:rPr>
              <a:t> </a:t>
            </a:r>
            <a:endParaRPr sz="2600">
              <a:solidFill>
                <a:schemeClr val="lt1"/>
              </a:solidFill>
            </a:endParaRPr>
          </a:p>
        </p:txBody>
      </p:sp>
      <p:pic>
        <p:nvPicPr>
          <p:cNvPr id="527" name="Google Shape;527;g10633a02794_0_127" descr="A close up of a logo&#10;&#10;Description automatically generated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g10633a02794_0_127"/>
          <p:cNvSpPr/>
          <p:nvPr/>
        </p:nvSpPr>
        <p:spPr>
          <a:xfrm>
            <a:off x="5418105" y="1495800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g10633a02794_0_127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g10633a02794_0_127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1" name="Google Shape;531;g10633a02794_0_127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2077" y="2828236"/>
            <a:ext cx="277926" cy="272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g10633a02794_0_127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352" y="3300936"/>
            <a:ext cx="277926" cy="272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g10633a02794_0_127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6064" y="4007424"/>
            <a:ext cx="277926" cy="272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g10633a02794_0_127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9752" y="4422474"/>
            <a:ext cx="277926" cy="272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g10633a02794_0_127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969" r="42885"/>
          <a:stretch/>
        </p:blipFill>
        <p:spPr>
          <a:xfrm>
            <a:off x="9081975" y="4594663"/>
            <a:ext cx="434051" cy="58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g10633a02794_0_127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7375" y="3624649"/>
            <a:ext cx="277926" cy="317627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g10633a02794_0_127"/>
          <p:cNvSpPr txBox="1"/>
          <p:nvPr/>
        </p:nvSpPr>
        <p:spPr>
          <a:xfrm>
            <a:off x="5774425" y="1840375"/>
            <a:ext cx="416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</a:rPr>
              <a:t>Challenges: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538" name="Google Shape;538;g10633a02794_0_127"/>
          <p:cNvSpPr txBox="1"/>
          <p:nvPr/>
        </p:nvSpPr>
        <p:spPr>
          <a:xfrm>
            <a:off x="810300" y="2638525"/>
            <a:ext cx="4760100" cy="24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</a:rPr>
              <a:t>Successes:</a:t>
            </a:r>
            <a:endParaRPr sz="2800">
              <a:solidFill>
                <a:schemeClr val="lt1"/>
              </a:solidFill>
            </a:endParaRPr>
          </a:p>
          <a:p>
            <a:pPr marL="457200" lvl="0" indent="-3937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Char char="●"/>
            </a:pPr>
            <a:r>
              <a:rPr lang="en-US" sz="2600">
                <a:solidFill>
                  <a:schemeClr val="lt1"/>
                </a:solidFill>
              </a:rPr>
              <a:t>All 4 subsystems working independently</a:t>
            </a:r>
            <a:endParaRPr sz="2600">
              <a:solidFill>
                <a:schemeClr val="lt1"/>
              </a:solidFill>
            </a:endParaRPr>
          </a:p>
          <a:p>
            <a:pPr marL="457200" lvl="0" indent="-393700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600"/>
              <a:buChar char="●"/>
            </a:pPr>
            <a:r>
              <a:rPr lang="en-US" sz="2600">
                <a:solidFill>
                  <a:schemeClr val="lt1"/>
                </a:solidFill>
              </a:rPr>
              <a:t>Successful hardware integration (3 subsystems)</a:t>
            </a:r>
            <a:endParaRPr sz="2600">
              <a:solidFill>
                <a:schemeClr val="lt1"/>
              </a:solidFill>
            </a:endParaRPr>
          </a:p>
        </p:txBody>
      </p:sp>
      <p:pic>
        <p:nvPicPr>
          <p:cNvPr id="539" name="Google Shape;539;g10633a02794_0_127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0200" y="5938374"/>
            <a:ext cx="277926" cy="317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32" descr="A picture containing outdoo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32"/>
          <p:cNvSpPr/>
          <p:nvPr/>
        </p:nvSpPr>
        <p:spPr>
          <a:xfrm rot="10800000" flipH="1">
            <a:off x="23" y="51425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411"/>
                </a:srgbClr>
              </a:gs>
              <a:gs pos="50000">
                <a:srgbClr val="1B4284">
                  <a:alpha val="9411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32"/>
          <p:cNvSpPr txBox="1"/>
          <p:nvPr/>
        </p:nvSpPr>
        <p:spPr>
          <a:xfrm>
            <a:off x="882125" y="385200"/>
            <a:ext cx="100641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4600" b="1">
                <a:solidFill>
                  <a:schemeClr val="lt1"/>
                </a:solidFill>
              </a:rPr>
              <a:t>Conclusions and Future Work</a:t>
            </a:r>
            <a:endParaRPr sz="460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sz="6000" b="1">
              <a:solidFill>
                <a:schemeClr val="lt1"/>
              </a:solidFill>
            </a:endParaRPr>
          </a:p>
        </p:txBody>
      </p:sp>
      <p:sp>
        <p:nvSpPr>
          <p:cNvPr id="547" name="Google Shape;547;p32"/>
          <p:cNvSpPr txBox="1"/>
          <p:nvPr/>
        </p:nvSpPr>
        <p:spPr>
          <a:xfrm>
            <a:off x="1441528" y="3232230"/>
            <a:ext cx="9309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8" name="Google Shape;548;p32" descr="A close up of a logo&#10;&#10;Description automatically generated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32"/>
          <p:cNvSpPr/>
          <p:nvPr/>
        </p:nvSpPr>
        <p:spPr>
          <a:xfrm>
            <a:off x="5520305" y="1242000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32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551" name="Google Shape;551;p32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32"/>
          <p:cNvSpPr txBox="1"/>
          <p:nvPr/>
        </p:nvSpPr>
        <p:spPr>
          <a:xfrm>
            <a:off x="1441503" y="2212430"/>
            <a:ext cx="9309000" cy="3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●"/>
            </a:pPr>
            <a:r>
              <a:rPr lang="en-US" sz="2600">
                <a:solidFill>
                  <a:schemeClr val="lt1"/>
                </a:solidFill>
              </a:rPr>
              <a:t>Updating our PCB with correct internal connections </a:t>
            </a:r>
            <a:endParaRPr sz="260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chemeClr val="lt1"/>
                </a:solidFill>
              </a:rPr>
              <a:t> </a:t>
            </a:r>
            <a:endParaRPr sz="2600">
              <a:solidFill>
                <a:schemeClr val="lt1"/>
              </a:solidFill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●"/>
            </a:pPr>
            <a:r>
              <a:rPr lang="en-US" sz="2600">
                <a:solidFill>
                  <a:schemeClr val="lt1"/>
                </a:solidFill>
              </a:rPr>
              <a:t>Testing further with different ADC components to achieve isolation</a:t>
            </a:r>
            <a:endParaRPr sz="260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●"/>
            </a:pPr>
            <a:r>
              <a:rPr lang="en-US" sz="2600">
                <a:solidFill>
                  <a:schemeClr val="lt1"/>
                </a:solidFill>
              </a:rPr>
              <a:t>Establish reliable independent ESP32 WiFi connection </a:t>
            </a:r>
            <a:endParaRPr sz="260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lt1"/>
              </a:solidFill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●"/>
            </a:pPr>
            <a:r>
              <a:rPr lang="en-US" sz="2600">
                <a:solidFill>
                  <a:schemeClr val="lt1"/>
                </a:solidFill>
              </a:rPr>
              <a:t>Visually advancing our Research Hub interface</a:t>
            </a:r>
            <a:endParaRPr sz="2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Google Shape;557;gcfcc46ea26_2_96" descr="A picture containing outdoo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gcfcc46ea26_2_96"/>
          <p:cNvSpPr/>
          <p:nvPr/>
        </p:nvSpPr>
        <p:spPr>
          <a:xfrm rot="10800000" flipH="1">
            <a:off x="23" y="51425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411"/>
                </a:srgbClr>
              </a:gs>
              <a:gs pos="50000">
                <a:srgbClr val="1B4284">
                  <a:alpha val="9411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gcfcc46ea26_2_96"/>
          <p:cNvSpPr txBox="1"/>
          <p:nvPr/>
        </p:nvSpPr>
        <p:spPr>
          <a:xfrm>
            <a:off x="882125" y="385200"/>
            <a:ext cx="100641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4600" b="1">
                <a:solidFill>
                  <a:schemeClr val="lt1"/>
                </a:solidFill>
              </a:rPr>
              <a:t>Special Thank You! </a:t>
            </a:r>
            <a:endParaRPr sz="460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endParaRPr sz="6000" b="1">
              <a:solidFill>
                <a:schemeClr val="lt1"/>
              </a:solidFill>
            </a:endParaRPr>
          </a:p>
        </p:txBody>
      </p:sp>
      <p:sp>
        <p:nvSpPr>
          <p:cNvPr id="560" name="Google Shape;560;gcfcc46ea26_2_96"/>
          <p:cNvSpPr txBox="1"/>
          <p:nvPr/>
        </p:nvSpPr>
        <p:spPr>
          <a:xfrm>
            <a:off x="1441528" y="3232230"/>
            <a:ext cx="9309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1" name="Google Shape;561;gcfcc46ea26_2_96" descr="A close up of a logo&#10;&#10;Description automatically generated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gcfcc46ea26_2_96"/>
          <p:cNvSpPr/>
          <p:nvPr/>
        </p:nvSpPr>
        <p:spPr>
          <a:xfrm>
            <a:off x="5520305" y="1242000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gcfcc46ea26_2_96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564" name="Google Shape;564;gcfcc46ea26_2_9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gcfcc46ea26_2_96"/>
          <p:cNvSpPr txBox="1"/>
          <p:nvPr/>
        </p:nvSpPr>
        <p:spPr>
          <a:xfrm>
            <a:off x="1441503" y="2281180"/>
            <a:ext cx="9309000" cy="31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●"/>
            </a:pPr>
            <a:r>
              <a:rPr lang="en-US" sz="2600">
                <a:solidFill>
                  <a:schemeClr val="lt1"/>
                </a:solidFill>
              </a:rPr>
              <a:t>Our TA, Evan Widloski</a:t>
            </a:r>
            <a:endParaRPr sz="2600">
              <a:solidFill>
                <a:schemeClr val="lt1"/>
              </a:solidFill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Char char="●"/>
            </a:pPr>
            <a:r>
              <a:rPr lang="en-US" sz="2600">
                <a:solidFill>
                  <a:schemeClr val="lt1"/>
                </a:solidFill>
              </a:rPr>
              <a:t>Our sponsor and guide, Professor Banerjee</a:t>
            </a:r>
            <a:endParaRPr sz="2600">
              <a:solidFill>
                <a:schemeClr val="lt1"/>
              </a:solidFill>
            </a:endParaRPr>
          </a:p>
          <a:p>
            <a:pPr marL="914400" lvl="1" indent="-3937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Char char="○"/>
            </a:pPr>
            <a:r>
              <a:rPr lang="en-US" sz="2600">
                <a:solidFill>
                  <a:schemeClr val="lt1"/>
                </a:solidFill>
              </a:rPr>
              <a:t>Kevin Colravy </a:t>
            </a:r>
            <a:endParaRPr sz="2600">
              <a:solidFill>
                <a:schemeClr val="lt1"/>
              </a:solidFill>
            </a:endParaRPr>
          </a:p>
          <a:p>
            <a:pPr marL="914400" lvl="1" indent="-3937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Char char="○"/>
            </a:pPr>
            <a:r>
              <a:rPr lang="en-US" sz="2600">
                <a:solidFill>
                  <a:schemeClr val="lt1"/>
                </a:solidFill>
              </a:rPr>
              <a:t>Bonhyun Ku</a:t>
            </a:r>
            <a:endParaRPr sz="2600">
              <a:solidFill>
                <a:schemeClr val="lt1"/>
              </a:solidFill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Char char="●"/>
            </a:pPr>
            <a:r>
              <a:rPr lang="en-US" sz="2600">
                <a:solidFill>
                  <a:schemeClr val="lt1"/>
                </a:solidFill>
              </a:rPr>
              <a:t>Our mentor, Professor Schuh</a:t>
            </a:r>
            <a:endParaRPr sz="2600">
              <a:solidFill>
                <a:schemeClr val="lt1"/>
              </a:solidFill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600"/>
              <a:buChar char="●"/>
            </a:pPr>
            <a:r>
              <a:rPr lang="en-US" sz="2600">
                <a:solidFill>
                  <a:schemeClr val="lt1"/>
                </a:solidFill>
              </a:rPr>
              <a:t>And, the entire ECE 445 team! </a:t>
            </a:r>
            <a:endParaRPr sz="2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g10633a02794_0_23" descr="A large building with a fountain in front of i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g10633a02794_0_23"/>
          <p:cNvSpPr/>
          <p:nvPr/>
        </p:nvSpPr>
        <p:spPr>
          <a:xfrm rot="10800000" flipH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411"/>
                </a:srgbClr>
              </a:gs>
              <a:gs pos="50000">
                <a:srgbClr val="1B4284">
                  <a:alpha val="9411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g10633a02794_0_23"/>
          <p:cNvSpPr txBox="1"/>
          <p:nvPr/>
        </p:nvSpPr>
        <p:spPr>
          <a:xfrm>
            <a:off x="2206956" y="2100640"/>
            <a:ext cx="7778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>
                <a:solidFill>
                  <a:schemeClr val="lt1"/>
                </a:solidFill>
              </a:rPr>
              <a:t>Thank you!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g10633a02794_0_23"/>
          <p:cNvSpPr txBox="1"/>
          <p:nvPr/>
        </p:nvSpPr>
        <p:spPr>
          <a:xfrm>
            <a:off x="1441503" y="4342355"/>
            <a:ext cx="9309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800">
                <a:solidFill>
                  <a:schemeClr val="lt1"/>
                </a:solidFill>
              </a:rPr>
              <a:t>Any Questions?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4" name="Google Shape;574;g10633a02794_0_23" descr="A close up of a logo&#10;&#10;Description automatically generated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g10633a02794_0_23"/>
          <p:cNvSpPr/>
          <p:nvPr/>
        </p:nvSpPr>
        <p:spPr>
          <a:xfrm>
            <a:off x="5520230" y="3368925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g10633a02794_0_23"/>
          <p:cNvSpPr txBox="1"/>
          <p:nvPr/>
        </p:nvSpPr>
        <p:spPr>
          <a:xfrm>
            <a:off x="376807" y="6524381"/>
            <a:ext cx="7991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577" name="Google Shape;577;g10633a02794_0_23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9" descr="A picture containing dar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9"/>
          <p:cNvSpPr/>
          <p:nvPr/>
        </p:nvSpPr>
        <p:spPr>
          <a:xfrm rot="10800000" flipH="1">
            <a:off x="-2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411"/>
                </a:srgbClr>
              </a:gs>
              <a:gs pos="50000">
                <a:srgbClr val="1B4284">
                  <a:alpha val="9411"/>
                </a:srgbClr>
              </a:gs>
              <a:gs pos="100000">
                <a:srgbClr val="13294B"/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9"/>
          <p:cNvSpPr txBox="1"/>
          <p:nvPr/>
        </p:nvSpPr>
        <p:spPr>
          <a:xfrm>
            <a:off x="1389899" y="637125"/>
            <a:ext cx="9412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4600" b="1">
                <a:solidFill>
                  <a:schemeClr val="lt1"/>
                </a:solidFill>
              </a:rPr>
              <a:t>High-Level Requirements</a:t>
            </a:r>
            <a:endParaRPr sz="4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9"/>
          <p:cNvSpPr txBox="1"/>
          <p:nvPr/>
        </p:nvSpPr>
        <p:spPr>
          <a:xfrm>
            <a:off x="1441503" y="1882455"/>
            <a:ext cx="9309000" cy="41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AutoNum type="arabicPeriod"/>
            </a:pPr>
            <a:r>
              <a:rPr lang="en-US" sz="2600">
                <a:solidFill>
                  <a:schemeClr val="lt1"/>
                </a:solidFill>
              </a:rPr>
              <a:t>Record 3 key solar panel parameters at the interface level:</a:t>
            </a:r>
            <a:endParaRPr sz="2600">
              <a:solidFill>
                <a:schemeClr val="lt1"/>
              </a:solidFill>
            </a:endParaRPr>
          </a:p>
          <a:p>
            <a:pPr marL="914400" marR="0" lvl="1" indent="-374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00"/>
              <a:buAutoNum type="alphaLcPeriod"/>
            </a:pPr>
            <a:r>
              <a:rPr lang="en-US" sz="2300">
                <a:solidFill>
                  <a:schemeClr val="lt1"/>
                </a:solidFill>
              </a:rPr>
              <a:t>Voltage (accurate to within 300 mV)</a:t>
            </a:r>
            <a:endParaRPr sz="2300">
              <a:solidFill>
                <a:schemeClr val="lt1"/>
              </a:solidFill>
            </a:endParaRPr>
          </a:p>
          <a:p>
            <a:pPr marL="914400" marR="0" lvl="1" indent="-374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00"/>
              <a:buAutoNum type="alphaLcPeriod"/>
            </a:pPr>
            <a:r>
              <a:rPr lang="en-US" sz="2300">
                <a:solidFill>
                  <a:schemeClr val="lt1"/>
                </a:solidFill>
              </a:rPr>
              <a:t>Current (accurate to within 1.5%)</a:t>
            </a:r>
            <a:endParaRPr sz="2300">
              <a:solidFill>
                <a:schemeClr val="lt1"/>
              </a:solidFill>
            </a:endParaRPr>
          </a:p>
          <a:p>
            <a:pPr marL="914400" marR="0" lvl="1" indent="-3746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00"/>
              <a:buAutoNum type="alphaLcPeriod"/>
            </a:pPr>
            <a:r>
              <a:rPr lang="en-US" sz="2300">
                <a:solidFill>
                  <a:schemeClr val="lt1"/>
                </a:solidFill>
              </a:rPr>
              <a:t>Temperature (accurate within ± 0.5°C)</a:t>
            </a:r>
            <a:endParaRPr sz="2300">
              <a:solidFill>
                <a:schemeClr val="lt1"/>
              </a:solidFill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AutoNum type="arabicPeriod"/>
            </a:pPr>
            <a:r>
              <a:rPr lang="en-US" sz="2600">
                <a:solidFill>
                  <a:schemeClr val="lt1"/>
                </a:solidFill>
              </a:rPr>
              <a:t>Wireless communication capability with interface box through remote external portal (“Research Hub”) for observation and configuration</a:t>
            </a:r>
            <a:endParaRPr sz="2300">
              <a:solidFill>
                <a:schemeClr val="lt1"/>
              </a:solidFill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AutoNum type="arabicPeriod"/>
            </a:pPr>
            <a:r>
              <a:rPr lang="en-US" sz="2600">
                <a:solidFill>
                  <a:schemeClr val="lt1"/>
                </a:solidFill>
              </a:rPr>
              <a:t>Interface boxes should allow for Scalability - ability to communicate with and retrieve data from multiple panels</a:t>
            </a:r>
            <a:endParaRPr sz="2600">
              <a:solidFill>
                <a:schemeClr val="lt1"/>
              </a:solidFill>
            </a:endParaRPr>
          </a:p>
        </p:txBody>
      </p:sp>
      <p:pic>
        <p:nvPicPr>
          <p:cNvPr id="121" name="Google Shape;121;p29" descr="A close up of a logo&#10;&#10;Description automatically generated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9"/>
          <p:cNvSpPr/>
          <p:nvPr/>
        </p:nvSpPr>
        <p:spPr>
          <a:xfrm>
            <a:off x="5388955" y="1652925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9"/>
          <p:cNvSpPr txBox="1"/>
          <p:nvPr/>
        </p:nvSpPr>
        <p:spPr>
          <a:xfrm>
            <a:off x="376807" y="6524381"/>
            <a:ext cx="799133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9"/>
          <p:cNvSpPr txBox="1"/>
          <p:nvPr/>
        </p:nvSpPr>
        <p:spPr>
          <a:xfrm>
            <a:off x="9335597" y="6524381"/>
            <a:ext cx="2473415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g10633a02794_0_0" descr="A picture containing dar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g10633a02794_0_0"/>
          <p:cNvSpPr/>
          <p:nvPr/>
        </p:nvSpPr>
        <p:spPr>
          <a:xfrm rot="10800000" flipH="1">
            <a:off x="-2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411"/>
                </a:srgbClr>
              </a:gs>
              <a:gs pos="50000">
                <a:srgbClr val="1B4284">
                  <a:alpha val="9411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g10633a02794_0_0"/>
          <p:cNvSpPr txBox="1"/>
          <p:nvPr/>
        </p:nvSpPr>
        <p:spPr>
          <a:xfrm>
            <a:off x="1389899" y="637125"/>
            <a:ext cx="9412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4600" b="1">
                <a:solidFill>
                  <a:schemeClr val="lt1"/>
                </a:solidFill>
              </a:rPr>
              <a:t>Block Diagram</a:t>
            </a:r>
            <a:endParaRPr sz="4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g10633a02794_0_0" descr="A close up of a logo&#10;&#10;Description automatically generated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10633a02794_0_0"/>
          <p:cNvSpPr/>
          <p:nvPr/>
        </p:nvSpPr>
        <p:spPr>
          <a:xfrm>
            <a:off x="5388955" y="1652925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g10633a02794_0_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g10633a02794_0_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g10633a02794_0_0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6351" y="1849725"/>
            <a:ext cx="6496601" cy="495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g10633a02794_0_11" descr="A picture containing dar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g10633a02794_0_11"/>
          <p:cNvSpPr/>
          <p:nvPr/>
        </p:nvSpPr>
        <p:spPr>
          <a:xfrm rot="10800000" flipH="1">
            <a:off x="-2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411"/>
                </a:srgbClr>
              </a:gs>
              <a:gs pos="50000">
                <a:srgbClr val="1B4284">
                  <a:alpha val="9411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g10633a02794_0_11"/>
          <p:cNvSpPr txBox="1"/>
          <p:nvPr/>
        </p:nvSpPr>
        <p:spPr>
          <a:xfrm>
            <a:off x="1389899" y="637125"/>
            <a:ext cx="9412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4600" b="1">
                <a:solidFill>
                  <a:schemeClr val="lt1"/>
                </a:solidFill>
              </a:rPr>
              <a:t>Initial PCB Design</a:t>
            </a:r>
            <a:endParaRPr sz="4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g10633a02794_0_11" descr="A close up of a logo&#10;&#10;Description automatically generated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10633a02794_0_11"/>
          <p:cNvSpPr/>
          <p:nvPr/>
        </p:nvSpPr>
        <p:spPr>
          <a:xfrm>
            <a:off x="5388955" y="1652925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g10633a02794_0_11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10633a02794_0_11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g10633a02794_0_1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700" y="1980213"/>
            <a:ext cx="5563901" cy="470061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10633a02794_0_11"/>
          <p:cNvSpPr/>
          <p:nvPr/>
        </p:nvSpPr>
        <p:spPr>
          <a:xfrm>
            <a:off x="3999350" y="1980225"/>
            <a:ext cx="1257300" cy="8004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g10633a02794_0_11"/>
          <p:cNvSpPr/>
          <p:nvPr/>
        </p:nvSpPr>
        <p:spPr>
          <a:xfrm>
            <a:off x="5482750" y="2466475"/>
            <a:ext cx="556800" cy="5427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10633a02794_0_11"/>
          <p:cNvSpPr/>
          <p:nvPr/>
        </p:nvSpPr>
        <p:spPr>
          <a:xfrm>
            <a:off x="3110350" y="1923775"/>
            <a:ext cx="556800" cy="5427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g10633a02794_0_11"/>
          <p:cNvSpPr/>
          <p:nvPr/>
        </p:nvSpPr>
        <p:spPr>
          <a:xfrm>
            <a:off x="8301400" y="1923775"/>
            <a:ext cx="556800" cy="5427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10633a02794_0_11"/>
          <p:cNvSpPr/>
          <p:nvPr/>
        </p:nvSpPr>
        <p:spPr>
          <a:xfrm>
            <a:off x="8245050" y="6212375"/>
            <a:ext cx="556800" cy="5427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10633a02794_0_11"/>
          <p:cNvSpPr/>
          <p:nvPr/>
        </p:nvSpPr>
        <p:spPr>
          <a:xfrm>
            <a:off x="3110350" y="6212375"/>
            <a:ext cx="556800" cy="5427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10633a02794_0_11"/>
          <p:cNvSpPr/>
          <p:nvPr/>
        </p:nvSpPr>
        <p:spPr>
          <a:xfrm>
            <a:off x="6932625" y="5210250"/>
            <a:ext cx="556800" cy="5427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10633a02794_0_11"/>
          <p:cNvSpPr/>
          <p:nvPr/>
        </p:nvSpPr>
        <p:spPr>
          <a:xfrm>
            <a:off x="6039550" y="5048275"/>
            <a:ext cx="556800" cy="5427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g10633a02794_0_11"/>
          <p:cNvSpPr/>
          <p:nvPr/>
        </p:nvSpPr>
        <p:spPr>
          <a:xfrm>
            <a:off x="6086225" y="4059163"/>
            <a:ext cx="556800" cy="5427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g10633a02794_0_11"/>
          <p:cNvSpPr/>
          <p:nvPr/>
        </p:nvSpPr>
        <p:spPr>
          <a:xfrm>
            <a:off x="7189875" y="2611563"/>
            <a:ext cx="556800" cy="5427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10633a02794_0_11"/>
          <p:cNvSpPr/>
          <p:nvPr/>
        </p:nvSpPr>
        <p:spPr>
          <a:xfrm>
            <a:off x="7811400" y="4224075"/>
            <a:ext cx="556800" cy="5427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gcfcc46ea26_2_176" descr="A picture containing dar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gcfcc46ea26_2_176"/>
          <p:cNvSpPr/>
          <p:nvPr/>
        </p:nvSpPr>
        <p:spPr>
          <a:xfrm rot="10800000" flipH="1">
            <a:off x="-2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411"/>
                </a:srgbClr>
              </a:gs>
              <a:gs pos="50000">
                <a:srgbClr val="1B4284">
                  <a:alpha val="9411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gcfcc46ea26_2_176"/>
          <p:cNvSpPr txBox="1"/>
          <p:nvPr/>
        </p:nvSpPr>
        <p:spPr>
          <a:xfrm>
            <a:off x="1389899" y="637125"/>
            <a:ext cx="9412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4600" b="1">
                <a:solidFill>
                  <a:schemeClr val="lt1"/>
                </a:solidFill>
              </a:rPr>
              <a:t>Final PCB Design</a:t>
            </a:r>
            <a:endParaRPr sz="4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Google Shape;167;gcfcc46ea26_2_176" descr="A close up of a logo&#10;&#10;Description automatically generated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cfcc46ea26_2_176"/>
          <p:cNvSpPr/>
          <p:nvPr/>
        </p:nvSpPr>
        <p:spPr>
          <a:xfrm>
            <a:off x="5388955" y="1652925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gcfcc46ea26_2_176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cfcc46ea26_2_176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gcfcc46ea26_2_176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54"/>
          <a:stretch/>
        </p:blipFill>
        <p:spPr>
          <a:xfrm rot="5400000">
            <a:off x="1266661" y="2082662"/>
            <a:ext cx="4693801" cy="427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cfcc46ea26_2_176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920"/>
          <a:stretch/>
        </p:blipFill>
        <p:spPr>
          <a:xfrm rot="5400000">
            <a:off x="6373850" y="1659704"/>
            <a:ext cx="3883049" cy="476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cfcc46ea26_2_176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68" t="7313" r="17713" b="3065"/>
          <a:stretch/>
        </p:blipFill>
        <p:spPr>
          <a:xfrm rot="5400000">
            <a:off x="3693651" y="1383000"/>
            <a:ext cx="4804700" cy="5674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g10633a02794_0_308" descr="A picture containing dar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g10633a02794_0_308"/>
          <p:cNvSpPr/>
          <p:nvPr/>
        </p:nvSpPr>
        <p:spPr>
          <a:xfrm rot="10800000" flipH="1">
            <a:off x="-2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411"/>
                </a:srgbClr>
              </a:gs>
              <a:gs pos="50000">
                <a:srgbClr val="1B4284">
                  <a:alpha val="9411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10633a02794_0_308"/>
          <p:cNvSpPr txBox="1"/>
          <p:nvPr/>
        </p:nvSpPr>
        <p:spPr>
          <a:xfrm>
            <a:off x="1389899" y="637125"/>
            <a:ext cx="94122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4600" b="1">
                <a:solidFill>
                  <a:schemeClr val="lt1"/>
                </a:solidFill>
              </a:rPr>
              <a:t>Final PCB Design</a:t>
            </a:r>
            <a:endParaRPr sz="4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Google Shape;181;g10633a02794_0_308" descr="A close up of a logo&#10;&#10;Description automatically generated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10633a02794_0_308"/>
          <p:cNvSpPr/>
          <p:nvPr/>
        </p:nvSpPr>
        <p:spPr>
          <a:xfrm>
            <a:off x="5388955" y="1652925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g10633a02794_0_308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g10633a02794_0_308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g10633a02794_0_308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138" y="1909950"/>
            <a:ext cx="5817724" cy="4845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gcfcc46ea26_1_0" descr="A picture containing text, blackboard, night sk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gcfcc46ea26_1_0"/>
          <p:cNvSpPr/>
          <p:nvPr/>
        </p:nvSpPr>
        <p:spPr>
          <a:xfrm rot="10800000" flipH="1">
            <a:off x="-19058" y="0"/>
            <a:ext cx="12192000" cy="6858000"/>
          </a:xfrm>
          <a:prstGeom prst="rect">
            <a:avLst/>
          </a:prstGeom>
          <a:gradFill>
            <a:gsLst>
              <a:gs pos="0">
                <a:srgbClr val="1B4284">
                  <a:alpha val="9411"/>
                </a:srgbClr>
              </a:gs>
              <a:gs pos="50000">
                <a:srgbClr val="1B4284">
                  <a:alpha val="9411"/>
                </a:srgbClr>
              </a:gs>
              <a:gs pos="100000">
                <a:srgbClr val="13294B"/>
              </a:gs>
            </a:gsLst>
            <a:lin ang="1890004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1329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gcfcc46ea26_1_0"/>
          <p:cNvSpPr txBox="1"/>
          <p:nvPr/>
        </p:nvSpPr>
        <p:spPr>
          <a:xfrm>
            <a:off x="2206906" y="2176840"/>
            <a:ext cx="77781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5500" b="1">
                <a:solidFill>
                  <a:schemeClr val="lt1"/>
                </a:solidFill>
              </a:rPr>
              <a:t>Power</a:t>
            </a:r>
            <a:endParaRPr sz="5500" b="1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5500" b="1">
                <a:solidFill>
                  <a:schemeClr val="lt1"/>
                </a:solidFill>
              </a:rPr>
              <a:t>Subsystem</a:t>
            </a:r>
            <a:endParaRPr sz="5500" b="1">
              <a:solidFill>
                <a:schemeClr val="lt1"/>
              </a:solidFill>
            </a:endParaRPr>
          </a:p>
        </p:txBody>
      </p:sp>
      <p:sp>
        <p:nvSpPr>
          <p:cNvPr id="193" name="Google Shape;193;gcfcc46ea26_1_0"/>
          <p:cNvSpPr txBox="1"/>
          <p:nvPr/>
        </p:nvSpPr>
        <p:spPr>
          <a:xfrm>
            <a:off x="1441503" y="5225455"/>
            <a:ext cx="9309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gcfcc46ea26_1_0" descr="A close up of a logo&#10;&#10;Description automatically generated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54210" y="235709"/>
            <a:ext cx="277906" cy="40142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cfcc46ea26_1_0"/>
          <p:cNvSpPr/>
          <p:nvPr/>
        </p:nvSpPr>
        <p:spPr>
          <a:xfrm>
            <a:off x="5520230" y="4283325"/>
            <a:ext cx="1151400" cy="111900"/>
          </a:xfrm>
          <a:prstGeom prst="rect">
            <a:avLst/>
          </a:prstGeom>
          <a:solidFill>
            <a:srgbClr val="FF55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gcfcc46ea26_1_0"/>
          <p:cNvSpPr txBox="1"/>
          <p:nvPr/>
        </p:nvSpPr>
        <p:spPr>
          <a:xfrm>
            <a:off x="376807" y="6524381"/>
            <a:ext cx="79914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>
                <a:solidFill>
                  <a:schemeClr val="lt1"/>
                </a:solidFill>
              </a:rPr>
              <a:t>ECE 445, Fall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gcfcc46ea26_1_0"/>
          <p:cNvSpPr txBox="1"/>
          <p:nvPr/>
        </p:nvSpPr>
        <p:spPr>
          <a:xfrm>
            <a:off x="9335597" y="6524381"/>
            <a:ext cx="24735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GRAINGER ENGINEERING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1190</Words>
  <Application>Microsoft Office PowerPoint</Application>
  <PresentationFormat>Widescreen</PresentationFormat>
  <Paragraphs>256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Nielsen, Joshua</dc:creator>
  <cp:lastModifiedBy>Sebastian, Nikhil</cp:lastModifiedBy>
  <cp:revision>3</cp:revision>
  <dcterms:created xsi:type="dcterms:W3CDTF">2019-01-14T22:06:33Z</dcterms:created>
  <dcterms:modified xsi:type="dcterms:W3CDTF">2021-12-09T21:10:46Z</dcterms:modified>
</cp:coreProperties>
</file>