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6" r:id="rId5"/>
    <p:sldMasterId id="214748365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y="7772400" cx="13817600"/>
  <p:notesSz cx="6858000" cy="9144000"/>
  <p:embeddedFontLst>
    <p:embeddedFont>
      <p:font typeface="Arial Narrow"/>
      <p:regular r:id="rId36"/>
      <p:bold r:id="rId37"/>
      <p:italic r:id="rId38"/>
      <p:boldItalic r:id="rId39"/>
    </p:embeddedFont>
    <p:embeddedFont>
      <p:font typeface="Montserrat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4352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A768D72-8B7E-438E-91BF-34D43C3FDBEC}">
  <a:tblStyle styleId="{3A768D72-8B7E-438E-91BF-34D43C3FDB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4352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regular.fntdata"/><Relationship Id="rId20" Type="http://schemas.openxmlformats.org/officeDocument/2006/relationships/slide" Target="slides/slide13.xml"/><Relationship Id="rId42" Type="http://schemas.openxmlformats.org/officeDocument/2006/relationships/font" Target="fonts/Montserrat-italic.fntdata"/><Relationship Id="rId41" Type="http://schemas.openxmlformats.org/officeDocument/2006/relationships/font" Target="fonts/Montserrat-bold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43" Type="http://schemas.openxmlformats.org/officeDocument/2006/relationships/font" Target="fonts/Montserrat-boldItalic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ArialNarrow-bold.fntdata"/><Relationship Id="rId14" Type="http://schemas.openxmlformats.org/officeDocument/2006/relationships/slide" Target="slides/slide7.xml"/><Relationship Id="rId36" Type="http://schemas.openxmlformats.org/officeDocument/2006/relationships/font" Target="fonts/ArialNarrow-regular.fntdata"/><Relationship Id="rId17" Type="http://schemas.openxmlformats.org/officeDocument/2006/relationships/slide" Target="slides/slide10.xml"/><Relationship Id="rId39" Type="http://schemas.openxmlformats.org/officeDocument/2006/relationships/font" Target="fonts/ArialNarrow-boldItalic.fntdata"/><Relationship Id="rId16" Type="http://schemas.openxmlformats.org/officeDocument/2006/relationships/slide" Target="slides/slide9.xml"/><Relationship Id="rId38" Type="http://schemas.openxmlformats.org/officeDocument/2006/relationships/font" Target="fonts/ArialNarrow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5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4295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163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ECE_handoutmaster.eps" id="7" name="Google Shape;7;n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87" y="8450729"/>
            <a:ext cx="6858000" cy="7059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n"/>
          <p:cNvSpPr txBox="1"/>
          <p:nvPr>
            <p:ph idx="12" type="sldNum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6e7a3ab01_4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6e7a3ab01_4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56e7a3ab01_4_15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6e7a3ab01_1_1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6e7a3ab01_1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56e7a3ab01_1_172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6e7a3ab01_1_1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6e7a3ab01_1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56e7a3ab01_1_181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6e7a3ab01_1_1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6e7a3ab01_1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56e7a3ab01_1_188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6e7a3ab01_1_1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6e7a3ab01_1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56e7a3ab01_1_195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6e7a3ab01_1_2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6e7a3ab01_1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56e7a3ab01_1_204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6e7a3ab01_3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6e7a3ab01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56e7a3ab01_3_0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6e7a3ab01_1_2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6e7a3ab01_1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56e7a3ab01_1_211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6e7a3ab01_1_2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6e7a3ab01_1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56e7a3ab01_1_225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6e7a3ab01_1_2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6e7a3ab01_1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56e7a3ab01_1_218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6e7a3ab01_3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6e7a3ab01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56e7a3ab01_3_7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6e7a3ab01_3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6e7a3ab01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56e7a3ab01_3_18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6e7a3ab01_3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6e7a3ab01_3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56e7a3ab01_3_25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6e7a3ab01_1_2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6e7a3ab01_1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56e7a3ab01_1_233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6e7a3ab01_2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6e7a3ab01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output of the buttons are connected to the wifi module</a:t>
            </a:r>
            <a:endParaRPr/>
          </a:p>
        </p:txBody>
      </p:sp>
      <p:sp>
        <p:nvSpPr>
          <p:cNvPr id="246" name="Google Shape;246;g56e7a3ab01_2_1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6e7a3ab01_1_2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56e7a3ab01_1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inefficient to send one by one</a:t>
            </a:r>
            <a:endParaRPr/>
          </a:p>
        </p:txBody>
      </p:sp>
      <p:sp>
        <p:nvSpPr>
          <p:cNvPr id="255" name="Google Shape;255;g56e7a3ab01_1_241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6e7a3ab01_2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6e7a3ab01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remote controller’s basic functionality works well because…..    </a:t>
            </a:r>
            <a:endParaRPr/>
          </a:p>
        </p:txBody>
      </p:sp>
      <p:sp>
        <p:nvSpPr>
          <p:cNvPr id="264" name="Google Shape;264;g56e7a3ab01_2_9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6e7a3ab01_2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6e7a3ab01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56e7a3ab01_2_24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6e7a3ab01_1_2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6e7a3ab01_1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still far away from what could be used by police officers in real work</a:t>
            </a:r>
            <a:endParaRPr/>
          </a:p>
        </p:txBody>
      </p:sp>
      <p:sp>
        <p:nvSpPr>
          <p:cNvPr id="281" name="Google Shape;281;g56e7a3ab01_1_250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6e7a3ab01_1_1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6e7a3ab01_1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56e7a3ab01_1_121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6e7a3ab01_1_1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6e7a3ab01_1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56e7a3ab01_1_128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6e7a3ab01_1_1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6e7a3ab01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56e7a3ab01_1_135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6e7a3ab01_1_1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6e7a3ab01_1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56e7a3ab01_1_142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6e7a3ab01_1_1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6e7a3ab01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56e7a3ab01_1_149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6e7a3ab01_1_1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6e7a3ab01_1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56e7a3ab01_1_157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6e7a3ab01_1_1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6e7a3ab01_1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56e7a3ab01_1_165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Slide w/ Text">
  <p:cSld name="Cover Slide w/ 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/>
          <p:nvPr>
            <p:ph idx="1" type="body"/>
          </p:nvPr>
        </p:nvSpPr>
        <p:spPr>
          <a:xfrm>
            <a:off x="610627" y="619125"/>
            <a:ext cx="12736404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2" type="body"/>
          </p:nvPr>
        </p:nvSpPr>
        <p:spPr>
          <a:xfrm>
            <a:off x="610627" y="1570071"/>
            <a:ext cx="12736404" cy="327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40"/>
              </a:spcBef>
              <a:spcAft>
                <a:spcPts val="0"/>
              </a:spcAft>
              <a:buClr>
                <a:srgbClr val="E84A27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E84A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3" type="body"/>
          </p:nvPr>
        </p:nvSpPr>
        <p:spPr>
          <a:xfrm>
            <a:off x="610627" y="1860825"/>
            <a:ext cx="12736404" cy="301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rgbClr val="E84A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84A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ullets">
  <p:cSld name="Title and Bulle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idx="1" type="body"/>
          </p:nvPr>
        </p:nvSpPr>
        <p:spPr>
          <a:xfrm>
            <a:off x="610626" y="1633220"/>
            <a:ext cx="12701026" cy="5082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57136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Noto Sans Symbols"/>
              <a:buChar char="▪"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rgbClr val="13294B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rgbClr val="13294B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>
  <p:cSld name="Title and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10626" y="1628416"/>
            <a:ext cx="12631240" cy="5077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Text and Media">
  <p:cSld name="Title with Text and Media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9124501" y="1608096"/>
            <a:ext cx="4069626" cy="5067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1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10626" y="1628416"/>
            <a:ext cx="8182392" cy="5046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de-by-side Text">
  <p:cSld name="Side-by-side 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10626" y="1628416"/>
            <a:ext cx="6144645" cy="5087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964630" y="1628416"/>
            <a:ext cx="6144645" cy="5087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Media">
  <p:cSld name="Title and Media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idx="1" type="body"/>
          </p:nvPr>
        </p:nvSpPr>
        <p:spPr>
          <a:xfrm>
            <a:off x="610626" y="1608096"/>
            <a:ext cx="12583500" cy="5097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1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42958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0" y="2834640"/>
            <a:ext cx="13817599" cy="2038696"/>
          </a:xfrm>
          <a:prstGeom prst="rect">
            <a:avLst/>
          </a:prstGeom>
          <a:solidFill>
            <a:srgbClr val="13294B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610626" y="2977958"/>
            <a:ext cx="12631240" cy="630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610626" y="3833136"/>
            <a:ext cx="12631240" cy="718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599"/>
              <a:buFont typeface="Arial"/>
              <a:buNone/>
              <a:defRPr b="0" i="1" sz="359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7" Type="http://schemas.openxmlformats.org/officeDocument/2006/relationships/slideLayout" Target="../slideLayouts/slideLayout1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4.jpg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2940" y="2695073"/>
            <a:ext cx="13820539" cy="2352030"/>
            <a:chOff x="-1069" y="2880073"/>
            <a:chExt cx="10056262" cy="1676400"/>
          </a:xfrm>
        </p:grpSpPr>
        <p:pic>
          <p:nvPicPr>
            <p:cNvPr id="11" name="Google Shape;11;p1"/>
            <p:cNvPicPr preferRelativeResize="0"/>
            <p:nvPr/>
          </p:nvPicPr>
          <p:blipFill rotWithShape="1">
            <a:blip r:embed="rId1">
              <a:alphaModFix/>
            </a:blip>
            <a:srcRect b="0" l="0" r="0" t="196"/>
            <a:stretch/>
          </p:blipFill>
          <p:spPr>
            <a:xfrm>
              <a:off x="-1069" y="2881477"/>
              <a:ext cx="2514600" cy="1673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513531" y="2880073"/>
              <a:ext cx="2514600" cy="16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7062" y="2880073"/>
              <a:ext cx="2514600" cy="16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0593" y="2881978"/>
              <a:ext cx="2514600" cy="16744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Google Shape;1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" y="5111273"/>
            <a:ext cx="13817597" cy="267387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/>
          <p:nvPr/>
        </p:nvSpPr>
        <p:spPr>
          <a:xfrm>
            <a:off x="13099" y="5528603"/>
            <a:ext cx="13804502" cy="2256549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9790" y="6173988"/>
            <a:ext cx="4452724" cy="149569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7172772"/>
            <a:ext cx="13817599" cy="599627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1">
            <a:alphaModFix/>
          </a:blip>
          <a:srcRect b="75362" l="0" r="0" t="0"/>
          <a:stretch/>
        </p:blipFill>
        <p:spPr>
          <a:xfrm>
            <a:off x="-2" y="7022370"/>
            <a:ext cx="13817601" cy="253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01509" y="7353309"/>
            <a:ext cx="1940310" cy="196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3">
            <a:alphaModFix/>
          </a:blip>
          <a:srcRect b="63560" l="0" r="92703" t="0"/>
          <a:stretch/>
        </p:blipFill>
        <p:spPr>
          <a:xfrm>
            <a:off x="499630" y="7239543"/>
            <a:ext cx="368073" cy="42451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7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drive.google.com/file/d/1ZYEHqF8JrRxJ0CDs9vxPzfy6Dro0MKO2/view" TargetMode="External"/><Relationship Id="rId4" Type="http://schemas.openxmlformats.org/officeDocument/2006/relationships/image" Target="../media/image1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610627" y="619125"/>
            <a:ext cx="12736404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Reconnaissance robot (SCD pitch)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None/>
            </a:pPr>
            <a:r>
              <a:t/>
            </a:r>
            <a:endParaRPr/>
          </a:p>
        </p:txBody>
      </p:sp>
      <p:sp>
        <p:nvSpPr>
          <p:cNvPr id="62" name="Google Shape;62;p11"/>
          <p:cNvSpPr txBox="1"/>
          <p:nvPr>
            <p:ph idx="2" type="body"/>
          </p:nvPr>
        </p:nvSpPr>
        <p:spPr>
          <a:xfrm>
            <a:off x="610627" y="1570071"/>
            <a:ext cx="12736404" cy="327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1700"/>
              <a:buNone/>
            </a:pPr>
            <a:r>
              <a:rPr lang="en-US"/>
              <a:t>Team 55</a:t>
            </a:r>
            <a:endParaRPr/>
          </a:p>
        </p:txBody>
      </p:sp>
      <p:sp>
        <p:nvSpPr>
          <p:cNvPr id="63" name="Google Shape;63;p11"/>
          <p:cNvSpPr txBox="1"/>
          <p:nvPr>
            <p:ph idx="3" type="body"/>
          </p:nvPr>
        </p:nvSpPr>
        <p:spPr>
          <a:xfrm>
            <a:off x="610627" y="1860825"/>
            <a:ext cx="12736404" cy="301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Xuqing Sun/ Shenyi Wang/ Sophie Jin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Server-client structure to communicate between two ESP8266s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Failure of serial communication between WIFI module and microcontroller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Result: Failure of audio data, short of pins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Possible remedy: new chip, different software implementation</a:t>
            </a:r>
            <a:endParaRPr/>
          </a:p>
        </p:txBody>
      </p:sp>
      <p:sp>
        <p:nvSpPr>
          <p:cNvPr id="131" name="Google Shape;131;p20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WIFI module</a:t>
            </a:r>
            <a:endParaRPr/>
          </a:p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Control unit verification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643025" y="1796400"/>
            <a:ext cx="12250200" cy="4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Noto Sans Symbols"/>
              <a:buChar char="●"/>
            </a:pPr>
            <a:r>
              <a:rPr lang="en-US" sz="3599">
                <a:solidFill>
                  <a:srgbClr val="13294B"/>
                </a:solidFill>
              </a:rPr>
              <a:t>With buttons pressed on remote controller, microcontroller on robot receives the output </a:t>
            </a:r>
            <a:endParaRPr sz="3099">
              <a:solidFill>
                <a:srgbClr val="13294B"/>
              </a:solidFill>
            </a:endParaRPr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Noto Sans Symbols"/>
              <a:buChar char="●"/>
            </a:pPr>
            <a:r>
              <a:rPr lang="en-US" sz="3599">
                <a:solidFill>
                  <a:srgbClr val="13294B"/>
                </a:solidFill>
              </a:rPr>
              <a:t>When direction buttons and rotation buttons are specified, the wheels and camera lift can turn correspondingly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Battery (6V, 10000mAh)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○"/>
            </a:pPr>
            <a:r>
              <a:rPr lang="en-US"/>
              <a:t>Power supply for all components on the robot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Battery (two 1.5V AA battery pack)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○"/>
            </a:pPr>
            <a:r>
              <a:rPr lang="en-US"/>
              <a:t>Power supply for remote controller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Voltage converter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○"/>
            </a:pPr>
            <a:r>
              <a:rPr lang="en-US"/>
              <a:t>6V - 3.3V: for microcontroller, PIR sensor, etc.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○"/>
            </a:pPr>
            <a:r>
              <a:rPr lang="en-US"/>
              <a:t>6V - 12V: for LED, motor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○"/>
            </a:pPr>
            <a:r>
              <a:rPr lang="en-US"/>
              <a:t>6V: for motor driver</a:t>
            </a:r>
            <a:endParaRPr/>
          </a:p>
        </p:txBody>
      </p:sp>
      <p:sp>
        <p:nvSpPr>
          <p:cNvPr id="147" name="Google Shape;147;p22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Power Unit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558250" y="612375"/>
            <a:ext cx="12701100" cy="589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The main power consumption comes from motors.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We have 2 motors, total power is 175.2W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The efficiency of power converter on data sheet is 90%.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Our battery’s capacity is 10000mAh (under 12V: 120Wh)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 120Wh * 0.9 / 175.2 = 0.61h 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Battery could sustain for at least 30 minutes.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3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56" name="Google Shape;156;p23"/>
          <p:cNvGraphicFramePr/>
          <p:nvPr/>
        </p:nvGraphicFramePr>
        <p:xfrm>
          <a:off x="558250" y="155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{3A768D72-8B7E-438E-91BF-34D43C3FDBEC}</a:tableStyleId>
              </a:tblPr>
              <a:tblGrid>
                <a:gridCol w="5932950"/>
                <a:gridCol w="5979650"/>
              </a:tblGrid>
              <a:tr h="708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Voltage</a:t>
                      </a:r>
                      <a:endParaRPr sz="3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12V</a:t>
                      </a:r>
                      <a:endParaRPr sz="3600"/>
                    </a:p>
                  </a:txBody>
                  <a:tcPr marT="91425" marB="91425" marR="91425" marL="91425"/>
                </a:tc>
              </a:tr>
              <a:tr h="708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Current</a:t>
                      </a:r>
                      <a:endParaRPr sz="36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7.3A</a:t>
                      </a:r>
                      <a:endParaRPr sz="3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4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Power converters</a:t>
            </a:r>
            <a:endParaRPr/>
          </a:p>
        </p:txBody>
      </p:sp>
      <p:sp>
        <p:nvSpPr>
          <p:cNvPr id="164" name="Google Shape;164;p24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404" y="1633225"/>
            <a:ext cx="5935539" cy="4944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3340" y="1718409"/>
            <a:ext cx="5935539" cy="4944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Camera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○"/>
            </a:pPr>
            <a:r>
              <a:rPr lang="en-US"/>
              <a:t>Live stream video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Microphone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○"/>
            </a:pPr>
            <a:r>
              <a:rPr lang="en-US"/>
              <a:t>Two-way sound communication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Infrared sensors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○"/>
            </a:pPr>
            <a:r>
              <a:rPr lang="en-US"/>
              <a:t>Approximate direction that people locate at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5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Data Input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5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Camera</a:t>
            </a:r>
            <a:endParaRPr/>
          </a:p>
        </p:txBody>
      </p:sp>
      <p:sp>
        <p:nvSpPr>
          <p:cNvPr id="181" name="Google Shape;181;p26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82" name="Google Shape;182;p26"/>
          <p:cNvGraphicFramePr/>
          <p:nvPr/>
        </p:nvGraphicFramePr>
        <p:xfrm>
          <a:off x="610625" y="238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{3A768D72-8B7E-438E-91BF-34D43C3FDBEC}</a:tableStyleId>
              </a:tblPr>
              <a:tblGrid>
                <a:gridCol w="5956300"/>
                <a:gridCol w="59563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Resolution</a:t>
                      </a:r>
                      <a:endParaRPr sz="3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1080P</a:t>
                      </a:r>
                      <a:endParaRPr sz="3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Number of frames</a:t>
                      </a:r>
                      <a:endParaRPr sz="3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30 fps</a:t>
                      </a:r>
                      <a:endParaRPr sz="3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Power consumption</a:t>
                      </a:r>
                      <a:endParaRPr sz="3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1.036W</a:t>
                      </a:r>
                      <a:endParaRPr sz="3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Field of view</a:t>
                      </a:r>
                      <a:endParaRPr sz="3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140 degrees</a:t>
                      </a:r>
                      <a:endParaRPr sz="3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>
            <p:ph idx="1" type="body"/>
          </p:nvPr>
        </p:nvSpPr>
        <p:spPr>
          <a:xfrm>
            <a:off x="3250300" y="6082950"/>
            <a:ext cx="7317000" cy="272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rPr i="1" lang="en-US" sz="2400"/>
              <a:t>Figure 5. Serial Plot of Sound Data from Microphone</a:t>
            </a:r>
            <a:endParaRPr i="1" sz="2400"/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i="1" sz="2400"/>
          </a:p>
        </p:txBody>
      </p:sp>
      <p:sp>
        <p:nvSpPr>
          <p:cNvPr id="189" name="Google Shape;189;p27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Microphone</a:t>
            </a:r>
            <a:endParaRPr/>
          </a:p>
        </p:txBody>
      </p:sp>
      <p:sp>
        <p:nvSpPr>
          <p:cNvPr id="190" name="Google Shape;190;p27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1" name="Google Shape;1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963" y="1693900"/>
            <a:ext cx="8505672" cy="405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idx="2" type="body"/>
          </p:nvPr>
        </p:nvSpPr>
        <p:spPr>
          <a:xfrm>
            <a:off x="829501" y="5185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PIR sensors</a:t>
            </a:r>
            <a:endParaRPr/>
          </a:p>
        </p:txBody>
      </p:sp>
      <p:sp>
        <p:nvSpPr>
          <p:cNvPr id="198" name="Google Shape;198;p28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99" name="Google Shape;199;p28"/>
          <p:cNvGraphicFramePr/>
          <p:nvPr/>
        </p:nvGraphicFramePr>
        <p:xfrm>
          <a:off x="929175" y="176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{3A768D72-8B7E-438E-91BF-34D43C3FDBEC}</a:tableStyleId>
              </a:tblPr>
              <a:tblGrid>
                <a:gridCol w="5717475"/>
                <a:gridCol w="5717475"/>
              </a:tblGrid>
              <a:tr h="848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Situation</a:t>
                      </a:r>
                      <a:endParaRPr sz="3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Voltage</a:t>
                      </a:r>
                      <a:endParaRPr sz="3000"/>
                    </a:p>
                  </a:txBody>
                  <a:tcPr marT="91425" marB="91425" marR="91425" marL="91425"/>
                </a:tc>
              </a:tr>
              <a:tr h="840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Obstruct </a:t>
                      </a:r>
                      <a:r>
                        <a:rPr lang="en-US" sz="3000"/>
                        <a:t>IR sensor</a:t>
                      </a:r>
                      <a:endParaRPr sz="3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3.18V/</a:t>
                      </a:r>
                      <a:r>
                        <a:rPr lang="en-US" sz="3000">
                          <a:solidFill>
                            <a:schemeClr val="dk1"/>
                          </a:solidFill>
                        </a:rPr>
                        <a:t>3.25V</a:t>
                      </a:r>
                      <a:endParaRPr sz="3000"/>
                    </a:p>
                  </a:txBody>
                  <a:tcPr marT="91425" marB="91425" marR="91425" marL="91425"/>
                </a:tc>
              </a:tr>
              <a:tr h="840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Stand away from IR sensor (1 meter away)</a:t>
                      </a:r>
                      <a:endParaRPr sz="3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170mV/100mV</a:t>
                      </a:r>
                      <a:endParaRPr sz="3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Motors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○"/>
            </a:pPr>
            <a:r>
              <a:rPr lang="en-US"/>
              <a:t>2 geared motors of 12V, 220RPM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Camera lift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○"/>
            </a:pPr>
            <a:r>
              <a:rPr lang="en-US"/>
              <a:t>About 50 cm high, can be rotated by a servo motor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LED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9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Actuators</a:t>
            </a:r>
            <a:endParaRPr/>
          </a:p>
        </p:txBody>
      </p:sp>
      <p:sp>
        <p:nvSpPr>
          <p:cNvPr id="207" name="Google Shape;207;p29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A robot to recon unknown area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Movements are controlled remotely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Users can see live video through their phone</a:t>
            </a:r>
            <a:endParaRPr/>
          </a:p>
          <a:p>
            <a:pPr indent="-153457" lvl="0" marL="38199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153457" lvl="0" marL="381994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69" name="Google Shape;69;p12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Motor &amp; Motor Driver</a:t>
            </a:r>
            <a:endParaRPr/>
          </a:p>
        </p:txBody>
      </p:sp>
      <p:sp>
        <p:nvSpPr>
          <p:cNvPr id="214" name="Google Shape;214;p30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15" name="Google Shape;215;p30"/>
          <p:cNvGraphicFramePr/>
          <p:nvPr/>
        </p:nvGraphicFramePr>
        <p:xfrm>
          <a:off x="807025" y="1681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{3A768D72-8B7E-438E-91BF-34D43C3FDBEC}</a:tableStyleId>
              </a:tblPr>
              <a:tblGrid>
                <a:gridCol w="2033925"/>
                <a:gridCol w="2033925"/>
                <a:gridCol w="2033925"/>
                <a:gridCol w="2033925"/>
                <a:gridCol w="2033925"/>
                <a:gridCol w="2033925"/>
              </a:tblGrid>
              <a:tr h="676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In1</a:t>
                      </a:r>
                      <a:endParaRPr b="1" sz="1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In2</a:t>
                      </a:r>
                      <a:endParaRPr b="1" sz="1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PWM</a:t>
                      </a:r>
                      <a:endParaRPr b="1" sz="1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Out1</a:t>
                      </a:r>
                      <a:endParaRPr b="1" sz="1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Out2</a:t>
                      </a:r>
                      <a:endParaRPr b="1" sz="1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Mode</a:t>
                      </a:r>
                      <a:endParaRPr b="1" sz="1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L</a:t>
                      </a:r>
                      <a:endParaRPr sz="1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H</a:t>
                      </a:r>
                      <a:endParaRPr sz="1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H</a:t>
                      </a:r>
                      <a:endParaRPr sz="1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L</a:t>
                      </a:r>
                      <a:endParaRPr sz="1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H</a:t>
                      </a:r>
                      <a:endParaRPr sz="1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CCW</a:t>
                      </a:r>
                      <a:endParaRPr sz="1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H</a:t>
                      </a:r>
                      <a:endParaRPr sz="1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L</a:t>
                      </a:r>
                      <a:endParaRPr sz="1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H</a:t>
                      </a:r>
                      <a:endParaRPr sz="1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H</a:t>
                      </a:r>
                      <a:endParaRPr sz="1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L</a:t>
                      </a:r>
                      <a:endParaRPr sz="1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42857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CW</a:t>
                      </a:r>
                      <a:endParaRPr sz="18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6" name="Google Shape;216;p30"/>
          <p:cNvSpPr txBox="1"/>
          <p:nvPr/>
        </p:nvSpPr>
        <p:spPr>
          <a:xfrm>
            <a:off x="610625" y="4336775"/>
            <a:ext cx="108138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25386" lvl="1" marL="9144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099"/>
              <a:buChar char="○"/>
            </a:pPr>
            <a:r>
              <a:rPr lang="en-US" sz="3099">
                <a:solidFill>
                  <a:srgbClr val="13294B"/>
                </a:solidFill>
              </a:rPr>
              <a:t>TB6612FNG</a:t>
            </a:r>
            <a:r>
              <a:rPr lang="en-US" sz="2400">
                <a:solidFill>
                  <a:srgbClr val="55555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>
              <a:solidFill>
                <a:srgbClr val="55555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The camera’s height can be adjusted manually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The camera’s rotation is controlled by servo motor 180 degrees unidirectionally</a:t>
            </a:r>
            <a:endParaRPr/>
          </a:p>
        </p:txBody>
      </p:sp>
      <p:sp>
        <p:nvSpPr>
          <p:cNvPr id="223" name="Google Shape;223;p31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Camera Lift</a:t>
            </a:r>
            <a:endParaRPr/>
          </a:p>
        </p:txBody>
      </p:sp>
      <p:sp>
        <p:nvSpPr>
          <p:cNvPr id="224" name="Google Shape;224;p31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LED</a:t>
            </a:r>
            <a:endParaRPr/>
          </a:p>
        </p:txBody>
      </p:sp>
      <p:sp>
        <p:nvSpPr>
          <p:cNvPr id="231" name="Google Shape;231;p32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p32"/>
          <p:cNvSpPr txBox="1"/>
          <p:nvPr>
            <p:ph idx="1" type="body"/>
          </p:nvPr>
        </p:nvSpPr>
        <p:spPr>
          <a:xfrm>
            <a:off x="610625" y="1633221"/>
            <a:ext cx="12701100" cy="97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Designed: 12V, 3W, 310 Lumens</a:t>
            </a:r>
            <a:endParaRPr/>
          </a:p>
          <a:p>
            <a:pPr indent="0" lvl="0" marL="45720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33" name="Google Shape;233;p32"/>
          <p:cNvGraphicFramePr/>
          <p:nvPr/>
        </p:nvGraphicFramePr>
        <p:xfrm>
          <a:off x="1993500" y="3072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{3A768D72-8B7E-438E-91BF-34D43C3FDBEC}</a:tableStyleId>
              </a:tblPr>
              <a:tblGrid>
                <a:gridCol w="4967675"/>
                <a:gridCol w="4967675"/>
              </a:tblGrid>
              <a:tr h="763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Resistor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Threshold Voltage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756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10K Ohm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9V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763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1K Ohm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8V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763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100 Ohm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7V</a:t>
                      </a:r>
                      <a:endParaRPr sz="24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Buttons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ESP8266 Wifi module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Battery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3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Remote controller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3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2" name="Google Shape;24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900" y="1633225"/>
            <a:ext cx="6776764" cy="5082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4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Controller Circuit S</a:t>
            </a:r>
            <a:r>
              <a:rPr lang="en-US"/>
              <a:t>chematic</a:t>
            </a:r>
            <a:endParaRPr/>
          </a:p>
        </p:txBody>
      </p:sp>
      <p:sp>
        <p:nvSpPr>
          <p:cNvPr id="250" name="Google Shape;250;p34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550" y="1633225"/>
            <a:ext cx="9151073" cy="50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/>
          <p:nvPr>
            <p:ph idx="1" type="body"/>
          </p:nvPr>
        </p:nvSpPr>
        <p:spPr>
          <a:xfrm>
            <a:off x="610625" y="1633223"/>
            <a:ext cx="12399600" cy="270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Since the ESP8266 chip could only send out one message at a time, we have to integrate all buttons into one message. We use a 3-digit integer to represent the command pressed by the users. 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5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Botton encoding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5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60" name="Google Shape;260;p35"/>
          <p:cNvGraphicFramePr/>
          <p:nvPr/>
        </p:nvGraphicFramePr>
        <p:xfrm>
          <a:off x="3949100" y="3583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{3A768D72-8B7E-438E-91BF-34D43C3FDBEC}</a:tableStyleId>
              </a:tblPr>
              <a:tblGrid>
                <a:gridCol w="1156400"/>
                <a:gridCol w="1643975"/>
                <a:gridCol w="2190000"/>
                <a:gridCol w="3691675"/>
              </a:tblGrid>
              <a:tr h="54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Code[2]</a:t>
                      </a:r>
                      <a:endParaRPr sz="24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Code[1]</a:t>
                      </a:r>
                      <a:endParaRPr sz="24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Code[0]</a:t>
                      </a:r>
                      <a:endParaRPr sz="24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3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LED_OFF</a:t>
                      </a:r>
                      <a:endParaRPr sz="24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Li</a:t>
                      </a:r>
                      <a:r>
                        <a:rPr lang="en-US" sz="2400"/>
                        <a:t>ft_still</a:t>
                      </a:r>
                      <a:endParaRPr sz="24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Stand still</a:t>
                      </a:r>
                      <a:endParaRPr sz="24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3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LED_ON</a:t>
                      </a:r>
                      <a:endParaRPr sz="24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Lift_turn_CW</a:t>
                      </a:r>
                      <a:endParaRPr sz="24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Move forward</a:t>
                      </a:r>
                      <a:endParaRPr sz="24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Lift_turn_CCW</a:t>
                      </a:r>
                      <a:endParaRPr sz="24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Move backward</a:t>
                      </a:r>
                      <a:endParaRPr sz="24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</a:t>
                      </a:r>
                      <a:endParaRPr sz="24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Turn left</a:t>
                      </a:r>
                      <a:endParaRPr sz="24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</a:t>
                      </a:r>
                      <a:endParaRPr sz="24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Turn right</a:t>
                      </a:r>
                      <a:endParaRPr sz="24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/>
          <p:nvPr>
            <p:ph idx="1" type="body"/>
          </p:nvPr>
        </p:nvSpPr>
        <p:spPr>
          <a:xfrm>
            <a:off x="610625" y="833500"/>
            <a:ext cx="7955400" cy="590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Verification: 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/>
              <a:t>Mostly meet the requirement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/>
              <a:t>When button is pressed, the command is received by WIFI module (ESP8266) and sent to the robot side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/>
              <a:t>No obvious delay</a:t>
            </a:r>
            <a:br>
              <a:rPr lang="en-US"/>
            </a:br>
            <a:endParaRPr/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000"/>
              <a:buFont typeface="Noto Sans Symbols"/>
              <a:buChar char="▪"/>
            </a:pPr>
            <a:r>
              <a:rPr lang="en-US" sz="3000"/>
              <a:t>Failed to output sound received by microphone and data captured by IR sensor. (Due to failure in data input module)</a:t>
            </a:r>
            <a:endParaRPr sz="3000"/>
          </a:p>
        </p:txBody>
      </p:sp>
      <p:sp>
        <p:nvSpPr>
          <p:cNvPr id="267" name="Google Shape;267;p36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8" name="Google Shape;26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1875" y="833488"/>
            <a:ext cx="4101594" cy="610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7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7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7" name="Google Shape;277;p37" title="IMG_1696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2463" y="479300"/>
            <a:ext cx="8732675" cy="654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8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Successfully built the prototype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There are many places we could work on in the future:</a:t>
            </a:r>
            <a:endParaRPr/>
          </a:p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Two-way audio communication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Better physical design for remote controller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Refine actuators to make the robot move more accurately when commands are given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Add basket on robot to exchange stuff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8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Conclusion and Future Work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8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Transfer back live video stream to user end</a:t>
            </a:r>
            <a:endParaRPr/>
          </a:p>
          <a:p>
            <a:pPr indent="-457136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Movement controlled by remote controller</a:t>
            </a:r>
            <a:endParaRPr/>
          </a:p>
          <a:p>
            <a:pPr indent="-457136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Wireless two-way communication</a:t>
            </a:r>
            <a:endParaRPr/>
          </a:p>
        </p:txBody>
      </p:sp>
      <p:sp>
        <p:nvSpPr>
          <p:cNvPr id="76" name="Google Shape;76;p13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Objective</a:t>
            </a:r>
            <a:endParaRPr/>
          </a:p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5" y="169438"/>
            <a:ext cx="4944501" cy="659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7601" y="628337"/>
            <a:ext cx="7566471" cy="567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72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3000"/>
              <a:t>The user is able to control movements, allow the camera lift to rotate, turn on and off the light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3000"/>
              <a:t>The robot can transfer back images and sound data.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3000"/>
              <a:t>The power system can sustain the robot for at least half an hour of full operation.</a:t>
            </a:r>
            <a:endParaRPr sz="3000"/>
          </a:p>
        </p:txBody>
      </p:sp>
      <p:sp>
        <p:nvSpPr>
          <p:cNvPr id="92" name="Google Shape;92;p15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High level requirements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610626" y="2977958"/>
            <a:ext cx="12631200" cy="63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Block Diagram</a:t>
            </a:r>
            <a:endParaRPr/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3900" y="168956"/>
            <a:ext cx="7874549" cy="684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72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Microcontroller-Atmega328P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Wifi module-ESP8266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Process data and communicate</a:t>
            </a:r>
            <a:endParaRPr sz="3000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3000"/>
              <a:t>with remote controller</a:t>
            </a:r>
            <a:endParaRPr sz="3000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Control unit-design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5000" y="1754150"/>
            <a:ext cx="5846551" cy="4384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idx="2" type="body"/>
          </p:nvPr>
        </p:nvSpPr>
        <p:spPr>
          <a:xfrm>
            <a:off x="593188" y="635301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Control unit schematics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612" y="1957188"/>
            <a:ext cx="12150374" cy="46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over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 Slides - Blue Tex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