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3" roundtripDataSignature="AMtx7mierbAHm3u4xL/Rhhw8vSPnDQAs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 name="Google Shape;8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26882f3177_3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g126882f3177_3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26882f3177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g126882f3177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26882f3177_4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 name="Google Shape;225;g126882f3177_4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26882f3177_4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g126882f3177_4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26882f3177_4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126882f3177_4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22b9dbb1e5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122b9dbb1e5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26882f3177_4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g126882f3177_4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22b9dbb1e5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g122b9dbb1e5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22b9dbb1e5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g122b9dbb1e5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275265209f_3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g1275265209f_3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 name="Google Shape;8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275265209f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1275265209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22b9dbb1e5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g122b9dbb1e5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22b9dbb1e5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g122b9dbb1e5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275265209f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g1275265209f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275265209f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0" name="Google Shape;380;g1275265209f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275265209f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g1275265209f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275265209f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g1275265209f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22b9dbb1e5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g122b9dbb1e5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26882f3177_4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g126882f3177_4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26882f3177_3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g126882f3177_3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26882f3177_2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g126882f3177_2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26882f3177_3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g126882f3177_3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22b9dbb1e5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 name="Google Shape;467;g122b9dbb1e5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26882f3177_5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g126882f3177_5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26882f3177_5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9" name="Google Shape;489;g126882f3177_5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26882f3177_5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g126882f3177_5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275265209f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1" name="Google Shape;511;g1275265209f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275265209f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g1275265209f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6" name="Google Shape;54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26882f3177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g126882f3177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26882f3177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g126882f3177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26882f3177_5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 name="Google Shape;140;g126882f3177_5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22b9dbb1e5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 name="Google Shape;172;g122b9dbb1e5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22b9dbb1e5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g122b9dbb1e5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3"/>
          <p:cNvSpPr/>
          <p:nvPr>
            <p:ph idx="2" type="pic"/>
          </p:nvPr>
        </p:nvSpPr>
        <p:spPr>
          <a:xfrm>
            <a:off x="5183188" y="987425"/>
            <a:ext cx="6172200" cy="4873625"/>
          </a:xfrm>
          <a:prstGeom prst="rect">
            <a:avLst/>
          </a:prstGeom>
          <a:noFill/>
          <a:ln>
            <a:noFill/>
          </a:ln>
        </p:spPr>
      </p:sp>
      <p:sp>
        <p:nvSpPr>
          <p:cNvPr id="62" name="Google Shape;62;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github.com/conorrussomanno/ADS1299" TargetMode="External"/><Relationship Id="rId4" Type="http://schemas.openxmlformats.org/officeDocument/2006/relationships/image" Target="../media/image2.png"/><Relationship Id="rId5"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2.jpg"/><Relationship Id="rId5"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hyperlink" Target="http://drive.google.com/file/d/1s7wC7UR3-_baW9qUHcYHaY6brP9_nOMq/view" TargetMode="External"/><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hyperlink" Target="http://drive.google.com/file/d/12bkvEBJQwXcD8pJl7ghJyhWCgJGFbxBR/view" TargetMode="External"/><Relationship Id="rId5"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hyperlink" Target="http://drive.google.com/file/d/1t5xE-QNpgPvs2idSKNjNDZYltlCK-5fE/view" TargetMode="External"/><Relationship Id="rId5"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22.jpg"/><Relationship Id="rId5"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5.jp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4.jpg"/><Relationship Id="rId5"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42.jpg"/><Relationship Id="rId5" Type="http://schemas.openxmlformats.org/officeDocument/2006/relationships/image" Target="../media/image41.jpg"/><Relationship Id="rId6" Type="http://schemas.openxmlformats.org/officeDocument/2006/relationships/image" Target="../media/image45.jpg"/><Relationship Id="rId7"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26"/>
          <p:cNvSpPr/>
          <p:nvPr/>
        </p:nvSpPr>
        <p:spPr>
          <a:xfrm flipH="1" rot="10800000">
            <a:off x="-1" y="8163"/>
            <a:ext cx="12192000" cy="6858000"/>
          </a:xfrm>
          <a:prstGeom prst="rect">
            <a:avLst/>
          </a:prstGeom>
          <a:gradFill>
            <a:gsLst>
              <a:gs pos="0">
                <a:srgbClr val="1B4284"/>
              </a:gs>
              <a:gs pos="100000">
                <a:srgbClr val="13294B"/>
              </a:gs>
            </a:gsLst>
            <a:lin ang="189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newspaper&#10;&#10;Description automatically generated" id="83" name="Google Shape;83;p26"/>
          <p:cNvPicPr preferRelativeResize="0"/>
          <p:nvPr/>
        </p:nvPicPr>
        <p:blipFill rotWithShape="1">
          <a:blip r:embed="rId3">
            <a:alphaModFix amt="30000"/>
          </a:blip>
          <a:srcRect b="0" l="0" r="0" t="0"/>
          <a:stretch/>
        </p:blipFill>
        <p:spPr>
          <a:xfrm>
            <a:off x="25" y="8164"/>
            <a:ext cx="12192000" cy="6858000"/>
          </a:xfrm>
          <a:prstGeom prst="rect">
            <a:avLst/>
          </a:prstGeom>
          <a:noFill/>
          <a:ln>
            <a:noFill/>
          </a:ln>
        </p:spPr>
      </p:pic>
      <p:sp>
        <p:nvSpPr>
          <p:cNvPr id="84" name="Google Shape;84;p26"/>
          <p:cNvSpPr txBox="1"/>
          <p:nvPr/>
        </p:nvSpPr>
        <p:spPr>
          <a:xfrm>
            <a:off x="1134035" y="2553964"/>
            <a:ext cx="9924000" cy="195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600"/>
              </a:spcBef>
              <a:spcAft>
                <a:spcPts val="0"/>
              </a:spcAft>
              <a:buClr>
                <a:srgbClr val="000000"/>
              </a:buClr>
              <a:buSzPts val="4500"/>
              <a:buFont typeface="Arial"/>
              <a:buNone/>
            </a:pPr>
            <a:r>
              <a:rPr b="1" lang="en-US" sz="4500">
                <a:solidFill>
                  <a:schemeClr val="lt1"/>
                </a:solidFill>
              </a:rPr>
              <a:t>Team 43: EpiCap</a:t>
            </a:r>
            <a:endParaRPr b="0" i="0" sz="45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2500"/>
              <a:buFont typeface="Arial"/>
              <a:buNone/>
            </a:pPr>
            <a:r>
              <a:rPr lang="en-US" sz="2500">
                <a:solidFill>
                  <a:schemeClr val="lt1"/>
                </a:solidFill>
              </a:rPr>
              <a:t>ECE 445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rPr lang="en-US" sz="1800">
                <a:solidFill>
                  <a:schemeClr val="lt1"/>
                </a:solidFill>
              </a:rPr>
              <a:t>Yuanrui Chen, Yichen Wu, Yiyang Xu</a:t>
            </a:r>
            <a:endParaRPr b="0" i="0" sz="1800" u="none" cap="none" strike="noStrike">
              <a:solidFill>
                <a:srgbClr val="000000"/>
              </a:solidFill>
              <a:latin typeface="Arial"/>
              <a:ea typeface="Arial"/>
              <a:cs typeface="Arial"/>
              <a:sym typeface="Arial"/>
            </a:endParaRPr>
          </a:p>
        </p:txBody>
      </p:sp>
      <p:pic>
        <p:nvPicPr>
          <p:cNvPr descr="A picture containing drawing&#10;&#10;Description automatically generated" id="85" name="Google Shape;85;p26"/>
          <p:cNvPicPr preferRelativeResize="0"/>
          <p:nvPr/>
        </p:nvPicPr>
        <p:blipFill rotWithShape="1">
          <a:blip r:embed="rId4">
            <a:alphaModFix/>
          </a:blip>
          <a:srcRect b="0" l="0" r="0" t="0"/>
          <a:stretch/>
        </p:blipFill>
        <p:spPr>
          <a:xfrm>
            <a:off x="4641007" y="852965"/>
            <a:ext cx="2909982" cy="754082"/>
          </a:xfrm>
          <a:prstGeom prst="rect">
            <a:avLst/>
          </a:prstGeom>
          <a:noFill/>
          <a:ln>
            <a:noFill/>
          </a:ln>
        </p:spPr>
      </p:pic>
      <p:sp>
        <p:nvSpPr>
          <p:cNvPr id="86" name="Google Shape;86;p26"/>
          <p:cNvSpPr txBox="1"/>
          <p:nvPr/>
        </p:nvSpPr>
        <p:spPr>
          <a:xfrm>
            <a:off x="3922059" y="5413888"/>
            <a:ext cx="4347882"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lt1"/>
                </a:solidFill>
              </a:rPr>
              <a:t>4/29/2022</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126882f3177_3_6"/>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Sensor Subsystem</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TI-ADS1299-4, 24-Bit, Analog-to-Digital Converter for EEG and Biopotential Measurements</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Why choose this chip? Ans: Accurate, flexible, small, multifunctional, SPI(mode1)</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203" name="Google Shape;203;g126882f3177_3_6"/>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04" name="Google Shape;204;g126882f3177_3_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205" name="Google Shape;205;g126882f3177_3_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206" name="Google Shape;206;g126882f3177_3_6"/>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07" name="Google Shape;207;g126882f3177_3_6"/>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08" name="Google Shape;208;g126882f3177_3_6"/>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Design</a:t>
            </a:r>
            <a:endParaRPr b="1" i="0" sz="3000" u="none" cap="none" strike="noStrike">
              <a:solidFill>
                <a:schemeClr val="lt1"/>
              </a:solidFill>
              <a:latin typeface="Times New Roman"/>
              <a:ea typeface="Times New Roman"/>
              <a:cs typeface="Times New Roman"/>
              <a:sym typeface="Times New Roman"/>
            </a:endParaRPr>
          </a:p>
        </p:txBody>
      </p:sp>
      <p:pic>
        <p:nvPicPr>
          <p:cNvPr id="209" name="Google Shape;209;g126882f3177_3_6"/>
          <p:cNvPicPr preferRelativeResize="0"/>
          <p:nvPr/>
        </p:nvPicPr>
        <p:blipFill>
          <a:blip r:embed="rId4">
            <a:alphaModFix/>
          </a:blip>
          <a:stretch>
            <a:fillRect/>
          </a:stretch>
        </p:blipFill>
        <p:spPr>
          <a:xfrm>
            <a:off x="307075" y="3621975"/>
            <a:ext cx="9309327" cy="2350325"/>
          </a:xfrm>
          <a:prstGeom prst="rect">
            <a:avLst/>
          </a:prstGeom>
          <a:noFill/>
          <a:ln>
            <a:noFill/>
          </a:ln>
        </p:spPr>
      </p:pic>
      <p:sp>
        <p:nvSpPr>
          <p:cNvPr id="210" name="Google Shape;210;g126882f3177_3_6"/>
          <p:cNvSpPr txBox="1"/>
          <p:nvPr/>
        </p:nvSpPr>
        <p:spPr>
          <a:xfrm>
            <a:off x="1604200" y="6004600"/>
            <a:ext cx="781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Texas Instruments. ADS1299-x datasheet. 2017, Texas Instruments. Dallas, TX</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126882f3177_0_34"/>
          <p:cNvSpPr txBox="1"/>
          <p:nvPr/>
        </p:nvSpPr>
        <p:spPr>
          <a:xfrm>
            <a:off x="262739" y="1085680"/>
            <a:ext cx="11024100" cy="65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0"/>
              <a:buFont typeface="Arial"/>
              <a:buNone/>
            </a:pPr>
            <a:r>
              <a:rPr b="1" lang="en-US" sz="2600">
                <a:solidFill>
                  <a:srgbClr val="E84B36"/>
                </a:solidFill>
              </a:rPr>
              <a:t>Schematics</a:t>
            </a:r>
            <a:endParaRPr b="0" i="0" sz="1600" u="none" cap="none" strike="noStrike">
              <a:solidFill>
                <a:srgbClr val="000000"/>
              </a:solidFill>
              <a:latin typeface="Arial"/>
              <a:ea typeface="Arial"/>
              <a:cs typeface="Arial"/>
              <a:sym typeface="Arial"/>
            </a:endParaRPr>
          </a:p>
        </p:txBody>
      </p:sp>
      <p:sp>
        <p:nvSpPr>
          <p:cNvPr id="216" name="Google Shape;216;g126882f3177_0_34"/>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17" name="Google Shape;217;g126882f3177_0_34"/>
          <p:cNvSpPr txBox="1"/>
          <p:nvPr/>
        </p:nvSpPr>
        <p:spPr>
          <a:xfrm>
            <a:off x="376808" y="6524381"/>
            <a:ext cx="6426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218" name="Google Shape;218;g126882f3177_0_3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219" name="Google Shape;219;g126882f3177_0_34"/>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20" name="Google Shape;220;g126882f3177_0_34"/>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21" name="Google Shape;221;g126882f3177_0_34"/>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Sensor Subsystem</a:t>
            </a:r>
            <a:endParaRPr b="0" i="0" sz="2400" u="none" cap="none" strike="noStrike">
              <a:solidFill>
                <a:schemeClr val="lt1"/>
              </a:solidFill>
              <a:latin typeface="Arial"/>
              <a:ea typeface="Arial"/>
              <a:cs typeface="Arial"/>
              <a:sym typeface="Arial"/>
            </a:endParaRPr>
          </a:p>
        </p:txBody>
      </p:sp>
      <p:pic>
        <p:nvPicPr>
          <p:cNvPr id="222" name="Google Shape;222;g126882f3177_0_34"/>
          <p:cNvPicPr preferRelativeResize="0"/>
          <p:nvPr/>
        </p:nvPicPr>
        <p:blipFill>
          <a:blip r:embed="rId4">
            <a:alphaModFix/>
          </a:blip>
          <a:stretch>
            <a:fillRect/>
          </a:stretch>
        </p:blipFill>
        <p:spPr>
          <a:xfrm>
            <a:off x="1689928" y="1475975"/>
            <a:ext cx="8812150" cy="49611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126882f3177_4_76"/>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ADC Peripheral Design Considerations</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Analog RC filter at the input stage</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TVS diode protection</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Reference, VCAP, and power supply decoupling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rPr lang="en-US" sz="2400">
                <a:latin typeface="Times New Roman"/>
                <a:ea typeface="Times New Roman"/>
                <a:cs typeface="Times New Roman"/>
                <a:sym typeface="Times New Roman"/>
              </a:rPr>
              <a:t>capacitors</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Use of resistor pack and diode pack to minimize the area</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228" name="Google Shape;228;g126882f3177_4_76"/>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29" name="Google Shape;229;g126882f3177_4_7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230" name="Google Shape;230;g126882f3177_4_7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231" name="Google Shape;231;g126882f3177_4_76"/>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32" name="Google Shape;232;g126882f3177_4_76"/>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33" name="Google Shape;233;g126882f3177_4_76"/>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Sensor Subsystem</a:t>
            </a:r>
            <a:endParaRPr b="1" i="0" sz="3000" u="none" cap="none" strike="noStrike">
              <a:solidFill>
                <a:schemeClr val="lt1"/>
              </a:solidFill>
              <a:latin typeface="Times New Roman"/>
              <a:ea typeface="Times New Roman"/>
              <a:cs typeface="Times New Roman"/>
              <a:sym typeface="Times New Roman"/>
            </a:endParaRPr>
          </a:p>
        </p:txBody>
      </p:sp>
      <p:pic>
        <p:nvPicPr>
          <p:cNvPr id="234" name="Google Shape;234;g126882f3177_4_76"/>
          <p:cNvPicPr preferRelativeResize="0"/>
          <p:nvPr/>
        </p:nvPicPr>
        <p:blipFill>
          <a:blip r:embed="rId4">
            <a:alphaModFix/>
          </a:blip>
          <a:stretch>
            <a:fillRect/>
          </a:stretch>
        </p:blipFill>
        <p:spPr>
          <a:xfrm>
            <a:off x="7847201" y="1001412"/>
            <a:ext cx="4344799" cy="4855176"/>
          </a:xfrm>
          <a:prstGeom prst="rect">
            <a:avLst/>
          </a:prstGeom>
          <a:noFill/>
          <a:ln>
            <a:noFill/>
          </a:ln>
        </p:spPr>
      </p:pic>
      <p:sp>
        <p:nvSpPr>
          <p:cNvPr id="235" name="Google Shape;235;g126882f3177_4_76"/>
          <p:cNvSpPr txBox="1"/>
          <p:nvPr/>
        </p:nvSpPr>
        <p:spPr>
          <a:xfrm>
            <a:off x="6207700" y="5946750"/>
            <a:ext cx="781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Texas Instruments. ADS1299-x datasheet. 2017, Texas Instruments. Dallas, TX</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126882f3177_4_87"/>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ADC Programming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Follow the procedure given to the right</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Read and write the registers</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Poll DRDY</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Critical: PWDN, START and RESET should be pulled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rPr lang="en-US" sz="2400">
                <a:latin typeface="Times New Roman"/>
                <a:ea typeface="Times New Roman"/>
                <a:cs typeface="Times New Roman"/>
                <a:sym typeface="Times New Roman"/>
              </a:rPr>
              <a:t>to the right levels</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Our code depends on this Git Repository:</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rPr lang="en-US" sz="2400" u="sng">
                <a:solidFill>
                  <a:schemeClr val="hlink"/>
                </a:solidFill>
                <a:latin typeface="Times New Roman"/>
                <a:ea typeface="Times New Roman"/>
                <a:cs typeface="Times New Roman"/>
                <a:sym typeface="Times New Roman"/>
                <a:hlinkClick r:id="rId3"/>
              </a:rPr>
              <a:t>https://github.com/conorrussomanno/ADS1299</a:t>
            </a:r>
            <a:r>
              <a:rPr lang="en-US" sz="2400">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241" name="Google Shape;241;g126882f3177_4_87"/>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42" name="Google Shape;242;g126882f3177_4_8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243" name="Google Shape;243;g126882f3177_4_8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244" name="Google Shape;244;g126882f3177_4_87"/>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45" name="Google Shape;245;g126882f3177_4_87"/>
          <p:cNvPicPr preferRelativeResize="0"/>
          <p:nvPr/>
        </p:nvPicPr>
        <p:blipFill rotWithShape="1">
          <a:blip r:embed="rId4">
            <a:alphaModFix/>
          </a:blip>
          <a:srcRect b="0" l="0" r="0" t="0"/>
          <a:stretch/>
        </p:blipFill>
        <p:spPr>
          <a:xfrm>
            <a:off x="11554210" y="228014"/>
            <a:ext cx="277906" cy="401420"/>
          </a:xfrm>
          <a:prstGeom prst="rect">
            <a:avLst/>
          </a:prstGeom>
          <a:noFill/>
          <a:ln>
            <a:noFill/>
          </a:ln>
        </p:spPr>
      </p:pic>
      <p:sp>
        <p:nvSpPr>
          <p:cNvPr id="246" name="Google Shape;246;g126882f3177_4_87"/>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Sensor Subsystem</a:t>
            </a:r>
            <a:endParaRPr b="1" i="0" sz="3000" u="none" cap="none" strike="noStrike">
              <a:solidFill>
                <a:schemeClr val="lt1"/>
              </a:solidFill>
              <a:latin typeface="Times New Roman"/>
              <a:ea typeface="Times New Roman"/>
              <a:cs typeface="Times New Roman"/>
              <a:sym typeface="Times New Roman"/>
            </a:endParaRPr>
          </a:p>
        </p:txBody>
      </p:sp>
      <p:pic>
        <p:nvPicPr>
          <p:cNvPr id="247" name="Google Shape;247;g126882f3177_4_87"/>
          <p:cNvPicPr preferRelativeResize="0"/>
          <p:nvPr/>
        </p:nvPicPr>
        <p:blipFill>
          <a:blip r:embed="rId5">
            <a:alphaModFix/>
          </a:blip>
          <a:stretch>
            <a:fillRect/>
          </a:stretch>
        </p:blipFill>
        <p:spPr>
          <a:xfrm>
            <a:off x="8162416" y="927937"/>
            <a:ext cx="3772060" cy="5308524"/>
          </a:xfrm>
          <a:prstGeom prst="rect">
            <a:avLst/>
          </a:prstGeom>
          <a:noFill/>
          <a:ln>
            <a:noFill/>
          </a:ln>
        </p:spPr>
      </p:pic>
      <p:sp>
        <p:nvSpPr>
          <p:cNvPr id="248" name="Google Shape;248;g126882f3177_4_87"/>
          <p:cNvSpPr txBox="1"/>
          <p:nvPr/>
        </p:nvSpPr>
        <p:spPr>
          <a:xfrm>
            <a:off x="6423700" y="6155275"/>
            <a:ext cx="781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Texas Instruments. ADS1299-x datasheet. 2017, Texas Instruments. Dallas, TX</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126882f3177_4_101"/>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ADC Verification</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254" name="Google Shape;254;g126882f3177_4_101"/>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55" name="Google Shape;255;g126882f3177_4_10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256" name="Google Shape;256;g126882f3177_4_10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257" name="Google Shape;257;g126882f3177_4_101"/>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58" name="Google Shape;258;g126882f3177_4_101"/>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59" name="Google Shape;259;g126882f3177_4_101"/>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Sensor Subsystem</a:t>
            </a:r>
            <a:endParaRPr b="1" i="0" sz="3000" u="none" cap="none" strike="noStrike">
              <a:solidFill>
                <a:schemeClr val="lt1"/>
              </a:solidFill>
              <a:latin typeface="Times New Roman"/>
              <a:ea typeface="Times New Roman"/>
              <a:cs typeface="Times New Roman"/>
              <a:sym typeface="Times New Roman"/>
            </a:endParaRPr>
          </a:p>
        </p:txBody>
      </p:sp>
      <p:pic>
        <p:nvPicPr>
          <p:cNvPr id="260" name="Google Shape;260;g126882f3177_4_101"/>
          <p:cNvPicPr preferRelativeResize="0"/>
          <p:nvPr/>
        </p:nvPicPr>
        <p:blipFill>
          <a:blip r:embed="rId4">
            <a:alphaModFix/>
          </a:blip>
          <a:stretch>
            <a:fillRect/>
          </a:stretch>
        </p:blipFill>
        <p:spPr>
          <a:xfrm>
            <a:off x="0" y="3280500"/>
            <a:ext cx="6350550" cy="1833600"/>
          </a:xfrm>
          <a:prstGeom prst="rect">
            <a:avLst/>
          </a:prstGeom>
          <a:noFill/>
          <a:ln>
            <a:noFill/>
          </a:ln>
        </p:spPr>
      </p:pic>
      <p:pic>
        <p:nvPicPr>
          <p:cNvPr id="261" name="Google Shape;261;g126882f3177_4_101"/>
          <p:cNvPicPr preferRelativeResize="0"/>
          <p:nvPr/>
        </p:nvPicPr>
        <p:blipFill>
          <a:blip r:embed="rId5">
            <a:alphaModFix/>
          </a:blip>
          <a:stretch>
            <a:fillRect/>
          </a:stretch>
        </p:blipFill>
        <p:spPr>
          <a:xfrm>
            <a:off x="6350550" y="1873026"/>
            <a:ext cx="5380803" cy="4035602"/>
          </a:xfrm>
          <a:prstGeom prst="rect">
            <a:avLst/>
          </a:prstGeom>
          <a:noFill/>
          <a:ln>
            <a:noFill/>
          </a:ln>
        </p:spPr>
      </p:pic>
      <p:sp>
        <p:nvSpPr>
          <p:cNvPr id="262" name="Google Shape;262;g126882f3177_4_101"/>
          <p:cNvSpPr txBox="1"/>
          <p:nvPr/>
        </p:nvSpPr>
        <p:spPr>
          <a:xfrm>
            <a:off x="240700" y="5318275"/>
            <a:ext cx="781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Texas Instruments. ADS1299-x datasheet. 2017, Texas Instruments. Dallas, TX</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122b9dbb1e5_0_39"/>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ADC Verification</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268" name="Google Shape;268;g122b9dbb1e5_0_39"/>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69" name="Google Shape;269;g122b9dbb1e5_0_3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270" name="Google Shape;270;g122b9dbb1e5_0_3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271" name="Google Shape;271;g122b9dbb1e5_0_39"/>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72" name="Google Shape;272;g122b9dbb1e5_0_39"/>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73" name="Google Shape;273;g122b9dbb1e5_0_39"/>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Sensor Subsystem</a:t>
            </a:r>
            <a:endParaRPr b="1" i="0" sz="3000" u="none" cap="none" strike="noStrike">
              <a:solidFill>
                <a:schemeClr val="lt1"/>
              </a:solidFill>
              <a:latin typeface="Times New Roman"/>
              <a:ea typeface="Times New Roman"/>
              <a:cs typeface="Times New Roman"/>
              <a:sym typeface="Times New Roman"/>
            </a:endParaRPr>
          </a:p>
        </p:txBody>
      </p:sp>
      <p:pic>
        <p:nvPicPr>
          <p:cNvPr id="274" name="Google Shape;274;g122b9dbb1e5_0_39"/>
          <p:cNvPicPr preferRelativeResize="0"/>
          <p:nvPr/>
        </p:nvPicPr>
        <p:blipFill>
          <a:blip r:embed="rId4">
            <a:alphaModFix/>
          </a:blip>
          <a:stretch>
            <a:fillRect/>
          </a:stretch>
        </p:blipFill>
        <p:spPr>
          <a:xfrm>
            <a:off x="910800" y="4395438"/>
            <a:ext cx="4843976" cy="1638000"/>
          </a:xfrm>
          <a:prstGeom prst="rect">
            <a:avLst/>
          </a:prstGeom>
          <a:noFill/>
          <a:ln>
            <a:noFill/>
          </a:ln>
        </p:spPr>
      </p:pic>
      <p:pic>
        <p:nvPicPr>
          <p:cNvPr id="275" name="Google Shape;275;g122b9dbb1e5_0_39"/>
          <p:cNvPicPr preferRelativeResize="0"/>
          <p:nvPr/>
        </p:nvPicPr>
        <p:blipFill>
          <a:blip r:embed="rId5">
            <a:alphaModFix/>
          </a:blip>
          <a:stretch>
            <a:fillRect/>
          </a:stretch>
        </p:blipFill>
        <p:spPr>
          <a:xfrm>
            <a:off x="3624300" y="1190547"/>
            <a:ext cx="7298100" cy="3083044"/>
          </a:xfrm>
          <a:prstGeom prst="rect">
            <a:avLst/>
          </a:prstGeom>
          <a:noFill/>
          <a:ln>
            <a:noFill/>
          </a:ln>
        </p:spPr>
      </p:pic>
      <p:sp>
        <p:nvSpPr>
          <p:cNvPr id="276" name="Google Shape;276;g122b9dbb1e5_0_39"/>
          <p:cNvSpPr txBox="1"/>
          <p:nvPr/>
        </p:nvSpPr>
        <p:spPr>
          <a:xfrm>
            <a:off x="910800" y="6035175"/>
            <a:ext cx="781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Texas Instruments. ADS1299-x datasheet. 2017, Texas Instruments. Dallas, TX</a:t>
            </a:r>
            <a:endParaRPr>
              <a:solidFill>
                <a:schemeClr val="dk1"/>
              </a:solidFill>
              <a:latin typeface="Times New Roman"/>
              <a:ea typeface="Times New Roman"/>
              <a:cs typeface="Times New Roman"/>
              <a:sym typeface="Times New Roman"/>
            </a:endParaRPr>
          </a:p>
        </p:txBody>
      </p:sp>
      <p:sp>
        <p:nvSpPr>
          <p:cNvPr id="277" name="Google Shape;277;g122b9dbb1e5_0_39"/>
          <p:cNvSpPr txBox="1"/>
          <p:nvPr/>
        </p:nvSpPr>
        <p:spPr>
          <a:xfrm>
            <a:off x="7573500" y="4273600"/>
            <a:ext cx="302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Times New Roman"/>
                <a:ea typeface="Times New Roman"/>
                <a:cs typeface="Times New Roman"/>
                <a:sym typeface="Times New Roman"/>
              </a:rPr>
              <a:t>Data </a:t>
            </a:r>
            <a:r>
              <a:rPr lang="en-US">
                <a:latin typeface="Times New Roman"/>
                <a:ea typeface="Times New Roman"/>
                <a:cs typeface="Times New Roman"/>
                <a:sym typeface="Times New Roman"/>
              </a:rPr>
              <a:t>retrieved from ADS1299</a:t>
            </a: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126882f3177_4_24"/>
          <p:cNvSpPr txBox="1"/>
          <p:nvPr/>
        </p:nvSpPr>
        <p:spPr>
          <a:xfrm>
            <a:off x="262739" y="1085680"/>
            <a:ext cx="11024100" cy="65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0"/>
              <a:buFont typeface="Arial"/>
              <a:buNone/>
            </a:pPr>
            <a:r>
              <a:rPr b="1" lang="en-US" sz="2600">
                <a:solidFill>
                  <a:srgbClr val="E84B36"/>
                </a:solidFill>
              </a:rPr>
              <a:t>PCB and Soldered Board </a:t>
            </a:r>
            <a:endParaRPr b="0" i="0" sz="1600" u="none" cap="none" strike="noStrike">
              <a:solidFill>
                <a:srgbClr val="000000"/>
              </a:solidFill>
              <a:latin typeface="Arial"/>
              <a:ea typeface="Arial"/>
              <a:cs typeface="Arial"/>
              <a:sym typeface="Arial"/>
            </a:endParaRPr>
          </a:p>
        </p:txBody>
      </p:sp>
      <p:sp>
        <p:nvSpPr>
          <p:cNvPr id="283" name="Google Shape;283;g126882f3177_4_24"/>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84" name="Google Shape;284;g126882f3177_4_24"/>
          <p:cNvSpPr txBox="1"/>
          <p:nvPr/>
        </p:nvSpPr>
        <p:spPr>
          <a:xfrm>
            <a:off x="376808" y="6524381"/>
            <a:ext cx="6426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285" name="Google Shape;285;g126882f3177_4_2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286" name="Google Shape;286;g126882f3177_4_24"/>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87" name="Google Shape;287;g126882f3177_4_24"/>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88" name="Google Shape;288;g126882f3177_4_24"/>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Sensor Subsystem</a:t>
            </a:r>
            <a:endParaRPr b="0" i="0" sz="2400" u="none" cap="none" strike="noStrike">
              <a:solidFill>
                <a:schemeClr val="lt1"/>
              </a:solidFill>
              <a:latin typeface="Arial"/>
              <a:ea typeface="Arial"/>
              <a:cs typeface="Arial"/>
              <a:sym typeface="Arial"/>
            </a:endParaRPr>
          </a:p>
        </p:txBody>
      </p:sp>
      <p:pic>
        <p:nvPicPr>
          <p:cNvPr id="289" name="Google Shape;289;g126882f3177_4_24"/>
          <p:cNvPicPr preferRelativeResize="0"/>
          <p:nvPr/>
        </p:nvPicPr>
        <p:blipFill>
          <a:blip r:embed="rId4">
            <a:alphaModFix/>
          </a:blip>
          <a:stretch>
            <a:fillRect/>
          </a:stretch>
        </p:blipFill>
        <p:spPr>
          <a:xfrm>
            <a:off x="6445175" y="1739675"/>
            <a:ext cx="5267526" cy="4392624"/>
          </a:xfrm>
          <a:prstGeom prst="rect">
            <a:avLst/>
          </a:prstGeom>
          <a:noFill/>
          <a:ln>
            <a:noFill/>
          </a:ln>
        </p:spPr>
      </p:pic>
      <p:pic>
        <p:nvPicPr>
          <p:cNvPr id="290" name="Google Shape;290;g126882f3177_4_24"/>
          <p:cNvPicPr preferRelativeResize="0"/>
          <p:nvPr/>
        </p:nvPicPr>
        <p:blipFill>
          <a:blip r:embed="rId5">
            <a:alphaModFix/>
          </a:blip>
          <a:stretch>
            <a:fillRect/>
          </a:stretch>
        </p:blipFill>
        <p:spPr>
          <a:xfrm>
            <a:off x="137775" y="1793993"/>
            <a:ext cx="6140376" cy="428398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122b9dbb1e5_0_60"/>
          <p:cNvSpPr txBox="1"/>
          <p:nvPr/>
        </p:nvSpPr>
        <p:spPr>
          <a:xfrm>
            <a:off x="262739" y="1085680"/>
            <a:ext cx="11024100" cy="65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0"/>
              <a:buFont typeface="Arial"/>
              <a:buNone/>
            </a:pPr>
            <a:r>
              <a:rPr b="1" lang="en-US" sz="2600">
                <a:solidFill>
                  <a:srgbClr val="E84B36"/>
                </a:solidFill>
              </a:rPr>
              <a:t>Test Results</a:t>
            </a:r>
            <a:endParaRPr b="0" i="0" sz="1600" u="none" cap="none" strike="noStrike">
              <a:solidFill>
                <a:srgbClr val="000000"/>
              </a:solidFill>
              <a:latin typeface="Arial"/>
              <a:ea typeface="Arial"/>
              <a:cs typeface="Arial"/>
              <a:sym typeface="Arial"/>
            </a:endParaRPr>
          </a:p>
        </p:txBody>
      </p:sp>
      <p:sp>
        <p:nvSpPr>
          <p:cNvPr id="296" name="Google Shape;296;g122b9dbb1e5_0_60"/>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97" name="Google Shape;297;g122b9dbb1e5_0_60"/>
          <p:cNvSpPr txBox="1"/>
          <p:nvPr/>
        </p:nvSpPr>
        <p:spPr>
          <a:xfrm>
            <a:off x="376808" y="6524381"/>
            <a:ext cx="6426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298" name="Google Shape;298;g122b9dbb1e5_0_6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299" name="Google Shape;299;g122b9dbb1e5_0_60"/>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00" name="Google Shape;300;g122b9dbb1e5_0_6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01" name="Google Shape;301;g122b9dbb1e5_0_60"/>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Sensor Subsystem</a:t>
            </a:r>
            <a:endParaRPr b="0" i="0" sz="2400" u="none" cap="none" strike="noStrike">
              <a:solidFill>
                <a:schemeClr val="lt1"/>
              </a:solidFill>
              <a:latin typeface="Arial"/>
              <a:ea typeface="Arial"/>
              <a:cs typeface="Arial"/>
              <a:sym typeface="Arial"/>
            </a:endParaRPr>
          </a:p>
        </p:txBody>
      </p:sp>
      <p:pic>
        <p:nvPicPr>
          <p:cNvPr id="302" name="Google Shape;302;g122b9dbb1e5_0_60"/>
          <p:cNvPicPr preferRelativeResize="0"/>
          <p:nvPr/>
        </p:nvPicPr>
        <p:blipFill>
          <a:blip r:embed="rId4">
            <a:alphaModFix/>
          </a:blip>
          <a:stretch>
            <a:fillRect/>
          </a:stretch>
        </p:blipFill>
        <p:spPr>
          <a:xfrm>
            <a:off x="1967225" y="1739675"/>
            <a:ext cx="9004467" cy="3800050"/>
          </a:xfrm>
          <a:prstGeom prst="rect">
            <a:avLst/>
          </a:prstGeom>
          <a:noFill/>
          <a:ln>
            <a:noFill/>
          </a:ln>
        </p:spPr>
      </p:pic>
      <p:sp>
        <p:nvSpPr>
          <p:cNvPr id="303" name="Google Shape;303;g122b9dbb1e5_0_60"/>
          <p:cNvSpPr txBox="1"/>
          <p:nvPr/>
        </p:nvSpPr>
        <p:spPr>
          <a:xfrm>
            <a:off x="3657300" y="5757563"/>
            <a:ext cx="6886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Times New Roman"/>
                <a:ea typeface="Times New Roman"/>
                <a:cs typeface="Times New Roman"/>
                <a:sym typeface="Times New Roman"/>
              </a:rPr>
              <a:t>The output signal  from the</a:t>
            </a:r>
            <a:r>
              <a:rPr lang="en-US" sz="1800">
                <a:latin typeface="Times New Roman"/>
                <a:ea typeface="Times New Roman"/>
                <a:cs typeface="Times New Roman"/>
                <a:sym typeface="Times New Roman"/>
              </a:rPr>
              <a:t> internal test signal provided by ADS1299</a:t>
            </a:r>
            <a:endParaRPr sz="1800">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122b9dbb1e5_0_74"/>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09" name="Google Shape;309;g122b9dbb1e5_0_74"/>
          <p:cNvSpPr txBox="1"/>
          <p:nvPr/>
        </p:nvSpPr>
        <p:spPr>
          <a:xfrm>
            <a:off x="376808" y="6524381"/>
            <a:ext cx="6426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310" name="Google Shape;310;g122b9dbb1e5_0_7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311" name="Google Shape;311;g122b9dbb1e5_0_74"/>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12" name="Google Shape;312;g122b9dbb1e5_0_74"/>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13" name="Google Shape;313;g122b9dbb1e5_0_74"/>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Sensor Subsystem</a:t>
            </a:r>
            <a:endParaRPr b="0" i="0" sz="2400" u="none" cap="none" strike="noStrike">
              <a:solidFill>
                <a:schemeClr val="lt1"/>
              </a:solidFill>
              <a:latin typeface="Arial"/>
              <a:ea typeface="Arial"/>
              <a:cs typeface="Arial"/>
              <a:sym typeface="Arial"/>
            </a:endParaRPr>
          </a:p>
        </p:txBody>
      </p:sp>
      <p:pic>
        <p:nvPicPr>
          <p:cNvPr id="314" name="Google Shape;314;g122b9dbb1e5_0_74" title="1651253975632516.mp4">
            <a:hlinkClick r:id="rId4"/>
          </p:cNvPr>
          <p:cNvPicPr preferRelativeResize="0"/>
          <p:nvPr/>
        </p:nvPicPr>
        <p:blipFill>
          <a:blip r:embed="rId5">
            <a:alphaModFix/>
          </a:blip>
          <a:stretch>
            <a:fillRect/>
          </a:stretch>
        </p:blipFill>
        <p:spPr>
          <a:xfrm>
            <a:off x="2206175" y="852975"/>
            <a:ext cx="7435402" cy="557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1275265209f_3_11"/>
          <p:cNvSpPr txBox="1"/>
          <p:nvPr/>
        </p:nvSpPr>
        <p:spPr>
          <a:xfrm>
            <a:off x="262739" y="1085680"/>
            <a:ext cx="11024100" cy="65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0"/>
              <a:buFont typeface="Arial"/>
              <a:buNone/>
            </a:pPr>
            <a:r>
              <a:rPr b="1" lang="en-US" sz="2600">
                <a:solidFill>
                  <a:srgbClr val="E84B36"/>
                </a:solidFill>
              </a:rPr>
              <a:t>MCU+Power+SD </a:t>
            </a:r>
            <a:endParaRPr b="0" i="0" sz="1600" u="none" cap="none" strike="noStrike">
              <a:solidFill>
                <a:srgbClr val="000000"/>
              </a:solidFill>
              <a:latin typeface="Arial"/>
              <a:ea typeface="Arial"/>
              <a:cs typeface="Arial"/>
              <a:sym typeface="Arial"/>
            </a:endParaRPr>
          </a:p>
        </p:txBody>
      </p:sp>
      <p:sp>
        <p:nvSpPr>
          <p:cNvPr id="320" name="Google Shape;320;g1275265209f_3_11"/>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21" name="Google Shape;321;g1275265209f_3_11"/>
          <p:cNvSpPr txBox="1"/>
          <p:nvPr/>
        </p:nvSpPr>
        <p:spPr>
          <a:xfrm>
            <a:off x="376808" y="6524381"/>
            <a:ext cx="6426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322" name="Google Shape;322;g1275265209f_3_1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323" name="Google Shape;323;g1275265209f_3_11"/>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24" name="Google Shape;324;g1275265209f_3_11"/>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25" name="Google Shape;325;g1275265209f_3_11"/>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Design</a:t>
            </a:r>
            <a:endParaRPr b="0" i="0" sz="2400" u="none" cap="none" strike="noStrike">
              <a:solidFill>
                <a:schemeClr val="lt1"/>
              </a:solidFill>
              <a:latin typeface="Arial"/>
              <a:ea typeface="Arial"/>
              <a:cs typeface="Arial"/>
              <a:sym typeface="Arial"/>
            </a:endParaRPr>
          </a:p>
        </p:txBody>
      </p:sp>
      <p:pic>
        <p:nvPicPr>
          <p:cNvPr id="326" name="Google Shape;326;g1275265209f_3_11"/>
          <p:cNvPicPr preferRelativeResize="0"/>
          <p:nvPr/>
        </p:nvPicPr>
        <p:blipFill>
          <a:blip r:embed="rId4">
            <a:alphaModFix/>
          </a:blip>
          <a:stretch>
            <a:fillRect/>
          </a:stretch>
        </p:blipFill>
        <p:spPr>
          <a:xfrm>
            <a:off x="6337579" y="860525"/>
            <a:ext cx="4618970" cy="5576576"/>
          </a:xfrm>
          <a:prstGeom prst="rect">
            <a:avLst/>
          </a:prstGeom>
          <a:noFill/>
          <a:ln>
            <a:noFill/>
          </a:ln>
        </p:spPr>
      </p:pic>
      <p:sp>
        <p:nvSpPr>
          <p:cNvPr id="327" name="Google Shape;327;g1275265209f_3_11"/>
          <p:cNvSpPr txBox="1"/>
          <p:nvPr/>
        </p:nvSpPr>
        <p:spPr>
          <a:xfrm>
            <a:off x="183100" y="1739675"/>
            <a:ext cx="5892600" cy="4002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a:p>
        </p:txBody>
      </p:sp>
      <p:sp>
        <p:nvSpPr>
          <p:cNvPr id="328" name="Google Shape;328;g1275265209f_3_11"/>
          <p:cNvSpPr txBox="1"/>
          <p:nvPr/>
        </p:nvSpPr>
        <p:spPr>
          <a:xfrm>
            <a:off x="262750" y="1597975"/>
            <a:ext cx="5245200" cy="2770500"/>
          </a:xfrm>
          <a:prstGeom prst="rect">
            <a:avLst/>
          </a:prstGeom>
          <a:noFill/>
          <a:ln>
            <a:noFill/>
          </a:ln>
        </p:spPr>
        <p:txBody>
          <a:bodyPr anchorCtr="0" anchor="t" bIns="91425" lIns="91425" spcFirstLastPara="1" rIns="91425" wrap="square" tIns="91425">
            <a:spAutoFit/>
          </a:bodyPr>
          <a:lstStyle/>
          <a:p>
            <a:pPr indent="-381000" lvl="0" marL="457200" rtl="0" algn="l">
              <a:lnSpc>
                <a:spcPct val="15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Remove JTAG header pins</a:t>
            </a:r>
            <a:endParaRPr sz="2400">
              <a:solidFill>
                <a:schemeClr val="dk1"/>
              </a:solidFill>
              <a:latin typeface="Times New Roman"/>
              <a:ea typeface="Times New Roman"/>
              <a:cs typeface="Times New Roman"/>
              <a:sym typeface="Times New Roman"/>
            </a:endParaRPr>
          </a:p>
          <a:p>
            <a:pPr indent="-381000" lvl="0" marL="457200" rtl="0" algn="l">
              <a:lnSpc>
                <a:spcPct val="15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Add breakout points for BOOT and EN to allow programming</a:t>
            </a:r>
            <a:endParaRPr sz="2400">
              <a:solidFill>
                <a:schemeClr val="dk1"/>
              </a:solidFill>
              <a:latin typeface="Times New Roman"/>
              <a:ea typeface="Times New Roman"/>
              <a:cs typeface="Times New Roman"/>
              <a:sym typeface="Times New Roman"/>
            </a:endParaRPr>
          </a:p>
          <a:p>
            <a:pPr indent="-381000" lvl="0" marL="457200" rtl="0" algn="l">
              <a:lnSpc>
                <a:spcPct val="15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Add a switch for the power supply</a:t>
            </a:r>
            <a:endParaRPr sz="2400">
              <a:solidFill>
                <a:schemeClr val="dk1"/>
              </a:solidFill>
              <a:latin typeface="Times New Roman"/>
              <a:ea typeface="Times New Roman"/>
              <a:cs typeface="Times New Roman"/>
              <a:sym typeface="Times New Roman"/>
            </a:endParaRPr>
          </a:p>
          <a:p>
            <a:pPr indent="-381000" lvl="0" marL="457200" rtl="0" algn="l">
              <a:lnSpc>
                <a:spcPct val="15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Decrease the size</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35"/>
          <p:cNvSpPr txBox="1"/>
          <p:nvPr>
            <p:ph idx="1" type="body"/>
          </p:nvPr>
        </p:nvSpPr>
        <p:spPr>
          <a:xfrm>
            <a:off x="376809" y="1334279"/>
            <a:ext cx="11177401" cy="48211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Problem</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Inpatient setting brings inconvenience and expensive hospital spendings.</a:t>
            </a:r>
            <a:endParaRPr sz="2400">
              <a:latin typeface="Times New Roman"/>
              <a:ea typeface="Times New Roman"/>
              <a:cs typeface="Times New Roman"/>
              <a:sym typeface="Times New Roman"/>
            </a:endParaRPr>
          </a:p>
          <a:p>
            <a:pPr indent="-381000" lvl="1" marL="914400" rtl="0" algn="l">
              <a:lnSpc>
                <a:spcPct val="100000"/>
              </a:lnSpc>
              <a:spcBef>
                <a:spcPts val="0"/>
              </a:spcBef>
              <a:spcAft>
                <a:spcPts val="0"/>
              </a:spcAft>
              <a:buSzPts val="2400"/>
              <a:buFont typeface="Times New Roman"/>
              <a:buChar char="○"/>
            </a:pPr>
            <a:r>
              <a:rPr lang="en-US">
                <a:latin typeface="Times New Roman"/>
                <a:ea typeface="Times New Roman"/>
                <a:cs typeface="Times New Roman"/>
                <a:sym typeface="Times New Roman"/>
              </a:rPr>
              <a:t>ranged from $1,000 to $20,000 annually per person</a:t>
            </a:r>
            <a:r>
              <a:rPr lang="en-US" sz="2400">
                <a:latin typeface="Times New Roman"/>
                <a:ea typeface="Times New Roman"/>
                <a:cs typeface="Times New Roman"/>
                <a:sym typeface="Times New Roman"/>
              </a:rPr>
              <a:t>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381000" lvl="0" marL="457200" rtl="0" algn="l">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Ambulatory devices have limited </a:t>
            </a:r>
            <a:r>
              <a:rPr lang="en-US" sz="2400">
                <a:latin typeface="Times New Roman"/>
                <a:ea typeface="Times New Roman"/>
                <a:cs typeface="Times New Roman"/>
                <a:sym typeface="Times New Roman"/>
              </a:rPr>
              <a:t>functionality.</a:t>
            </a:r>
            <a:endParaRPr sz="2400">
              <a:latin typeface="Times New Roman"/>
              <a:ea typeface="Times New Roman"/>
              <a:cs typeface="Times New Roman"/>
              <a:sym typeface="Times New Roman"/>
            </a:endParaRPr>
          </a:p>
          <a:p>
            <a:pPr indent="-381000" lvl="1" marL="914400" rtl="0" algn="l">
              <a:lnSpc>
                <a:spcPct val="100000"/>
              </a:lnSpc>
              <a:spcBef>
                <a:spcPts val="0"/>
              </a:spcBef>
              <a:spcAft>
                <a:spcPts val="0"/>
              </a:spcAft>
              <a:buSzPts val="2400"/>
              <a:buFont typeface="Times New Roman"/>
              <a:buChar char="○"/>
            </a:pPr>
            <a:r>
              <a:rPr lang="en-US">
                <a:latin typeface="Times New Roman"/>
                <a:ea typeface="Times New Roman"/>
                <a:cs typeface="Times New Roman"/>
                <a:sym typeface="Times New Roman"/>
              </a:rPr>
              <a:t>no video recording of physical symptoms</a:t>
            </a:r>
            <a:endParaRPr sz="2400">
              <a:latin typeface="Times New Roman"/>
              <a:ea typeface="Times New Roman"/>
              <a:cs typeface="Times New Roman"/>
              <a:sym typeface="Times New Roman"/>
            </a:endParaRPr>
          </a:p>
          <a:p>
            <a:pPr indent="-381000" lvl="1" marL="914400" rtl="0" algn="l">
              <a:lnSpc>
                <a:spcPct val="100000"/>
              </a:lnSpc>
              <a:spcBef>
                <a:spcPts val="0"/>
              </a:spcBef>
              <a:spcAft>
                <a:spcPts val="0"/>
              </a:spcAft>
              <a:buSzPts val="2400"/>
              <a:buFont typeface="Times New Roman"/>
              <a:buChar char="○"/>
            </a:pPr>
            <a:r>
              <a:rPr lang="en-US">
                <a:latin typeface="Times New Roman"/>
                <a:ea typeface="Times New Roman"/>
                <a:cs typeface="Times New Roman"/>
                <a:sym typeface="Times New Roman"/>
              </a:rPr>
              <a:t>data retrieval is difficult</a:t>
            </a:r>
            <a:endParaRPr sz="2400">
              <a:latin typeface="Times New Roman"/>
              <a:ea typeface="Times New Roman"/>
              <a:cs typeface="Times New Roman"/>
              <a:sym typeface="Times New Roman"/>
            </a:endParaRPr>
          </a:p>
          <a:p>
            <a:pPr indent="-381000" lvl="1" marL="914400" rtl="0" algn="l">
              <a:lnSpc>
                <a:spcPct val="100000"/>
              </a:lnSpc>
              <a:spcBef>
                <a:spcPts val="0"/>
              </a:spcBef>
              <a:spcAft>
                <a:spcPts val="0"/>
              </a:spcAft>
              <a:buSzPts val="2400"/>
              <a:buFont typeface="Times New Roman"/>
              <a:buChar char="○"/>
            </a:pPr>
            <a:r>
              <a:rPr lang="en-US">
                <a:latin typeface="Times New Roman"/>
                <a:ea typeface="Times New Roman"/>
                <a:cs typeface="Times New Roman"/>
                <a:sym typeface="Times New Roman"/>
              </a:rPr>
              <a:t>bulky and ugly – less likely to carry around</a:t>
            </a:r>
            <a:endParaRPr>
              <a:latin typeface="Times New Roman"/>
              <a:ea typeface="Times New Roman"/>
              <a:cs typeface="Times New Roman"/>
              <a:sym typeface="Times New Roman"/>
            </a:endParaRPr>
          </a:p>
          <a:p>
            <a:pPr indent="0" lvl="0" marL="9144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381000" lvl="0" marL="457200" rtl="0" algn="l">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Epilepsy patients have </a:t>
            </a:r>
            <a:r>
              <a:rPr lang="en-US" sz="2400">
                <a:latin typeface="Times New Roman"/>
                <a:ea typeface="Times New Roman"/>
                <a:cs typeface="Times New Roman"/>
                <a:sym typeface="Times New Roman"/>
              </a:rPr>
              <a:t>unpredictable schedules.</a:t>
            </a:r>
            <a:endParaRPr sz="2400">
              <a:latin typeface="Times New Roman"/>
              <a:ea typeface="Times New Roman"/>
              <a:cs typeface="Times New Roman"/>
              <a:sym typeface="Times New Roman"/>
            </a:endParaRPr>
          </a:p>
          <a:p>
            <a:pPr indent="-381000" lvl="1" marL="914400" rtl="0" algn="l">
              <a:lnSpc>
                <a:spcPct val="100000"/>
              </a:lnSpc>
              <a:spcBef>
                <a:spcPts val="0"/>
              </a:spcBef>
              <a:spcAft>
                <a:spcPts val="0"/>
              </a:spcAft>
              <a:buSzPts val="2400"/>
              <a:buFont typeface="Times New Roman"/>
              <a:buChar char="○"/>
            </a:pPr>
            <a:r>
              <a:rPr lang="en-US">
                <a:latin typeface="Times New Roman"/>
                <a:ea typeface="Times New Roman"/>
                <a:cs typeface="Times New Roman"/>
                <a:sym typeface="Times New Roman"/>
              </a:rPr>
              <a:t>lower employment rate</a:t>
            </a:r>
            <a:endParaRPr sz="2400">
              <a:latin typeface="Times New Roman"/>
              <a:ea typeface="Times New Roman"/>
              <a:cs typeface="Times New Roman"/>
              <a:sym typeface="Times New Roman"/>
            </a:endParaRPr>
          </a:p>
          <a:p>
            <a:pPr indent="-381000" lvl="1" marL="914400" rtl="0" algn="l">
              <a:lnSpc>
                <a:spcPct val="100000"/>
              </a:lnSpc>
              <a:spcBef>
                <a:spcPts val="0"/>
              </a:spcBef>
              <a:spcAft>
                <a:spcPts val="0"/>
              </a:spcAft>
              <a:buSzPts val="2400"/>
              <a:buFont typeface="Times New Roman"/>
              <a:buChar char="○"/>
            </a:pPr>
            <a:r>
              <a:rPr lang="en-US">
                <a:latin typeface="Times New Roman"/>
                <a:ea typeface="Times New Roman"/>
                <a:cs typeface="Times New Roman"/>
                <a:sym typeface="Times New Roman"/>
              </a:rPr>
              <a:t>lower income</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92" name="Google Shape;92;p35"/>
          <p:cNvSpPr/>
          <p:nvPr/>
        </p:nvSpPr>
        <p:spPr>
          <a:xfrm flipH="1" rot="10800000">
            <a:off x="0" y="6437013"/>
            <a:ext cx="12192000" cy="420987"/>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93" name="Google Shape;93;p3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94" name="Google Shape;94;p35"/>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95" name="Google Shape;95;p35"/>
          <p:cNvSpPr/>
          <p:nvPr/>
        </p:nvSpPr>
        <p:spPr>
          <a:xfrm flipH="1" rot="10800000">
            <a:off x="0" y="-7695"/>
            <a:ext cx="12192000" cy="868218"/>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96" name="Google Shape;96;p35"/>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97" name="Google Shape;97;p35"/>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3000">
                <a:solidFill>
                  <a:schemeClr val="lt1"/>
                </a:solidFill>
                <a:latin typeface="Times New Roman"/>
                <a:ea typeface="Times New Roman"/>
                <a:cs typeface="Times New Roman"/>
                <a:sym typeface="Times New Roman"/>
              </a:rPr>
              <a:t>Introduction</a:t>
            </a:r>
            <a:endParaRPr i="0" sz="3000" u="none" cap="none" strike="noStrike">
              <a:solidFill>
                <a:schemeClr val="lt1"/>
              </a:solidFill>
              <a:latin typeface="Times New Roman"/>
              <a:ea typeface="Times New Roman"/>
              <a:cs typeface="Times New Roman"/>
              <a:sym typeface="Times New Roman"/>
            </a:endParaRPr>
          </a:p>
        </p:txBody>
      </p:sp>
      <p:pic>
        <p:nvPicPr>
          <p:cNvPr id="98" name="Google Shape;98;p35"/>
          <p:cNvPicPr preferRelativeResize="0"/>
          <p:nvPr/>
        </p:nvPicPr>
        <p:blipFill>
          <a:blip r:embed="rId4">
            <a:alphaModFix/>
          </a:blip>
          <a:stretch>
            <a:fillRect/>
          </a:stretch>
        </p:blipFill>
        <p:spPr>
          <a:xfrm>
            <a:off x="7591500" y="3445875"/>
            <a:ext cx="3802500" cy="213890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1275265209f_0_6"/>
          <p:cNvSpPr txBox="1"/>
          <p:nvPr>
            <p:ph idx="1" type="body"/>
          </p:nvPr>
        </p:nvSpPr>
        <p:spPr>
          <a:xfrm>
            <a:off x="376804" y="1334275"/>
            <a:ext cx="62247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Logic Subsystem</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MCU: ESP32-S2 WROOM Module</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WiFi, 32-bit, On-board PCB Antenna, 2 sets of SPI(hspi and vspi), Arduino IDE</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Passes the entire RV table</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Flashed via UART</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SD card: VSPI; ADC: HSPI</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Serial Monitor and Serial Plotter</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334" name="Google Shape;334;g1275265209f_0_6"/>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35" name="Google Shape;335;g1275265209f_0_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336" name="Google Shape;336;g1275265209f_0_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337" name="Google Shape;337;g1275265209f_0_6"/>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38" name="Google Shape;338;g1275265209f_0_6"/>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39" name="Google Shape;339;g1275265209f_0_6"/>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Logic</a:t>
            </a:r>
            <a:r>
              <a:rPr lang="en-US" sz="3000">
                <a:solidFill>
                  <a:schemeClr val="lt1"/>
                </a:solidFill>
                <a:latin typeface="Times New Roman"/>
                <a:ea typeface="Times New Roman"/>
                <a:cs typeface="Times New Roman"/>
                <a:sym typeface="Times New Roman"/>
              </a:rPr>
              <a:t> Subsystem</a:t>
            </a:r>
            <a:endParaRPr b="1" i="0" sz="3000" u="none" cap="none" strike="noStrike">
              <a:solidFill>
                <a:schemeClr val="lt1"/>
              </a:solidFill>
              <a:latin typeface="Times New Roman"/>
              <a:ea typeface="Times New Roman"/>
              <a:cs typeface="Times New Roman"/>
              <a:sym typeface="Times New Roman"/>
            </a:endParaRPr>
          </a:p>
        </p:txBody>
      </p:sp>
      <p:pic>
        <p:nvPicPr>
          <p:cNvPr id="340" name="Google Shape;340;g1275265209f_0_6"/>
          <p:cNvPicPr preferRelativeResize="0"/>
          <p:nvPr/>
        </p:nvPicPr>
        <p:blipFill rotWithShape="1">
          <a:blip r:embed="rId4">
            <a:alphaModFix/>
          </a:blip>
          <a:srcRect b="2613" l="22151" r="12468" t="12250"/>
          <a:stretch/>
        </p:blipFill>
        <p:spPr>
          <a:xfrm rot="5400000">
            <a:off x="7186750" y="1507251"/>
            <a:ext cx="4202501" cy="4104000"/>
          </a:xfrm>
          <a:prstGeom prst="rect">
            <a:avLst/>
          </a:prstGeom>
          <a:noFill/>
          <a:ln>
            <a:noFill/>
          </a:ln>
        </p:spPr>
      </p:pic>
      <p:sp>
        <p:nvSpPr>
          <p:cNvPr id="341" name="Google Shape;341;g1275265209f_0_6"/>
          <p:cNvSpPr txBox="1"/>
          <p:nvPr/>
        </p:nvSpPr>
        <p:spPr>
          <a:xfrm>
            <a:off x="7722000" y="5848700"/>
            <a:ext cx="777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Times New Roman"/>
                <a:ea typeface="Times New Roman"/>
                <a:cs typeface="Times New Roman"/>
                <a:sym typeface="Times New Roman"/>
              </a:rPr>
              <a:t>Breakout board for ESP32-S2 module</a:t>
            </a:r>
            <a:endParaRPr>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122b9dbb1e5_0_86"/>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47" name="Google Shape;347;g122b9dbb1e5_0_8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348" name="Google Shape;348;g122b9dbb1e5_0_8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349" name="Google Shape;349;g122b9dbb1e5_0_86"/>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50" name="Google Shape;350;g122b9dbb1e5_0_86"/>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51" name="Google Shape;351;g122b9dbb1e5_0_86"/>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Logic Subsystem</a:t>
            </a:r>
            <a:endParaRPr b="1" i="0" sz="3000" u="none" cap="none" strike="noStrike">
              <a:solidFill>
                <a:schemeClr val="lt1"/>
              </a:solidFill>
              <a:latin typeface="Times New Roman"/>
              <a:ea typeface="Times New Roman"/>
              <a:cs typeface="Times New Roman"/>
              <a:sym typeface="Times New Roman"/>
            </a:endParaRPr>
          </a:p>
        </p:txBody>
      </p:sp>
      <p:pic>
        <p:nvPicPr>
          <p:cNvPr id="352" name="Google Shape;352;g122b9dbb1e5_0_86" title="1651253972427489.mp4">
            <a:hlinkClick r:id="rId4"/>
          </p:cNvPr>
          <p:cNvPicPr preferRelativeResize="0"/>
          <p:nvPr/>
        </p:nvPicPr>
        <p:blipFill>
          <a:blip r:embed="rId5">
            <a:alphaModFix/>
          </a:blip>
          <a:stretch>
            <a:fillRect/>
          </a:stretch>
        </p:blipFill>
        <p:spPr>
          <a:xfrm>
            <a:off x="2008625" y="860522"/>
            <a:ext cx="7435433" cy="5576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122b9dbb1e5_0_104"/>
          <p:cNvSpPr txBox="1"/>
          <p:nvPr>
            <p:ph idx="1" type="body"/>
          </p:nvPr>
        </p:nvSpPr>
        <p:spPr>
          <a:xfrm>
            <a:off x="376800" y="1334275"/>
            <a:ext cx="11591400" cy="4857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000"/>
              <a:buFont typeface="Arial"/>
              <a:buNone/>
            </a:pPr>
            <a:r>
              <a:rPr b="1" lang="en-US" sz="2600">
                <a:solidFill>
                  <a:srgbClr val="E84B36"/>
                </a:solidFill>
                <a:latin typeface="Arial"/>
                <a:ea typeface="Arial"/>
                <a:cs typeface="Arial"/>
                <a:sym typeface="Arial"/>
              </a:rPr>
              <a:t>Logic Subsystem Results</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The microcontroller must be able to establish duplex communication with the ADC.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The microcontroller must be able to upload data given WiFi connection.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The microcontroller should have enough RAM/cache to process EEG data and camera video data.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The microcontroller module must be able to determine the WiFi connectivity.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The microcontroller is able to send signals to the camera peripheral.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The microcontroller must write to the SD FAT32 filesystem.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358" name="Google Shape;358;g122b9dbb1e5_0_104"/>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59" name="Google Shape;359;g122b9dbb1e5_0_10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360" name="Google Shape;360;g122b9dbb1e5_0_10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361" name="Google Shape;361;g122b9dbb1e5_0_104"/>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62" name="Google Shape;362;g122b9dbb1e5_0_104"/>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63" name="Google Shape;363;g122b9dbb1e5_0_104"/>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Logic Subsystem</a:t>
            </a:r>
            <a:endParaRPr b="1" i="0" sz="30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1275265209f_0_75"/>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Power</a:t>
            </a:r>
            <a:r>
              <a:rPr b="1" lang="en-US" sz="2600">
                <a:solidFill>
                  <a:srgbClr val="E84B36"/>
                </a:solidFill>
                <a:latin typeface="Arial"/>
                <a:ea typeface="Arial"/>
                <a:cs typeface="Arial"/>
                <a:sym typeface="Arial"/>
              </a:rPr>
              <a:t> Subsystem</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Two 3.7V 2000mAh LiPo Batteries </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3.3V and 5V regulators, provide digital and analog voltage</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ADC: 50mA; MCU: 150mA</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Results: Steady 3.3V&amp;5V output with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rPr lang="en-US" sz="2400">
                <a:latin typeface="Times New Roman"/>
                <a:ea typeface="Times New Roman"/>
                <a:cs typeface="Times New Roman"/>
                <a:sym typeface="Times New Roman"/>
              </a:rPr>
              <a:t>ripple less than 0.1V</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369" name="Google Shape;369;g1275265209f_0_75"/>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70" name="Google Shape;370;g1275265209f_0_7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371" name="Google Shape;371;g1275265209f_0_7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372" name="Google Shape;372;g1275265209f_0_75"/>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73" name="Google Shape;373;g1275265209f_0_75"/>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74" name="Google Shape;374;g1275265209f_0_75"/>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Design</a:t>
            </a:r>
            <a:endParaRPr b="1" i="0" sz="3000" u="none" cap="none" strike="noStrike">
              <a:solidFill>
                <a:schemeClr val="lt1"/>
              </a:solidFill>
              <a:latin typeface="Times New Roman"/>
              <a:ea typeface="Times New Roman"/>
              <a:cs typeface="Times New Roman"/>
              <a:sym typeface="Times New Roman"/>
            </a:endParaRPr>
          </a:p>
        </p:txBody>
      </p:sp>
      <p:pic>
        <p:nvPicPr>
          <p:cNvPr id="375" name="Google Shape;375;g1275265209f_0_75"/>
          <p:cNvPicPr preferRelativeResize="0"/>
          <p:nvPr/>
        </p:nvPicPr>
        <p:blipFill>
          <a:blip r:embed="rId4">
            <a:alphaModFix/>
          </a:blip>
          <a:stretch>
            <a:fillRect/>
          </a:stretch>
        </p:blipFill>
        <p:spPr>
          <a:xfrm>
            <a:off x="9118625" y="860525"/>
            <a:ext cx="2907450" cy="2907450"/>
          </a:xfrm>
          <a:prstGeom prst="rect">
            <a:avLst/>
          </a:prstGeom>
          <a:noFill/>
          <a:ln>
            <a:noFill/>
          </a:ln>
        </p:spPr>
      </p:pic>
      <p:pic>
        <p:nvPicPr>
          <p:cNvPr id="376" name="Google Shape;376;g1275265209f_0_75"/>
          <p:cNvPicPr preferRelativeResize="0"/>
          <p:nvPr/>
        </p:nvPicPr>
        <p:blipFill rotWithShape="1">
          <a:blip r:embed="rId5">
            <a:alphaModFix/>
          </a:blip>
          <a:srcRect b="48826" l="19468" r="19462" t="15492"/>
          <a:stretch/>
        </p:blipFill>
        <p:spPr>
          <a:xfrm>
            <a:off x="5908875" y="3625150"/>
            <a:ext cx="5923251" cy="2446899"/>
          </a:xfrm>
          <a:prstGeom prst="rect">
            <a:avLst/>
          </a:prstGeom>
          <a:noFill/>
          <a:ln>
            <a:noFill/>
          </a:ln>
        </p:spPr>
      </p:pic>
      <p:sp>
        <p:nvSpPr>
          <p:cNvPr id="377" name="Google Shape;377;g1275265209f_0_75"/>
          <p:cNvSpPr txBox="1"/>
          <p:nvPr/>
        </p:nvSpPr>
        <p:spPr>
          <a:xfrm>
            <a:off x="7479300" y="6072050"/>
            <a:ext cx="550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Times New Roman"/>
                <a:ea typeface="Times New Roman"/>
                <a:cs typeface="Times New Roman"/>
                <a:sym typeface="Times New Roman"/>
              </a:rPr>
              <a:t>Schematic for power source</a:t>
            </a:r>
            <a:endParaRPr sz="1600">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1275265209f_0_91"/>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Storage</a:t>
            </a:r>
            <a:r>
              <a:rPr b="1" lang="en-US" sz="2600">
                <a:solidFill>
                  <a:srgbClr val="E84B36"/>
                </a:solidFill>
                <a:latin typeface="Arial"/>
                <a:ea typeface="Arial"/>
                <a:cs typeface="Arial"/>
                <a:sym typeface="Arial"/>
              </a:rPr>
              <a:t> Subsystem</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Micro SD</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Libraries: SPI, FS, SD</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FSPI, GPIO 35-37</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Format: FAT32, &lt;=32GB</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Problem: when CS is high, MISO is not High-Z</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Camera module has its own SD storage</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Memory usage for 24 hours is less than 1GB</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383" name="Google Shape;383;g1275265209f_0_91"/>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84" name="Google Shape;384;g1275265209f_0_9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385" name="Google Shape;385;g1275265209f_0_9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386" name="Google Shape;386;g1275265209f_0_91"/>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87" name="Google Shape;387;g1275265209f_0_91"/>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88" name="Google Shape;388;g1275265209f_0_91"/>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Design</a:t>
            </a:r>
            <a:endParaRPr b="1" i="0" sz="3000" u="none" cap="none" strike="noStrike">
              <a:solidFill>
                <a:schemeClr val="lt1"/>
              </a:solidFill>
              <a:latin typeface="Times New Roman"/>
              <a:ea typeface="Times New Roman"/>
              <a:cs typeface="Times New Roman"/>
              <a:sym typeface="Times New Roman"/>
            </a:endParaRPr>
          </a:p>
        </p:txBody>
      </p:sp>
      <p:pic>
        <p:nvPicPr>
          <p:cNvPr id="389" name="Google Shape;389;g1275265209f_0_91"/>
          <p:cNvPicPr preferRelativeResize="0"/>
          <p:nvPr/>
        </p:nvPicPr>
        <p:blipFill>
          <a:blip r:embed="rId4">
            <a:alphaModFix/>
          </a:blip>
          <a:stretch>
            <a:fillRect/>
          </a:stretch>
        </p:blipFill>
        <p:spPr>
          <a:xfrm>
            <a:off x="7696725" y="1239300"/>
            <a:ext cx="4247350" cy="3677876"/>
          </a:xfrm>
          <a:prstGeom prst="rect">
            <a:avLst/>
          </a:prstGeom>
          <a:noFill/>
          <a:ln>
            <a:noFill/>
          </a:ln>
        </p:spPr>
      </p:pic>
      <p:pic>
        <p:nvPicPr>
          <p:cNvPr id="390" name="Google Shape;390;g1275265209f_0_91"/>
          <p:cNvPicPr preferRelativeResize="0"/>
          <p:nvPr/>
        </p:nvPicPr>
        <p:blipFill>
          <a:blip r:embed="rId5">
            <a:alphaModFix/>
          </a:blip>
          <a:stretch>
            <a:fillRect/>
          </a:stretch>
        </p:blipFill>
        <p:spPr>
          <a:xfrm>
            <a:off x="5278025" y="972350"/>
            <a:ext cx="1635950" cy="1635950"/>
          </a:xfrm>
          <a:prstGeom prst="rect">
            <a:avLst/>
          </a:prstGeom>
          <a:noFill/>
          <a:ln>
            <a:noFill/>
          </a:ln>
        </p:spPr>
      </p:pic>
      <p:sp>
        <p:nvSpPr>
          <p:cNvPr id="391" name="Google Shape;391;g1275265209f_0_91"/>
          <p:cNvSpPr txBox="1"/>
          <p:nvPr/>
        </p:nvSpPr>
        <p:spPr>
          <a:xfrm>
            <a:off x="7886900" y="5125875"/>
            <a:ext cx="3867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Times New Roman"/>
                <a:ea typeface="Times New Roman"/>
                <a:cs typeface="Times New Roman"/>
                <a:sym typeface="Times New Roman"/>
              </a:rPr>
              <a:t>Data stored in the microSD card</a:t>
            </a:r>
            <a:endParaRPr sz="1800">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1275265209f_0_105"/>
          <p:cNvSpPr txBox="1"/>
          <p:nvPr>
            <p:ph idx="1" type="body"/>
          </p:nvPr>
        </p:nvSpPr>
        <p:spPr>
          <a:xfrm>
            <a:off x="376800" y="1334275"/>
            <a:ext cx="11432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Cloud </a:t>
            </a:r>
            <a:r>
              <a:rPr b="1" lang="en-US" sz="2600">
                <a:solidFill>
                  <a:srgbClr val="E84B36"/>
                </a:solidFill>
                <a:latin typeface="Arial"/>
                <a:ea typeface="Arial"/>
                <a:cs typeface="Arial"/>
                <a:sym typeface="Arial"/>
              </a:rPr>
              <a:t>Subsystem</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Use ESP32-S2 devkitM-1 to perform the test.</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Library used: WiFi.h, EspAsyncWebServer.h and AsyncTCP.h</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Create an HTML file to store data in SD-card called ads_data.html</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Synchronize the data stored in SD-card and on the web server using the unique ip-address provided by the ESP32-S2</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Obtain time information from NTP (</a:t>
            </a:r>
            <a:r>
              <a:rPr lang="en-US" sz="2400">
                <a:solidFill>
                  <a:srgbClr val="202124"/>
                </a:solidFill>
                <a:highlight>
                  <a:srgbClr val="FFFFFF"/>
                </a:highlight>
                <a:latin typeface="Times New Roman"/>
                <a:ea typeface="Times New Roman"/>
                <a:cs typeface="Times New Roman"/>
                <a:sym typeface="Times New Roman"/>
              </a:rPr>
              <a:t>Network Time Protocol) </a:t>
            </a:r>
            <a:r>
              <a:rPr lang="en-US" sz="2400">
                <a:latin typeface="Times New Roman"/>
                <a:ea typeface="Times New Roman"/>
                <a:cs typeface="Times New Roman"/>
                <a:sym typeface="Times New Roman"/>
              </a:rPr>
              <a:t>server to generate timestamps for EEG data and photos.</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Code reference: https://randomnerdtutorials.com/esp32-web-server-arduino-ide/</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397" name="Google Shape;397;g1275265209f_0_105"/>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98" name="Google Shape;398;g1275265209f_0_10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399" name="Google Shape;399;g1275265209f_0_10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400" name="Google Shape;400;g1275265209f_0_105"/>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401" name="Google Shape;401;g1275265209f_0_105"/>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402" name="Google Shape;402;g1275265209f_0_105"/>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Design</a:t>
            </a:r>
            <a:endParaRPr b="1" i="0" sz="30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1275265209f_3_0"/>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408" name="Google Shape;408;g1275265209f_3_0"/>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09" name="Google Shape;409;g1275265209f_3_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410" name="Google Shape;410;g1275265209f_3_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411" name="Google Shape;411;g1275265209f_3_0"/>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412" name="Google Shape;412;g1275265209f_3_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413" name="Google Shape;413;g1275265209f_3_0"/>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Cloud Subsystem</a:t>
            </a:r>
            <a:endParaRPr b="1" i="0" sz="3000" u="none" cap="none" strike="noStrike">
              <a:solidFill>
                <a:schemeClr val="lt1"/>
              </a:solidFill>
              <a:latin typeface="Times New Roman"/>
              <a:ea typeface="Times New Roman"/>
              <a:cs typeface="Times New Roman"/>
              <a:sym typeface="Times New Roman"/>
            </a:endParaRPr>
          </a:p>
        </p:txBody>
      </p:sp>
      <p:pic>
        <p:nvPicPr>
          <p:cNvPr id="414" name="Google Shape;414;g1275265209f_3_0" title="My Movie.mov">
            <a:hlinkClick r:id="rId4"/>
          </p:cNvPr>
          <p:cNvPicPr preferRelativeResize="0"/>
          <p:nvPr/>
        </p:nvPicPr>
        <p:blipFill>
          <a:blip r:embed="rId5">
            <a:alphaModFix/>
          </a:blip>
          <a:stretch>
            <a:fillRect/>
          </a:stretch>
        </p:blipFill>
        <p:spPr>
          <a:xfrm>
            <a:off x="1741725" y="860525"/>
            <a:ext cx="7435433" cy="5576575"/>
          </a:xfrm>
          <a:prstGeom prst="rect">
            <a:avLst/>
          </a:prstGeom>
          <a:noFill/>
          <a:ln>
            <a:noFill/>
          </a:ln>
        </p:spPr>
      </p:pic>
      <p:sp>
        <p:nvSpPr>
          <p:cNvPr id="415" name="Google Shape;415;g1275265209f_3_0"/>
          <p:cNvSpPr txBox="1"/>
          <p:nvPr/>
        </p:nvSpPr>
        <p:spPr>
          <a:xfrm>
            <a:off x="9177150" y="5323975"/>
            <a:ext cx="3164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Times New Roman"/>
                <a:ea typeface="Times New Roman"/>
                <a:cs typeface="Times New Roman"/>
                <a:sym typeface="Times New Roman"/>
              </a:rPr>
              <a:t>The video </a:t>
            </a:r>
            <a:r>
              <a:rPr lang="en-US" sz="1600">
                <a:latin typeface="Times New Roman"/>
                <a:ea typeface="Times New Roman"/>
                <a:cs typeface="Times New Roman"/>
                <a:sym typeface="Times New Roman"/>
              </a:rPr>
              <a:t>shows</a:t>
            </a:r>
            <a:r>
              <a:rPr lang="en-US" sz="1600">
                <a:latin typeface="Times New Roman"/>
                <a:ea typeface="Times New Roman"/>
                <a:cs typeface="Times New Roman"/>
                <a:sym typeface="Times New Roman"/>
              </a:rPr>
              <a:t> the data uploaded onto the web server each with a specific timestamp.</a:t>
            </a:r>
            <a:endParaRPr sz="16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122b9dbb1e5_0_156"/>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000"/>
              <a:buFont typeface="Arial"/>
              <a:buNone/>
            </a:pPr>
            <a:r>
              <a:rPr b="1" lang="en-US" sz="2600">
                <a:solidFill>
                  <a:srgbClr val="E84B36"/>
                </a:solidFill>
                <a:latin typeface="Arial"/>
                <a:ea typeface="Arial"/>
                <a:cs typeface="Arial"/>
                <a:sym typeface="Arial"/>
              </a:rPr>
              <a:t>Storage and Cloud Subsystem</a:t>
            </a:r>
            <a:r>
              <a:rPr b="1" lang="en-US" sz="2600">
                <a:solidFill>
                  <a:srgbClr val="E84B36"/>
                </a:solidFill>
                <a:latin typeface="Arial"/>
                <a:ea typeface="Arial"/>
                <a:cs typeface="Arial"/>
                <a:sym typeface="Arial"/>
              </a:rPr>
              <a:t> Results</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400">
              <a:solidFill>
                <a:srgbClr val="E84B36"/>
              </a:solidFill>
              <a:latin typeface="Times New Roman"/>
              <a:ea typeface="Times New Roman"/>
              <a:cs typeface="Times New Roman"/>
              <a:sym typeface="Times New Roman"/>
            </a:endParaRPr>
          </a:p>
          <a:p>
            <a:pPr indent="-381000" lvl="0" marL="457200" rtl="0" algn="l">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The data must be correctly shown in the sd card and on the web server.√</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381000" lvl="0" marL="457200" rtl="0" algn="l">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The doctor must have access to the web server.√</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381000" lvl="0" marL="457200" rtl="0" algn="l">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Each data must have a specific time stamp that is synchronized with the photo.√</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SzPts val="2000"/>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SzPts val="2000"/>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SzPts val="2000"/>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421" name="Google Shape;421;g122b9dbb1e5_0_156"/>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22" name="Google Shape;422;g122b9dbb1e5_0_15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423" name="Google Shape;423;g122b9dbb1e5_0_15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424" name="Google Shape;424;g122b9dbb1e5_0_156"/>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425" name="Google Shape;425;g122b9dbb1e5_0_156"/>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426" name="Google Shape;426;g122b9dbb1e5_0_156"/>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Cloud Subsystem</a:t>
            </a:r>
            <a:endParaRPr b="1" i="0" sz="30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126882f3177_4_11"/>
          <p:cNvSpPr txBox="1"/>
          <p:nvPr>
            <p:ph idx="1" type="body"/>
          </p:nvPr>
        </p:nvSpPr>
        <p:spPr>
          <a:xfrm>
            <a:off x="376800" y="1334275"/>
            <a:ext cx="115572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Camera Subsystem</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S</a:t>
            </a:r>
            <a:r>
              <a:rPr lang="en-US" sz="2400">
                <a:latin typeface="Times New Roman"/>
                <a:ea typeface="Times New Roman"/>
                <a:cs typeface="Times New Roman"/>
                <a:sym typeface="Times New Roman"/>
              </a:rPr>
              <a:t>tream the patient’s condition once is connected to a power source.</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Take photos in user-defined amount of time and rate with maximum resolution </a:t>
            </a:r>
            <a:r>
              <a:rPr lang="en-US" sz="2400">
                <a:latin typeface="Times New Roman"/>
                <a:ea typeface="Times New Roman"/>
                <a:cs typeface="Times New Roman"/>
                <a:sym typeface="Times New Roman"/>
              </a:rPr>
              <a:t>1600x1200, the rate at most 0.2sec per photo.</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Save the photos into SD-card with specific timestamps synchronized with EEG data.</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The size of the camera module is small enough to fit onto the cap.</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432" name="Google Shape;432;g126882f3177_4_11"/>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33" name="Google Shape;433;g126882f3177_4_1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434" name="Google Shape;434;g126882f3177_4_1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435" name="Google Shape;435;g126882f3177_4_11"/>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436" name="Google Shape;436;g126882f3177_4_11"/>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437" name="Google Shape;437;g126882f3177_4_11"/>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Design</a:t>
            </a:r>
            <a:endParaRPr b="1" i="0" sz="3000" u="none" cap="none" strike="noStrike">
              <a:solidFill>
                <a:schemeClr val="lt1"/>
              </a:solidFill>
              <a:latin typeface="Times New Roman"/>
              <a:ea typeface="Times New Roman"/>
              <a:cs typeface="Times New Roman"/>
              <a:sym typeface="Times New Roman"/>
            </a:endParaRPr>
          </a:p>
        </p:txBody>
      </p:sp>
      <p:pic>
        <p:nvPicPr>
          <p:cNvPr id="438" name="Google Shape;438;g126882f3177_4_11"/>
          <p:cNvPicPr preferRelativeResize="0"/>
          <p:nvPr/>
        </p:nvPicPr>
        <p:blipFill>
          <a:blip r:embed="rId4">
            <a:alphaModFix/>
          </a:blip>
          <a:stretch>
            <a:fillRect/>
          </a:stretch>
        </p:blipFill>
        <p:spPr>
          <a:xfrm>
            <a:off x="9335600" y="4089275"/>
            <a:ext cx="2598400" cy="2066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126882f3177_3_48"/>
          <p:cNvSpPr txBox="1"/>
          <p:nvPr/>
        </p:nvSpPr>
        <p:spPr>
          <a:xfrm>
            <a:off x="1542975" y="4926962"/>
            <a:ext cx="3227700" cy="123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sz="24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lang="en-US" sz="1900">
                <a:solidFill>
                  <a:schemeClr val="dk1"/>
                </a:solidFill>
                <a:latin typeface="Times New Roman"/>
                <a:ea typeface="Times New Roman"/>
                <a:cs typeface="Times New Roman"/>
                <a:sym typeface="Times New Roman"/>
              </a:rPr>
              <a:t>Streaming on the web server</a:t>
            </a:r>
            <a:endParaRPr sz="19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sz="2400">
              <a:solidFill>
                <a:schemeClr val="dk1"/>
              </a:solidFill>
              <a:latin typeface="Times New Roman"/>
              <a:ea typeface="Times New Roman"/>
              <a:cs typeface="Times New Roman"/>
              <a:sym typeface="Times New Roman"/>
            </a:endParaRPr>
          </a:p>
        </p:txBody>
      </p:sp>
      <p:sp>
        <p:nvSpPr>
          <p:cNvPr id="444" name="Google Shape;444;g126882f3177_3_48"/>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45" name="Google Shape;445;g126882f3177_3_48"/>
          <p:cNvSpPr txBox="1"/>
          <p:nvPr/>
        </p:nvSpPr>
        <p:spPr>
          <a:xfrm>
            <a:off x="376808" y="6524381"/>
            <a:ext cx="6426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446" name="Google Shape;446;g126882f3177_3_4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447" name="Google Shape;447;g126882f3177_3_48"/>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448" name="Google Shape;448;g126882f3177_3_48"/>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449" name="Google Shape;449;g126882f3177_3_48"/>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Camera Subsystem</a:t>
            </a:r>
            <a:endParaRPr b="0" i="0" sz="2400" u="none" cap="none" strike="noStrike">
              <a:solidFill>
                <a:schemeClr val="lt1"/>
              </a:solidFill>
              <a:latin typeface="Arial"/>
              <a:ea typeface="Arial"/>
              <a:cs typeface="Arial"/>
              <a:sym typeface="Arial"/>
            </a:endParaRPr>
          </a:p>
        </p:txBody>
      </p:sp>
      <p:pic>
        <p:nvPicPr>
          <p:cNvPr id="450" name="Google Shape;450;g126882f3177_3_48"/>
          <p:cNvPicPr preferRelativeResize="0"/>
          <p:nvPr/>
        </p:nvPicPr>
        <p:blipFill>
          <a:blip r:embed="rId4">
            <a:alphaModFix/>
          </a:blip>
          <a:stretch>
            <a:fillRect/>
          </a:stretch>
        </p:blipFill>
        <p:spPr>
          <a:xfrm>
            <a:off x="1" y="1140040"/>
            <a:ext cx="6133350" cy="3881275"/>
          </a:xfrm>
          <a:prstGeom prst="rect">
            <a:avLst/>
          </a:prstGeom>
          <a:noFill/>
          <a:ln>
            <a:noFill/>
          </a:ln>
        </p:spPr>
      </p:pic>
      <p:pic>
        <p:nvPicPr>
          <p:cNvPr id="451" name="Google Shape;451;g126882f3177_3_48"/>
          <p:cNvPicPr preferRelativeResize="0"/>
          <p:nvPr/>
        </p:nvPicPr>
        <p:blipFill>
          <a:blip r:embed="rId5">
            <a:alphaModFix/>
          </a:blip>
          <a:stretch>
            <a:fillRect/>
          </a:stretch>
        </p:blipFill>
        <p:spPr>
          <a:xfrm>
            <a:off x="6347628" y="1140060"/>
            <a:ext cx="5817363" cy="3881274"/>
          </a:xfrm>
          <a:prstGeom prst="rect">
            <a:avLst/>
          </a:prstGeom>
          <a:noFill/>
          <a:ln>
            <a:noFill/>
          </a:ln>
        </p:spPr>
      </p:pic>
      <p:sp>
        <p:nvSpPr>
          <p:cNvPr id="452" name="Google Shape;452;g126882f3177_3_48"/>
          <p:cNvSpPr txBox="1"/>
          <p:nvPr/>
        </p:nvSpPr>
        <p:spPr>
          <a:xfrm>
            <a:off x="7114500" y="5239688"/>
            <a:ext cx="7776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latin typeface="Times New Roman"/>
                <a:ea typeface="Times New Roman"/>
                <a:cs typeface="Times New Roman"/>
                <a:sym typeface="Times New Roman"/>
              </a:rPr>
              <a:t>Programming using the FTDI programmer</a:t>
            </a:r>
            <a:endParaRPr sz="19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126882f3177_2_6"/>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OpenBCI</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104" name="Google Shape;104;g126882f3177_2_6"/>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05" name="Google Shape;105;g126882f3177_2_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106" name="Google Shape;106;g126882f3177_2_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107" name="Google Shape;107;g126882f3177_2_6"/>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08" name="Google Shape;108;g126882f3177_2_6"/>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09" name="Google Shape;109;g126882f3177_2_6"/>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Introduction</a:t>
            </a:r>
            <a:endParaRPr b="0" i="0" sz="2400" u="none" cap="none" strike="noStrike">
              <a:solidFill>
                <a:schemeClr val="lt1"/>
              </a:solidFill>
              <a:latin typeface="Arial"/>
              <a:ea typeface="Arial"/>
              <a:cs typeface="Arial"/>
              <a:sym typeface="Arial"/>
            </a:endParaRPr>
          </a:p>
        </p:txBody>
      </p:sp>
      <p:pic>
        <p:nvPicPr>
          <p:cNvPr id="110" name="Google Shape;110;g126882f3177_2_6"/>
          <p:cNvPicPr preferRelativeResize="0"/>
          <p:nvPr/>
        </p:nvPicPr>
        <p:blipFill>
          <a:blip r:embed="rId4">
            <a:alphaModFix/>
          </a:blip>
          <a:stretch>
            <a:fillRect/>
          </a:stretch>
        </p:blipFill>
        <p:spPr>
          <a:xfrm>
            <a:off x="3436000" y="1540138"/>
            <a:ext cx="4572000" cy="3057525"/>
          </a:xfrm>
          <a:prstGeom prst="rect">
            <a:avLst/>
          </a:prstGeom>
          <a:noFill/>
          <a:ln>
            <a:noFill/>
          </a:ln>
        </p:spPr>
      </p:pic>
      <p:pic>
        <p:nvPicPr>
          <p:cNvPr id="111" name="Google Shape;111;g126882f3177_2_6"/>
          <p:cNvPicPr preferRelativeResize="0"/>
          <p:nvPr/>
        </p:nvPicPr>
        <p:blipFill>
          <a:blip r:embed="rId5">
            <a:alphaModFix/>
          </a:blip>
          <a:stretch>
            <a:fillRect/>
          </a:stretch>
        </p:blipFill>
        <p:spPr>
          <a:xfrm>
            <a:off x="376799" y="1817461"/>
            <a:ext cx="2800150" cy="4619651"/>
          </a:xfrm>
          <a:prstGeom prst="rect">
            <a:avLst/>
          </a:prstGeom>
          <a:noFill/>
          <a:ln>
            <a:noFill/>
          </a:ln>
        </p:spPr>
      </p:pic>
      <p:pic>
        <p:nvPicPr>
          <p:cNvPr id="112" name="Google Shape;112;g126882f3177_2_6"/>
          <p:cNvPicPr preferRelativeResize="0"/>
          <p:nvPr/>
        </p:nvPicPr>
        <p:blipFill>
          <a:blip r:embed="rId6">
            <a:alphaModFix/>
          </a:blip>
          <a:stretch>
            <a:fillRect/>
          </a:stretch>
        </p:blipFill>
        <p:spPr>
          <a:xfrm>
            <a:off x="3977350" y="4414625"/>
            <a:ext cx="7505924" cy="1831600"/>
          </a:xfrm>
          <a:prstGeom prst="rect">
            <a:avLst/>
          </a:prstGeom>
          <a:noFill/>
          <a:ln>
            <a:noFill/>
          </a:ln>
        </p:spPr>
      </p:pic>
      <p:sp>
        <p:nvSpPr>
          <p:cNvPr id="113" name="Google Shape;113;g126882f3177_2_6"/>
          <p:cNvSpPr txBox="1"/>
          <p:nvPr/>
        </p:nvSpPr>
        <p:spPr>
          <a:xfrm>
            <a:off x="6531175" y="5379675"/>
            <a:ext cx="4952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Times New Roman"/>
                <a:ea typeface="Times New Roman"/>
                <a:cs typeface="Times New Roman"/>
                <a:sym typeface="Times New Roman"/>
              </a:rPr>
              <a:t>This is one of the available openBCI products for sale online.</a:t>
            </a:r>
            <a:endParaRPr sz="1500">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126882f3177_3_62"/>
          <p:cNvSpPr txBox="1"/>
          <p:nvPr/>
        </p:nvSpPr>
        <p:spPr>
          <a:xfrm>
            <a:off x="4216050" y="4508425"/>
            <a:ext cx="4245900" cy="103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lang="en-US" sz="1800">
                <a:solidFill>
                  <a:schemeClr val="dk1"/>
                </a:solidFill>
                <a:latin typeface="Times New Roman"/>
                <a:ea typeface="Times New Roman"/>
                <a:cs typeface="Times New Roman"/>
                <a:sym typeface="Times New Roman"/>
              </a:rPr>
              <a:t>Photos taken and saved to the SD-card. </a:t>
            </a:r>
            <a:endParaRPr sz="1800">
              <a:solidFill>
                <a:schemeClr val="dk1"/>
              </a:solidFill>
              <a:latin typeface="Times New Roman"/>
              <a:ea typeface="Times New Roman"/>
              <a:cs typeface="Times New Roman"/>
              <a:sym typeface="Times New Roman"/>
            </a:endParaRPr>
          </a:p>
        </p:txBody>
      </p:sp>
      <p:sp>
        <p:nvSpPr>
          <p:cNvPr id="458" name="Google Shape;458;g126882f3177_3_62"/>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59" name="Google Shape;459;g126882f3177_3_62"/>
          <p:cNvSpPr txBox="1"/>
          <p:nvPr/>
        </p:nvSpPr>
        <p:spPr>
          <a:xfrm>
            <a:off x="376808" y="6524381"/>
            <a:ext cx="6426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460" name="Google Shape;460;g126882f3177_3_6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461" name="Google Shape;461;g126882f3177_3_62"/>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462" name="Google Shape;462;g126882f3177_3_62"/>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463" name="Google Shape;463;g126882f3177_3_62"/>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Camera Subsystem</a:t>
            </a:r>
            <a:endParaRPr b="0" i="0" sz="2400" u="none" cap="none" strike="noStrike">
              <a:solidFill>
                <a:schemeClr val="lt1"/>
              </a:solidFill>
              <a:latin typeface="Arial"/>
              <a:ea typeface="Arial"/>
              <a:cs typeface="Arial"/>
              <a:sym typeface="Arial"/>
            </a:endParaRPr>
          </a:p>
        </p:txBody>
      </p:sp>
      <p:pic>
        <p:nvPicPr>
          <p:cNvPr id="464" name="Google Shape;464;g126882f3177_3_62"/>
          <p:cNvPicPr preferRelativeResize="0"/>
          <p:nvPr/>
        </p:nvPicPr>
        <p:blipFill rotWithShape="1">
          <a:blip r:embed="rId4">
            <a:alphaModFix/>
          </a:blip>
          <a:srcRect b="53364" l="0" r="0" t="0"/>
          <a:stretch/>
        </p:blipFill>
        <p:spPr>
          <a:xfrm>
            <a:off x="73650" y="1809425"/>
            <a:ext cx="12044698" cy="288799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122b9dbb1e5_0_168"/>
          <p:cNvSpPr txBox="1"/>
          <p:nvPr>
            <p:ph idx="1" type="body"/>
          </p:nvPr>
        </p:nvSpPr>
        <p:spPr>
          <a:xfrm>
            <a:off x="376800" y="1334275"/>
            <a:ext cx="115572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Sensor</a:t>
            </a:r>
            <a:r>
              <a:rPr b="1" lang="en-US" sz="2600">
                <a:solidFill>
                  <a:srgbClr val="E84B36"/>
                </a:solidFill>
                <a:latin typeface="Arial"/>
                <a:ea typeface="Arial"/>
                <a:cs typeface="Arial"/>
                <a:sym typeface="Arial"/>
              </a:rPr>
              <a:t> Subsystem Results</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0" lvl="0" marL="0" rtl="0" algn="l">
              <a:lnSpc>
                <a:spcPct val="150000"/>
              </a:lnSpc>
              <a:spcBef>
                <a:spcPts val="0"/>
              </a:spcBef>
              <a:spcAft>
                <a:spcPts val="0"/>
              </a:spcAft>
              <a:buNone/>
            </a:pPr>
            <a:r>
              <a:rPr lang="en-US" sz="2400">
                <a:latin typeface="Times New Roman"/>
                <a:ea typeface="Times New Roman"/>
                <a:cs typeface="Times New Roman"/>
                <a:sym typeface="Times New Roman"/>
              </a:rPr>
              <a:t>We can write to the registers of the ADC.</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US" sz="2400">
                <a:latin typeface="Times New Roman"/>
                <a:ea typeface="Times New Roman"/>
                <a:cs typeface="Times New Roman"/>
                <a:sym typeface="Times New Roman"/>
              </a:rPr>
              <a:t>The ADC samples at 250Hz±5Hz.</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US" sz="2400">
                <a:latin typeface="Times New Roman"/>
                <a:ea typeface="Times New Roman"/>
                <a:cs typeface="Times New Roman"/>
                <a:sym typeface="Times New Roman"/>
              </a:rPr>
              <a:t>The ADC is able to measure internal noise, test signal and down to 1mV signal generated from signal generator. </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470" name="Google Shape;470;g122b9dbb1e5_0_168"/>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71" name="Google Shape;471;g122b9dbb1e5_0_16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472" name="Google Shape;472;g122b9dbb1e5_0_16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473" name="Google Shape;473;g122b9dbb1e5_0_168"/>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474" name="Google Shape;474;g122b9dbb1e5_0_168"/>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475" name="Google Shape;475;g122b9dbb1e5_0_168"/>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Camera Subsystem</a:t>
            </a:r>
            <a:endParaRPr b="1" i="0" sz="30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126882f3177_5_40"/>
          <p:cNvSpPr txBox="1"/>
          <p:nvPr>
            <p:ph idx="1" type="body"/>
          </p:nvPr>
        </p:nvSpPr>
        <p:spPr>
          <a:xfrm>
            <a:off x="376809" y="1281954"/>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Setbacks and Learning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For the first 1-2 weeks, we were not testing the ADC correctly (we didn’t send the commands). Read the datasheet, even if it seems daunting!</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Our first two rounds of ADC boards failed </a:t>
            </a:r>
            <a:r>
              <a:rPr lang="en-US" sz="2400">
                <a:latin typeface="Times New Roman"/>
                <a:ea typeface="Times New Roman"/>
                <a:cs typeface="Times New Roman"/>
                <a:sym typeface="Times New Roman"/>
              </a:rPr>
              <a:t>because</a:t>
            </a:r>
            <a:r>
              <a:rPr lang="en-US" sz="2400">
                <a:latin typeface="Times New Roman"/>
                <a:ea typeface="Times New Roman"/>
                <a:cs typeface="Times New Roman"/>
                <a:sym typeface="Times New Roman"/>
              </a:rPr>
              <a:t> of some errors in schematics. Lesson: ensure that your PCB is correct before ordering another round!</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Our camera module burned one night before the demo. Lesson: always buy extra parts!</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481" name="Google Shape;481;g126882f3177_5_40"/>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82" name="Google Shape;482;g126882f3177_5_4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483" name="Google Shape;483;g126882f3177_5_4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484" name="Google Shape;484;g126882f3177_5_40"/>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485" name="Google Shape;485;g126882f3177_5_4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486" name="Google Shape;486;g126882f3177_5_40"/>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Conclusion</a:t>
            </a:r>
            <a:endParaRPr b="1" i="0" sz="30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126882f3177_5_50"/>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Achievements</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Every subsystem other than ADC is fully verified.</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The ADC’s digital part is </a:t>
            </a:r>
            <a:r>
              <a:rPr lang="en-US" sz="2400">
                <a:latin typeface="Times New Roman"/>
                <a:ea typeface="Times New Roman"/>
                <a:cs typeface="Times New Roman"/>
                <a:sym typeface="Times New Roman"/>
              </a:rPr>
              <a:t>fully</a:t>
            </a:r>
            <a:r>
              <a:rPr lang="en-US" sz="2400">
                <a:latin typeface="Times New Roman"/>
                <a:ea typeface="Times New Roman"/>
                <a:cs typeface="Times New Roman"/>
                <a:sym typeface="Times New Roman"/>
              </a:rPr>
              <a:t> verified. </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The whole system is able to run with ESP32-S2 dev board.</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The unsoldered PCB is verified. The program can be successfully uploaded the ESP32-S2 module with a breakout board.</a:t>
            </a:r>
            <a:endParaRPr sz="24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492" name="Google Shape;492;g126882f3177_5_50"/>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93" name="Google Shape;493;g126882f3177_5_5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494" name="Google Shape;494;g126882f3177_5_5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495" name="Google Shape;495;g126882f3177_5_50"/>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496" name="Google Shape;496;g126882f3177_5_5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497" name="Google Shape;497;g126882f3177_5_50"/>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Conclusion</a:t>
            </a:r>
            <a:endParaRPr b="1" i="0" sz="30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126882f3177_5_60"/>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Further Development</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Calibrate the ADC with real EEG inputs. Before this, verify that the electrodes and cables are functional.</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Solve the timing and overshoot issue of ADC reading. </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Put every subsystems on one PCB and reduce the size.</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Implement the Seizure Detection Algorithm on chip or on cloud.</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Enable daisy chain that supports more channels.</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Develop a backend server and a GUI that visualizes the EEG data, or try to integrate with the OpenBCI Software.</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503" name="Google Shape;503;g126882f3177_5_60"/>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04" name="Google Shape;504;g126882f3177_5_6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505" name="Google Shape;505;g126882f3177_5_6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506" name="Google Shape;506;g126882f3177_5_60"/>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507" name="Google Shape;507;g126882f3177_5_6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508" name="Google Shape;508;g126882f3177_5_60"/>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Conclusion</a:t>
            </a:r>
            <a:endParaRPr b="1" i="0" sz="30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1275265209f_0_17"/>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Further Development</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514" name="Google Shape;514;g1275265209f_0_17"/>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15" name="Google Shape;515;g1275265209f_0_1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516" name="Google Shape;516;g1275265209f_0_1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517" name="Google Shape;517;g1275265209f_0_17"/>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518" name="Google Shape;518;g1275265209f_0_17"/>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519" name="Google Shape;519;g1275265209f_0_17"/>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Conclusion</a:t>
            </a:r>
            <a:endParaRPr b="1" i="0" sz="3000" u="none" cap="none" strike="noStrike">
              <a:solidFill>
                <a:schemeClr val="lt1"/>
              </a:solidFill>
              <a:latin typeface="Times New Roman"/>
              <a:ea typeface="Times New Roman"/>
              <a:cs typeface="Times New Roman"/>
              <a:sym typeface="Times New Roman"/>
            </a:endParaRPr>
          </a:p>
        </p:txBody>
      </p:sp>
      <p:pic>
        <p:nvPicPr>
          <p:cNvPr id="520" name="Google Shape;520;g1275265209f_0_17"/>
          <p:cNvPicPr preferRelativeResize="0"/>
          <p:nvPr/>
        </p:nvPicPr>
        <p:blipFill>
          <a:blip r:embed="rId4">
            <a:alphaModFix/>
          </a:blip>
          <a:stretch>
            <a:fillRect/>
          </a:stretch>
        </p:blipFill>
        <p:spPr>
          <a:xfrm>
            <a:off x="5003425" y="1200150"/>
            <a:ext cx="5995224" cy="4635749"/>
          </a:xfrm>
          <a:prstGeom prst="rect">
            <a:avLst/>
          </a:prstGeom>
          <a:noFill/>
          <a:ln>
            <a:noFill/>
          </a:ln>
        </p:spPr>
      </p:pic>
      <p:sp>
        <p:nvSpPr>
          <p:cNvPr id="521" name="Google Shape;521;g1275265209f_0_17"/>
          <p:cNvSpPr txBox="1"/>
          <p:nvPr/>
        </p:nvSpPr>
        <p:spPr>
          <a:xfrm>
            <a:off x="7024450" y="5975775"/>
            <a:ext cx="231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OpenBCI GUI</a:t>
            </a:r>
            <a:endParaRPr b="1" sz="18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icture containing outdoor, building, arch&#10;&#10;Description automatically generated" id="526" name="Google Shape;526;p2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27" name="Google Shape;527;p27"/>
          <p:cNvSpPr/>
          <p:nvPr/>
        </p:nvSpPr>
        <p:spPr>
          <a:xfrm flipH="1" rot="10800000">
            <a:off x="-2" y="0"/>
            <a:ext cx="12192000" cy="6858000"/>
          </a:xfrm>
          <a:prstGeom prst="rect">
            <a:avLst/>
          </a:prstGeom>
          <a:gradFill>
            <a:gsLst>
              <a:gs pos="0">
                <a:srgbClr val="1B4284">
                  <a:alpha val="9411"/>
                </a:srgbClr>
              </a:gs>
              <a:gs pos="50000">
                <a:srgbClr val="1B4284">
                  <a:alpha val="9411"/>
                </a:srgbClr>
              </a:gs>
              <a:gs pos="100000">
                <a:srgbClr val="13294B"/>
              </a:gs>
            </a:gsLst>
            <a:lin ang="189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28" name="Google Shape;528;p27"/>
          <p:cNvSpPr txBox="1"/>
          <p:nvPr/>
        </p:nvSpPr>
        <p:spPr>
          <a:xfrm>
            <a:off x="2206906" y="1491040"/>
            <a:ext cx="77781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lang="en-US" sz="6000">
                <a:solidFill>
                  <a:schemeClr val="lt1"/>
                </a:solidFill>
              </a:rPr>
              <a:t>Thank you for watching!</a:t>
            </a:r>
            <a:endParaRPr b="0" i="0" sz="1400" u="none" cap="none" strike="noStrike">
              <a:solidFill>
                <a:srgbClr val="000000"/>
              </a:solidFill>
              <a:latin typeface="Arial"/>
              <a:ea typeface="Arial"/>
              <a:cs typeface="Arial"/>
              <a:sym typeface="Arial"/>
            </a:endParaRPr>
          </a:p>
        </p:txBody>
      </p:sp>
      <p:sp>
        <p:nvSpPr>
          <p:cNvPr id="529" name="Google Shape;529;p27"/>
          <p:cNvSpPr txBox="1"/>
          <p:nvPr/>
        </p:nvSpPr>
        <p:spPr>
          <a:xfrm>
            <a:off x="1441503" y="3353730"/>
            <a:ext cx="9309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lang="en-US" sz="2800">
                <a:solidFill>
                  <a:schemeClr val="lt1"/>
                </a:solidFill>
              </a:rPr>
              <a:t>Thank Prof. Schuh, Kenny and Jaime for all the support</a:t>
            </a:r>
            <a:endParaRPr b="0" i="0" sz="1800" u="none" cap="none" strike="noStrike">
              <a:solidFill>
                <a:schemeClr val="lt1"/>
              </a:solidFill>
              <a:latin typeface="Arial"/>
              <a:ea typeface="Arial"/>
              <a:cs typeface="Arial"/>
              <a:sym typeface="Arial"/>
            </a:endParaRPr>
          </a:p>
        </p:txBody>
      </p:sp>
      <p:pic>
        <p:nvPicPr>
          <p:cNvPr descr="A close up of a logo&#10;&#10;Description automatically generated" id="530" name="Google Shape;530;p27"/>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531" name="Google Shape;531;p27"/>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532" name="Google Shape;532;p27"/>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1275265209f_0_49"/>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Reference</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OpenBCI Documentation</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An EEG Experimental Study Evaluating the Performance of Texas Instruments ADS1299</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Seizure Prediction: Methods</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TI-ADS1299 Datasheet</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538" name="Google Shape;538;g1275265209f_0_49"/>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39" name="Google Shape;539;g1275265209f_0_4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540" name="Google Shape;540;g1275265209f_0_4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541" name="Google Shape;541;g1275265209f_0_49"/>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542" name="Google Shape;542;g1275265209f_0_49"/>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543" name="Google Shape;543;g1275265209f_0_49"/>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Conclusion</a:t>
            </a:r>
            <a:endParaRPr b="1" i="0" sz="30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7"/>
          <p:cNvSpPr/>
          <p:nvPr/>
        </p:nvSpPr>
        <p:spPr>
          <a:xfrm flipH="1" rot="10800000">
            <a:off x="-1" y="8163"/>
            <a:ext cx="12192000" cy="6858000"/>
          </a:xfrm>
          <a:prstGeom prst="rect">
            <a:avLst/>
          </a:prstGeom>
          <a:gradFill>
            <a:gsLst>
              <a:gs pos="0">
                <a:srgbClr val="1B4284"/>
              </a:gs>
              <a:gs pos="100000">
                <a:srgbClr val="13294B"/>
              </a:gs>
            </a:gsLst>
            <a:lin ang="189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newspaper&#10;&#10;Description automatically generated" id="549" name="Google Shape;549;p47"/>
          <p:cNvPicPr preferRelativeResize="0"/>
          <p:nvPr/>
        </p:nvPicPr>
        <p:blipFill rotWithShape="1">
          <a:blip r:embed="rId3">
            <a:alphaModFix amt="30000"/>
          </a:blip>
          <a:srcRect b="0" l="0" r="0" t="0"/>
          <a:stretch/>
        </p:blipFill>
        <p:spPr>
          <a:xfrm>
            <a:off x="-1" y="8164"/>
            <a:ext cx="12192000" cy="6858000"/>
          </a:xfrm>
          <a:prstGeom prst="rect">
            <a:avLst/>
          </a:prstGeom>
          <a:noFill/>
          <a:ln>
            <a:noFill/>
          </a:ln>
        </p:spPr>
      </p:pic>
      <p:pic>
        <p:nvPicPr>
          <p:cNvPr descr="Graphical user interface, text&#10;&#10;Description automatically generated" id="550" name="Google Shape;550;p47"/>
          <p:cNvPicPr preferRelativeResize="0"/>
          <p:nvPr/>
        </p:nvPicPr>
        <p:blipFill rotWithShape="1">
          <a:blip r:embed="rId4">
            <a:alphaModFix/>
          </a:blip>
          <a:srcRect b="0" l="0" r="0" t="0"/>
          <a:stretch/>
        </p:blipFill>
        <p:spPr>
          <a:xfrm>
            <a:off x="2530021" y="2252985"/>
            <a:ext cx="7131957" cy="23520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126882f3177_0_17"/>
          <p:cNvSpPr txBox="1"/>
          <p:nvPr/>
        </p:nvSpPr>
        <p:spPr>
          <a:xfrm>
            <a:off x="376800" y="1334275"/>
            <a:ext cx="6585000" cy="4821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0"/>
              <a:buFont typeface="Arial"/>
              <a:buNone/>
            </a:pPr>
            <a:r>
              <a:rPr b="1" lang="en-US" sz="2600">
                <a:solidFill>
                  <a:srgbClr val="E84B36"/>
                </a:solidFill>
              </a:rPr>
              <a:t>Solution</a:t>
            </a:r>
            <a:endParaRPr b="1" sz="2600">
              <a:solidFill>
                <a:srgbClr val="E84B36"/>
              </a:solidFi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457200" rtl="0" algn="l">
              <a:spcBef>
                <a:spcPts val="0"/>
              </a:spcBef>
              <a:spcAft>
                <a:spcPts val="0"/>
              </a:spcAft>
              <a:buClr>
                <a:schemeClr val="dk1"/>
              </a:buClr>
              <a:buSzPts val="1800"/>
              <a:buChar char="●"/>
            </a:pPr>
            <a:r>
              <a:rPr lang="en-US" sz="2400">
                <a:solidFill>
                  <a:schemeClr val="dk1"/>
                </a:solidFill>
                <a:latin typeface="Times New Roman"/>
                <a:ea typeface="Times New Roman"/>
                <a:cs typeface="Times New Roman"/>
                <a:sym typeface="Times New Roman"/>
              </a:rPr>
              <a:t>A small device with all of the necessary functionality integrated.</a:t>
            </a:r>
            <a:endParaRPr sz="2400">
              <a:solidFill>
                <a:schemeClr val="dk1"/>
              </a:solidFill>
              <a:latin typeface="Times New Roman"/>
              <a:ea typeface="Times New Roman"/>
              <a:cs typeface="Times New Roman"/>
              <a:sym typeface="Times New Roman"/>
            </a:endParaRPr>
          </a:p>
          <a:p>
            <a:pPr indent="-381000" lvl="1" marL="914400" rtl="0" algn="l">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EEG data storage</a:t>
            </a:r>
            <a:endParaRPr sz="2400">
              <a:solidFill>
                <a:schemeClr val="dk1"/>
              </a:solidFill>
              <a:latin typeface="Times New Roman"/>
              <a:ea typeface="Times New Roman"/>
              <a:cs typeface="Times New Roman"/>
              <a:sym typeface="Times New Roman"/>
            </a:endParaRPr>
          </a:p>
          <a:p>
            <a:pPr indent="-381000" lvl="1" marL="914400" rtl="0" algn="l">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built-in camera</a:t>
            </a:r>
            <a:endParaRPr sz="2400">
              <a:solidFill>
                <a:schemeClr val="dk1"/>
              </a:solidFill>
              <a:latin typeface="Times New Roman"/>
              <a:ea typeface="Times New Roman"/>
              <a:cs typeface="Times New Roman"/>
              <a:sym typeface="Times New Roman"/>
            </a:endParaRPr>
          </a:p>
          <a:p>
            <a:pPr indent="-381000" lvl="1" marL="914400" rtl="0" algn="l">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lightweight</a:t>
            </a:r>
            <a:endParaRPr sz="2400">
              <a:solidFill>
                <a:schemeClr val="dk1"/>
              </a:solidFill>
              <a:latin typeface="Times New Roman"/>
              <a:ea typeface="Times New Roman"/>
              <a:cs typeface="Times New Roman"/>
              <a:sym typeface="Times New Roman"/>
            </a:endParaRPr>
          </a:p>
          <a:p>
            <a:pPr indent="-381000" lvl="1" marL="914400" rtl="0" algn="l">
              <a:lnSpc>
                <a:spcPct val="10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not preventing patients from normal activities</a:t>
            </a:r>
            <a:endParaRPr sz="2400">
              <a:solidFill>
                <a:schemeClr val="dk1"/>
              </a:solidFill>
              <a:latin typeface="Times New Roman"/>
              <a:ea typeface="Times New Roman"/>
              <a:cs typeface="Times New Roman"/>
              <a:sym typeface="Times New Roman"/>
            </a:endParaRPr>
          </a:p>
          <a:p>
            <a:pPr indent="-381000" lvl="1" marL="914400" rtl="0" algn="l">
              <a:lnSpc>
                <a:spcPct val="10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Cheaper than the OpenBCI product</a:t>
            </a:r>
            <a:endParaRPr sz="2400">
              <a:solidFill>
                <a:schemeClr val="dk1"/>
              </a:solidFill>
              <a:latin typeface="Times New Roman"/>
              <a:ea typeface="Times New Roman"/>
              <a:cs typeface="Times New Roman"/>
              <a:sym typeface="Times New Roman"/>
            </a:endParaRPr>
          </a:p>
        </p:txBody>
      </p:sp>
      <p:sp>
        <p:nvSpPr>
          <p:cNvPr id="119" name="Google Shape;119;g126882f3177_0_17"/>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20" name="Google Shape;120;g126882f3177_0_17"/>
          <p:cNvSpPr txBox="1"/>
          <p:nvPr/>
        </p:nvSpPr>
        <p:spPr>
          <a:xfrm>
            <a:off x="376808" y="6524381"/>
            <a:ext cx="6426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121" name="Google Shape;121;g126882f3177_0_1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122" name="Google Shape;122;g126882f3177_0_17"/>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23" name="Google Shape;123;g126882f3177_0_17"/>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24" name="Google Shape;124;g126882f3177_0_17"/>
          <p:cNvSpPr txBox="1"/>
          <p:nvPr/>
        </p:nvSpPr>
        <p:spPr>
          <a:xfrm>
            <a:off x="376810" y="204051"/>
            <a:ext cx="10910100" cy="53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900">
                <a:solidFill>
                  <a:schemeClr val="lt1"/>
                </a:solidFill>
                <a:latin typeface="Times New Roman"/>
                <a:ea typeface="Times New Roman"/>
                <a:cs typeface="Times New Roman"/>
                <a:sym typeface="Times New Roman"/>
              </a:rPr>
              <a:t>Introduction</a:t>
            </a:r>
            <a:endParaRPr i="0" sz="2900" u="none" cap="none" strike="noStrike">
              <a:solidFill>
                <a:schemeClr val="lt1"/>
              </a:solidFill>
              <a:latin typeface="Times New Roman"/>
              <a:ea typeface="Times New Roman"/>
              <a:cs typeface="Times New Roman"/>
              <a:sym typeface="Times New Roman"/>
            </a:endParaRPr>
          </a:p>
        </p:txBody>
      </p:sp>
      <p:pic>
        <p:nvPicPr>
          <p:cNvPr id="125" name="Google Shape;125;g126882f3177_0_17"/>
          <p:cNvPicPr preferRelativeResize="0"/>
          <p:nvPr/>
        </p:nvPicPr>
        <p:blipFill>
          <a:blip r:embed="rId4">
            <a:alphaModFix/>
          </a:blip>
          <a:stretch>
            <a:fillRect/>
          </a:stretch>
        </p:blipFill>
        <p:spPr>
          <a:xfrm>
            <a:off x="6739250" y="1140950"/>
            <a:ext cx="4960675" cy="4455000"/>
          </a:xfrm>
          <a:prstGeom prst="rect">
            <a:avLst/>
          </a:prstGeom>
          <a:noFill/>
          <a:ln>
            <a:noFill/>
          </a:ln>
        </p:spPr>
      </p:pic>
      <p:sp>
        <p:nvSpPr>
          <p:cNvPr id="126" name="Google Shape;126;g126882f3177_0_17"/>
          <p:cNvSpPr txBox="1"/>
          <p:nvPr/>
        </p:nvSpPr>
        <p:spPr>
          <a:xfrm>
            <a:off x="7171325" y="5754925"/>
            <a:ext cx="6164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Times New Roman"/>
                <a:ea typeface="Times New Roman"/>
                <a:cs typeface="Times New Roman"/>
                <a:sym typeface="Times New Roman"/>
              </a:rPr>
              <a:t>Component overview of the product</a:t>
            </a:r>
            <a:endParaRPr sz="22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126882f3177_0_4"/>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High Level Requirements</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EEG data should be collected at 250 +/- 5% Hz and uploaded continuously to the SD card and web server in real time with timestamps. </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The EEG cap should be able to record the patient’s eye and arm movement. Large number of pictures should be taken with timestamps for future analyse by doctors.</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Every component should be mounted under the cap visor and not affect patient’s line of sight.</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132" name="Google Shape;132;g126882f3177_0_4"/>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33" name="Google Shape;133;g126882f3177_0_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134" name="Google Shape;134;g126882f3177_0_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135" name="Google Shape;135;g126882f3177_0_4"/>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36" name="Google Shape;136;g126882f3177_0_4"/>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37" name="Google Shape;137;g126882f3177_0_4"/>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Objective </a:t>
            </a:r>
            <a:endParaRPr b="1" i="0" sz="30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126882f3177_5_7"/>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Overview of EEG</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42900" lvl="0" marL="457200" rtl="0" algn="l">
              <a:lnSpc>
                <a:spcPct val="150000"/>
              </a:lnSpc>
              <a:spcBef>
                <a:spcPts val="0"/>
              </a:spcBef>
              <a:spcAft>
                <a:spcPts val="0"/>
              </a:spcAft>
              <a:buSzPts val="1800"/>
              <a:buFont typeface="Times New Roman"/>
              <a:buChar char="●"/>
            </a:pPr>
            <a:r>
              <a:rPr lang="en-US" sz="1800">
                <a:latin typeface="Times New Roman"/>
                <a:ea typeface="Times New Roman"/>
                <a:cs typeface="Times New Roman"/>
                <a:sym typeface="Times New Roman"/>
              </a:rPr>
              <a:t>Electroencephalography (EEG) is a method to record an electrogram of the electrical activity on the scalp that has been shown to represent the macroscopic activity of the surface layer of the brain underneath. It is typically non-invasive, with the electrodes placed along the scalp.</a:t>
            </a:r>
            <a:endParaRPr sz="1800">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400">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143" name="Google Shape;143;g126882f3177_5_7"/>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44" name="Google Shape;144;g126882f3177_5_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145" name="Google Shape;145;g126882f3177_5_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146" name="Google Shape;146;g126882f3177_5_7"/>
          <p:cNvSpPr/>
          <p:nvPr/>
        </p:nvSpPr>
        <p:spPr>
          <a:xfrm flipH="1" rot="10800000">
            <a:off x="73125" y="96973"/>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47" name="Google Shape;147;g126882f3177_5_7"/>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48" name="Google Shape;148;g126882f3177_5_7"/>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Objective </a:t>
            </a:r>
            <a:endParaRPr b="1" i="0" sz="3000" u="none" cap="none" strike="noStrike">
              <a:solidFill>
                <a:schemeClr val="lt1"/>
              </a:solidFill>
              <a:latin typeface="Times New Roman"/>
              <a:ea typeface="Times New Roman"/>
              <a:cs typeface="Times New Roman"/>
              <a:sym typeface="Times New Roman"/>
            </a:endParaRPr>
          </a:p>
        </p:txBody>
      </p:sp>
      <p:pic>
        <p:nvPicPr>
          <p:cNvPr id="149" name="Google Shape;149;g126882f3177_5_7"/>
          <p:cNvPicPr preferRelativeResize="0"/>
          <p:nvPr/>
        </p:nvPicPr>
        <p:blipFill>
          <a:blip r:embed="rId4">
            <a:alphaModFix/>
          </a:blip>
          <a:stretch>
            <a:fillRect/>
          </a:stretch>
        </p:blipFill>
        <p:spPr>
          <a:xfrm>
            <a:off x="6577375" y="2822150"/>
            <a:ext cx="5043174" cy="3333125"/>
          </a:xfrm>
          <a:prstGeom prst="rect">
            <a:avLst/>
          </a:prstGeom>
          <a:noFill/>
          <a:ln>
            <a:noFill/>
          </a:ln>
        </p:spPr>
      </p:pic>
      <p:pic>
        <p:nvPicPr>
          <p:cNvPr id="150" name="Google Shape;150;g126882f3177_5_7"/>
          <p:cNvPicPr preferRelativeResize="0"/>
          <p:nvPr/>
        </p:nvPicPr>
        <p:blipFill>
          <a:blip r:embed="rId5">
            <a:alphaModFix/>
          </a:blip>
          <a:stretch>
            <a:fillRect/>
          </a:stretch>
        </p:blipFill>
        <p:spPr>
          <a:xfrm>
            <a:off x="710400" y="3231600"/>
            <a:ext cx="2628824" cy="3014949"/>
          </a:xfrm>
          <a:prstGeom prst="rect">
            <a:avLst/>
          </a:prstGeom>
          <a:noFill/>
          <a:ln>
            <a:noFill/>
          </a:ln>
        </p:spPr>
      </p:pic>
      <p:pic>
        <p:nvPicPr>
          <p:cNvPr id="151" name="Google Shape;151;g126882f3177_5_7"/>
          <p:cNvPicPr preferRelativeResize="0"/>
          <p:nvPr/>
        </p:nvPicPr>
        <p:blipFill>
          <a:blip r:embed="rId6">
            <a:alphaModFix/>
          </a:blip>
          <a:stretch>
            <a:fillRect/>
          </a:stretch>
        </p:blipFill>
        <p:spPr>
          <a:xfrm>
            <a:off x="3442988" y="3458400"/>
            <a:ext cx="3030600" cy="2561350"/>
          </a:xfrm>
          <a:prstGeom prst="rect">
            <a:avLst/>
          </a:prstGeom>
          <a:noFill/>
          <a:ln>
            <a:noFill/>
          </a:ln>
        </p:spPr>
      </p:pic>
      <p:sp>
        <p:nvSpPr>
          <p:cNvPr id="152" name="Google Shape;152;g126882f3177_5_7"/>
          <p:cNvSpPr txBox="1"/>
          <p:nvPr/>
        </p:nvSpPr>
        <p:spPr>
          <a:xfrm>
            <a:off x="3773526" y="5846350"/>
            <a:ext cx="28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Times New Roman"/>
                <a:ea typeface="Times New Roman"/>
                <a:cs typeface="Times New Roman"/>
                <a:sym typeface="Times New Roman"/>
              </a:rPr>
              <a:t>Positions of </a:t>
            </a:r>
            <a:r>
              <a:rPr lang="en-US">
                <a:latin typeface="Times New Roman"/>
                <a:ea typeface="Times New Roman"/>
                <a:cs typeface="Times New Roman"/>
                <a:sym typeface="Times New Roman"/>
              </a:rPr>
              <a:t>electrodes</a:t>
            </a:r>
            <a:r>
              <a:rPr lang="en-US">
                <a:latin typeface="Times New Roman"/>
                <a:ea typeface="Times New Roman"/>
                <a:cs typeface="Times New Roman"/>
                <a:sym typeface="Times New Roman"/>
              </a:rPr>
              <a:t> on scalp</a:t>
            </a:r>
            <a:endParaRPr>
              <a:latin typeface="Times New Roman"/>
              <a:ea typeface="Times New Roman"/>
              <a:cs typeface="Times New Roman"/>
              <a:sym typeface="Times New Roman"/>
            </a:endParaRPr>
          </a:p>
        </p:txBody>
      </p:sp>
      <p:sp>
        <p:nvSpPr>
          <p:cNvPr id="153" name="Google Shape;153;g126882f3177_5_7"/>
          <p:cNvSpPr txBox="1"/>
          <p:nvPr/>
        </p:nvSpPr>
        <p:spPr>
          <a:xfrm>
            <a:off x="562375" y="6071963"/>
            <a:ext cx="374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Seizure/non-seizure brain activities</a:t>
            </a:r>
            <a:endParaRPr>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8"/>
          <p:cNvSpPr txBox="1"/>
          <p:nvPr/>
        </p:nvSpPr>
        <p:spPr>
          <a:xfrm>
            <a:off x="262739" y="1085680"/>
            <a:ext cx="11024100" cy="65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0"/>
              <a:buFont typeface="Arial"/>
              <a:buNone/>
            </a:pPr>
            <a:r>
              <a:rPr b="1" lang="en-US" sz="2600">
                <a:solidFill>
                  <a:srgbClr val="E84B36"/>
                </a:solidFill>
              </a:rPr>
              <a:t>Block Diagram</a:t>
            </a:r>
            <a:endParaRPr b="0" i="0" sz="1600" u="none" cap="none" strike="noStrike">
              <a:solidFill>
                <a:srgbClr val="000000"/>
              </a:solidFill>
              <a:latin typeface="Arial"/>
              <a:ea typeface="Arial"/>
              <a:cs typeface="Arial"/>
              <a:sym typeface="Arial"/>
            </a:endParaRPr>
          </a:p>
        </p:txBody>
      </p:sp>
      <p:sp>
        <p:nvSpPr>
          <p:cNvPr id="159" name="Google Shape;159;p8"/>
          <p:cNvSpPr/>
          <p:nvPr/>
        </p:nvSpPr>
        <p:spPr>
          <a:xfrm flipH="1" rot="10800000">
            <a:off x="0" y="6437013"/>
            <a:ext cx="12192000" cy="420987"/>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60" name="Google Shape;160;p8"/>
          <p:cNvSpPr txBox="1"/>
          <p:nvPr/>
        </p:nvSpPr>
        <p:spPr>
          <a:xfrm>
            <a:off x="376808" y="6524381"/>
            <a:ext cx="6426326"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161" name="Google Shape;161;p8"/>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162" name="Google Shape;162;p8"/>
          <p:cNvSpPr/>
          <p:nvPr/>
        </p:nvSpPr>
        <p:spPr>
          <a:xfrm flipH="1" rot="10800000">
            <a:off x="0" y="-7695"/>
            <a:ext cx="12192000" cy="868218"/>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63" name="Google Shape;163;p8"/>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64" name="Google Shape;164;p8"/>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Design</a:t>
            </a:r>
            <a:endParaRPr b="0" i="0" sz="2400" u="none" cap="none" strike="noStrike">
              <a:solidFill>
                <a:schemeClr val="lt1"/>
              </a:solidFill>
              <a:latin typeface="Arial"/>
              <a:ea typeface="Arial"/>
              <a:cs typeface="Arial"/>
              <a:sym typeface="Arial"/>
            </a:endParaRPr>
          </a:p>
        </p:txBody>
      </p:sp>
      <p:pic>
        <p:nvPicPr>
          <p:cNvPr id="165" name="Google Shape;165;p8"/>
          <p:cNvPicPr preferRelativeResize="0"/>
          <p:nvPr/>
        </p:nvPicPr>
        <p:blipFill>
          <a:blip r:embed="rId4">
            <a:alphaModFix/>
          </a:blip>
          <a:stretch>
            <a:fillRect/>
          </a:stretch>
        </p:blipFill>
        <p:spPr>
          <a:xfrm>
            <a:off x="2553200" y="1739675"/>
            <a:ext cx="6972599" cy="4697350"/>
          </a:xfrm>
          <a:prstGeom prst="rect">
            <a:avLst/>
          </a:prstGeom>
          <a:noFill/>
          <a:ln>
            <a:noFill/>
          </a:ln>
        </p:spPr>
      </p:pic>
      <p:sp>
        <p:nvSpPr>
          <p:cNvPr id="166" name="Google Shape;166;p8"/>
          <p:cNvSpPr/>
          <p:nvPr/>
        </p:nvSpPr>
        <p:spPr>
          <a:xfrm>
            <a:off x="4090500" y="4195925"/>
            <a:ext cx="783000" cy="2862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Times New Roman"/>
                <a:ea typeface="Times New Roman"/>
                <a:cs typeface="Times New Roman"/>
                <a:sym typeface="Times New Roman"/>
              </a:rPr>
              <a:t>GPIO</a:t>
            </a:r>
            <a:endParaRPr sz="1000">
              <a:latin typeface="Times New Roman"/>
              <a:ea typeface="Times New Roman"/>
              <a:cs typeface="Times New Roman"/>
              <a:sym typeface="Times New Roman"/>
            </a:endParaRPr>
          </a:p>
        </p:txBody>
      </p:sp>
      <p:sp>
        <p:nvSpPr>
          <p:cNvPr id="167" name="Google Shape;167;p8"/>
          <p:cNvSpPr/>
          <p:nvPr/>
        </p:nvSpPr>
        <p:spPr>
          <a:xfrm>
            <a:off x="4090500" y="3658500"/>
            <a:ext cx="783000" cy="3414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Times New Roman"/>
                <a:ea typeface="Times New Roman"/>
                <a:cs typeface="Times New Roman"/>
                <a:sym typeface="Times New Roman"/>
              </a:rPr>
              <a:t>SPI</a:t>
            </a:r>
            <a:endParaRPr sz="1000">
              <a:latin typeface="Times New Roman"/>
              <a:ea typeface="Times New Roman"/>
              <a:cs typeface="Times New Roman"/>
              <a:sym typeface="Times New Roman"/>
            </a:endParaRPr>
          </a:p>
        </p:txBody>
      </p:sp>
      <p:sp>
        <p:nvSpPr>
          <p:cNvPr id="168" name="Google Shape;168;p8"/>
          <p:cNvSpPr/>
          <p:nvPr/>
        </p:nvSpPr>
        <p:spPr>
          <a:xfrm>
            <a:off x="5684300" y="4109100"/>
            <a:ext cx="710400" cy="2862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Times New Roman"/>
                <a:ea typeface="Times New Roman"/>
                <a:cs typeface="Times New Roman"/>
                <a:sym typeface="Times New Roman"/>
              </a:rPr>
              <a:t>SPI</a:t>
            </a:r>
            <a:endParaRPr sz="1000">
              <a:latin typeface="Times New Roman"/>
              <a:ea typeface="Times New Roman"/>
              <a:cs typeface="Times New Roman"/>
              <a:sym typeface="Times New Roman"/>
            </a:endParaRPr>
          </a:p>
        </p:txBody>
      </p:sp>
      <p:sp>
        <p:nvSpPr>
          <p:cNvPr id="169" name="Google Shape;169;p8"/>
          <p:cNvSpPr txBox="1"/>
          <p:nvPr/>
        </p:nvSpPr>
        <p:spPr>
          <a:xfrm>
            <a:off x="2983500" y="4543150"/>
            <a:ext cx="7776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FF0000"/>
                </a:solidFill>
                <a:latin typeface="Times New Roman"/>
                <a:ea typeface="Times New Roman"/>
                <a:cs typeface="Times New Roman"/>
                <a:sym typeface="Times New Roman"/>
              </a:rPr>
              <a:t>Camera Subsystem</a:t>
            </a:r>
            <a:endParaRPr sz="1200">
              <a:solidFill>
                <a:srgbClr val="FF0000"/>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122b9dbb1e5_0_21"/>
          <p:cNvSpPr txBox="1"/>
          <p:nvPr/>
        </p:nvSpPr>
        <p:spPr>
          <a:xfrm>
            <a:off x="262739" y="1085680"/>
            <a:ext cx="11024100" cy="65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0"/>
              <a:buFont typeface="Arial"/>
              <a:buNone/>
            </a:pPr>
            <a:r>
              <a:rPr b="1" lang="en-US" sz="2600">
                <a:solidFill>
                  <a:srgbClr val="E84B36"/>
                </a:solidFill>
              </a:rPr>
              <a:t>Product</a:t>
            </a:r>
            <a:endParaRPr b="0" i="0" sz="1600" u="none" cap="none" strike="noStrike">
              <a:solidFill>
                <a:srgbClr val="000000"/>
              </a:solidFill>
              <a:latin typeface="Arial"/>
              <a:ea typeface="Arial"/>
              <a:cs typeface="Arial"/>
              <a:sym typeface="Arial"/>
            </a:endParaRPr>
          </a:p>
        </p:txBody>
      </p:sp>
      <p:sp>
        <p:nvSpPr>
          <p:cNvPr id="175" name="Google Shape;175;g122b9dbb1e5_0_21"/>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76" name="Google Shape;176;g122b9dbb1e5_0_21"/>
          <p:cNvSpPr txBox="1"/>
          <p:nvPr/>
        </p:nvSpPr>
        <p:spPr>
          <a:xfrm>
            <a:off x="376808" y="6524381"/>
            <a:ext cx="6426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177" name="Google Shape;177;g122b9dbb1e5_0_2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178" name="Google Shape;178;g122b9dbb1e5_0_21"/>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79" name="Google Shape;179;g122b9dbb1e5_0_21"/>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80" name="Google Shape;180;g122b9dbb1e5_0_21"/>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Design</a:t>
            </a:r>
            <a:endParaRPr b="0" i="0" sz="2400" u="none" cap="none" strike="noStrike">
              <a:solidFill>
                <a:schemeClr val="lt1"/>
              </a:solidFill>
              <a:latin typeface="Arial"/>
              <a:ea typeface="Arial"/>
              <a:cs typeface="Arial"/>
              <a:sym typeface="Arial"/>
            </a:endParaRPr>
          </a:p>
        </p:txBody>
      </p:sp>
      <p:pic>
        <p:nvPicPr>
          <p:cNvPr id="181" name="Google Shape;181;g122b9dbb1e5_0_21"/>
          <p:cNvPicPr preferRelativeResize="0"/>
          <p:nvPr/>
        </p:nvPicPr>
        <p:blipFill>
          <a:blip r:embed="rId4">
            <a:alphaModFix/>
          </a:blip>
          <a:stretch>
            <a:fillRect/>
          </a:stretch>
        </p:blipFill>
        <p:spPr>
          <a:xfrm>
            <a:off x="262756" y="1641455"/>
            <a:ext cx="5505644" cy="4392686"/>
          </a:xfrm>
          <a:prstGeom prst="rect">
            <a:avLst/>
          </a:prstGeom>
          <a:noFill/>
          <a:ln>
            <a:noFill/>
          </a:ln>
        </p:spPr>
      </p:pic>
      <p:pic>
        <p:nvPicPr>
          <p:cNvPr id="182" name="Google Shape;182;g122b9dbb1e5_0_21"/>
          <p:cNvPicPr preferRelativeResize="0"/>
          <p:nvPr/>
        </p:nvPicPr>
        <p:blipFill>
          <a:blip r:embed="rId5">
            <a:alphaModFix/>
          </a:blip>
          <a:stretch>
            <a:fillRect/>
          </a:stretch>
        </p:blipFill>
        <p:spPr>
          <a:xfrm>
            <a:off x="7437600" y="1263475"/>
            <a:ext cx="3371100" cy="47706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122b9dbb1e5_0_2"/>
          <p:cNvSpPr txBox="1"/>
          <p:nvPr/>
        </p:nvSpPr>
        <p:spPr>
          <a:xfrm>
            <a:off x="262739" y="1085680"/>
            <a:ext cx="11024100" cy="65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0"/>
              <a:buFont typeface="Arial"/>
              <a:buNone/>
            </a:pPr>
            <a:r>
              <a:rPr b="1" lang="en-US" sz="2600">
                <a:solidFill>
                  <a:srgbClr val="E84B36"/>
                </a:solidFill>
              </a:rPr>
              <a:t>Product</a:t>
            </a:r>
            <a:endParaRPr b="0" i="0" sz="1600" u="none" cap="none" strike="noStrike">
              <a:solidFill>
                <a:srgbClr val="000000"/>
              </a:solidFill>
              <a:latin typeface="Arial"/>
              <a:ea typeface="Arial"/>
              <a:cs typeface="Arial"/>
              <a:sym typeface="Arial"/>
            </a:endParaRPr>
          </a:p>
        </p:txBody>
      </p:sp>
      <p:sp>
        <p:nvSpPr>
          <p:cNvPr id="188" name="Google Shape;188;g122b9dbb1e5_0_2"/>
          <p:cNvSpPr/>
          <p:nvPr/>
        </p:nvSpPr>
        <p:spPr>
          <a:xfrm flipH="1" rot="10800000">
            <a:off x="0" y="6437100"/>
            <a:ext cx="12192000" cy="420900"/>
          </a:xfrm>
          <a:prstGeom prst="rect">
            <a:avLst/>
          </a:prstGeom>
          <a:gradFill>
            <a:gsLst>
              <a:gs pos="0">
                <a:srgbClr val="7F7F7F"/>
              </a:gs>
              <a:gs pos="100000">
                <a:srgbClr val="BFBFB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89" name="Google Shape;189;g122b9dbb1e5_0_2"/>
          <p:cNvSpPr txBox="1"/>
          <p:nvPr/>
        </p:nvSpPr>
        <p:spPr>
          <a:xfrm>
            <a:off x="376808" y="6524381"/>
            <a:ext cx="6426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lang="en-US" sz="900">
                <a:solidFill>
                  <a:schemeClr val="lt1"/>
                </a:solidFill>
              </a:rPr>
              <a:t>ECE 445</a:t>
            </a:r>
            <a:endParaRPr b="0" i="0" sz="1400" u="none" cap="none" strike="noStrike">
              <a:solidFill>
                <a:srgbClr val="000000"/>
              </a:solidFill>
              <a:latin typeface="Arial"/>
              <a:ea typeface="Arial"/>
              <a:cs typeface="Arial"/>
              <a:sym typeface="Arial"/>
            </a:endParaRPr>
          </a:p>
        </p:txBody>
      </p:sp>
      <p:sp>
        <p:nvSpPr>
          <p:cNvPr id="190" name="Google Shape;190;g122b9dbb1e5_0_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GRAINGER ENGINEERING</a:t>
            </a:r>
            <a:endParaRPr b="0" i="0" sz="1400" u="none" cap="none" strike="noStrike">
              <a:solidFill>
                <a:srgbClr val="000000"/>
              </a:solidFill>
              <a:latin typeface="Arial"/>
              <a:ea typeface="Arial"/>
              <a:cs typeface="Arial"/>
              <a:sym typeface="Arial"/>
            </a:endParaRPr>
          </a:p>
        </p:txBody>
      </p:sp>
      <p:sp>
        <p:nvSpPr>
          <p:cNvPr id="191" name="Google Shape;191;g122b9dbb1e5_0_2"/>
          <p:cNvSpPr/>
          <p:nvPr/>
        </p:nvSpPr>
        <p:spPr>
          <a:xfrm flipH="1" rot="10800000">
            <a:off x="0" y="-7677"/>
            <a:ext cx="12192000" cy="868200"/>
          </a:xfrm>
          <a:prstGeom prst="rect">
            <a:avLst/>
          </a:prstGeom>
          <a:gradFill>
            <a:gsLst>
              <a:gs pos="0">
                <a:srgbClr val="1B4284"/>
              </a:gs>
              <a:gs pos="100000">
                <a:srgbClr val="13294B"/>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92" name="Google Shape;192;g122b9dbb1e5_0_2"/>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93" name="Google Shape;193;g122b9dbb1e5_0_2"/>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3000">
                <a:solidFill>
                  <a:schemeClr val="lt1"/>
                </a:solidFill>
                <a:latin typeface="Times New Roman"/>
                <a:ea typeface="Times New Roman"/>
                <a:cs typeface="Times New Roman"/>
                <a:sym typeface="Times New Roman"/>
              </a:rPr>
              <a:t>Design</a:t>
            </a:r>
            <a:endParaRPr b="0" i="0" sz="2400" u="none" cap="none" strike="noStrike">
              <a:solidFill>
                <a:schemeClr val="lt1"/>
              </a:solidFill>
              <a:latin typeface="Arial"/>
              <a:ea typeface="Arial"/>
              <a:cs typeface="Arial"/>
              <a:sym typeface="Arial"/>
            </a:endParaRPr>
          </a:p>
        </p:txBody>
      </p:sp>
      <p:pic>
        <p:nvPicPr>
          <p:cNvPr id="194" name="Google Shape;194;g122b9dbb1e5_0_2"/>
          <p:cNvPicPr preferRelativeResize="0"/>
          <p:nvPr/>
        </p:nvPicPr>
        <p:blipFill rotWithShape="1">
          <a:blip r:embed="rId4">
            <a:alphaModFix/>
          </a:blip>
          <a:srcRect b="6633" l="22357" r="19752" t="5739"/>
          <a:stretch/>
        </p:blipFill>
        <p:spPr>
          <a:xfrm rot="10800000">
            <a:off x="5649872" y="2929400"/>
            <a:ext cx="3098127" cy="3346575"/>
          </a:xfrm>
          <a:prstGeom prst="rect">
            <a:avLst/>
          </a:prstGeom>
          <a:noFill/>
          <a:ln>
            <a:noFill/>
          </a:ln>
        </p:spPr>
      </p:pic>
      <p:pic>
        <p:nvPicPr>
          <p:cNvPr id="195" name="Google Shape;195;g122b9dbb1e5_0_2"/>
          <p:cNvPicPr preferRelativeResize="0"/>
          <p:nvPr/>
        </p:nvPicPr>
        <p:blipFill>
          <a:blip r:embed="rId5">
            <a:alphaModFix/>
          </a:blip>
          <a:stretch>
            <a:fillRect/>
          </a:stretch>
        </p:blipFill>
        <p:spPr>
          <a:xfrm rot="-5400000">
            <a:off x="724376" y="1171499"/>
            <a:ext cx="4074500" cy="5408502"/>
          </a:xfrm>
          <a:prstGeom prst="rect">
            <a:avLst/>
          </a:prstGeom>
          <a:noFill/>
          <a:ln>
            <a:noFill/>
          </a:ln>
        </p:spPr>
      </p:pic>
      <p:pic>
        <p:nvPicPr>
          <p:cNvPr id="196" name="Google Shape;196;g122b9dbb1e5_0_2"/>
          <p:cNvPicPr preferRelativeResize="0"/>
          <p:nvPr/>
        </p:nvPicPr>
        <p:blipFill rotWithShape="1">
          <a:blip r:embed="rId6">
            <a:alphaModFix/>
          </a:blip>
          <a:srcRect b="0" l="0" r="2515" t="0"/>
          <a:stretch/>
        </p:blipFill>
        <p:spPr>
          <a:xfrm rot="-5400000">
            <a:off x="8584662" y="3249215"/>
            <a:ext cx="3240873" cy="2698198"/>
          </a:xfrm>
          <a:prstGeom prst="rect">
            <a:avLst/>
          </a:prstGeom>
          <a:noFill/>
          <a:ln>
            <a:noFill/>
          </a:ln>
        </p:spPr>
      </p:pic>
      <p:pic>
        <p:nvPicPr>
          <p:cNvPr id="197" name="Google Shape;197;g122b9dbb1e5_0_2"/>
          <p:cNvPicPr preferRelativeResize="0"/>
          <p:nvPr/>
        </p:nvPicPr>
        <p:blipFill>
          <a:blip r:embed="rId7">
            <a:alphaModFix/>
          </a:blip>
          <a:stretch>
            <a:fillRect/>
          </a:stretch>
        </p:blipFill>
        <p:spPr>
          <a:xfrm>
            <a:off x="7002325" y="860525"/>
            <a:ext cx="5179075" cy="20149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2019-01-14T22:06:33Z</dcterms:created>
  <dc:creator>Nielsen, Joshua</dc:creator>
</cp:coreProperties>
</file>