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notesMasterIdLst>
    <p:notesMasterId r:id="rId48"/>
  </p:notesMasterIdLst>
  <p:sldIdLst>
    <p:sldId id="257" r:id="rId2"/>
    <p:sldId id="539" r:id="rId3"/>
    <p:sldId id="671" r:id="rId4"/>
    <p:sldId id="544" r:id="rId5"/>
    <p:sldId id="545" r:id="rId6"/>
    <p:sldId id="546" r:id="rId7"/>
    <p:sldId id="547" r:id="rId8"/>
    <p:sldId id="672" r:id="rId9"/>
    <p:sldId id="549" r:id="rId10"/>
    <p:sldId id="550" r:id="rId11"/>
    <p:sldId id="687" r:id="rId12"/>
    <p:sldId id="688" r:id="rId13"/>
    <p:sldId id="689" r:id="rId14"/>
    <p:sldId id="556" r:id="rId15"/>
    <p:sldId id="557" r:id="rId16"/>
    <p:sldId id="558" r:id="rId17"/>
    <p:sldId id="677" r:id="rId18"/>
    <p:sldId id="678" r:id="rId19"/>
    <p:sldId id="679" r:id="rId20"/>
    <p:sldId id="680" r:id="rId21"/>
    <p:sldId id="681" r:id="rId22"/>
    <p:sldId id="682" r:id="rId23"/>
    <p:sldId id="683" r:id="rId24"/>
    <p:sldId id="684" r:id="rId25"/>
    <p:sldId id="690" r:id="rId26"/>
    <p:sldId id="673" r:id="rId27"/>
    <p:sldId id="570" r:id="rId28"/>
    <p:sldId id="571" r:id="rId29"/>
    <p:sldId id="572" r:id="rId30"/>
    <p:sldId id="573" r:id="rId31"/>
    <p:sldId id="574" r:id="rId32"/>
    <p:sldId id="575" r:id="rId33"/>
    <p:sldId id="576" r:id="rId34"/>
    <p:sldId id="577" r:id="rId35"/>
    <p:sldId id="578" r:id="rId36"/>
    <p:sldId id="579" r:id="rId37"/>
    <p:sldId id="580" r:id="rId38"/>
    <p:sldId id="581" r:id="rId39"/>
    <p:sldId id="583" r:id="rId40"/>
    <p:sldId id="584" r:id="rId41"/>
    <p:sldId id="585" r:id="rId42"/>
    <p:sldId id="674" r:id="rId43"/>
    <p:sldId id="601" r:id="rId44"/>
    <p:sldId id="602" r:id="rId45"/>
    <p:sldId id="675" r:id="rId46"/>
    <p:sldId id="670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16"/>
    <p:restoredTop sz="94601"/>
  </p:normalViewPr>
  <p:slideViewPr>
    <p:cSldViewPr snapToGrid="0" snapToObjects="1">
      <p:cViewPr varScale="1">
        <p:scale>
          <a:sx n="122" d="100"/>
          <a:sy n="122" d="100"/>
        </p:scale>
        <p:origin x="148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75" Type="http://schemas.microsoft.com/office/2015/10/relationships/revisionInfo" Target="revisionInfo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notesMaster" Target="notesMasters/notesMaster1.xml"/><Relationship Id="rId4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B10947-AF21-E640-911C-C22E4344EE47}" type="datetimeFigureOut">
              <a:rPr lang="en-US" smtClean="0"/>
              <a:t>12/13/17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78F0C0-8A03-904A-A665-B7C6FFEB0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114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A42A7B-3C56-AE4C-83F2-557C9A1FD0E8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8551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DD2DFD8E-9E57-E548-981C-AE311CDD890F}" type="slidenum">
              <a:rPr lang="en-US" altLang="en-US" sz="1300">
                <a:latin typeface="Times New Roman" charset="0"/>
              </a:rPr>
              <a:pPr/>
              <a:t>42</a:t>
            </a:fld>
            <a:endParaRPr lang="en-US" altLang="en-US" sz="1300" dirty="0">
              <a:latin typeface="Times New Roman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 dirty="0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909523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5886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DD2DFD8E-9E57-E548-981C-AE311CDD890F}" type="slidenum">
              <a:rPr lang="en-US" altLang="en-US" sz="1300">
                <a:latin typeface="Times New Roman" charset="0"/>
              </a:rPr>
              <a:pPr/>
              <a:t>45</a:t>
            </a:fld>
            <a:endParaRPr lang="en-US" altLang="en-US" sz="1300" dirty="0">
              <a:latin typeface="Times New Roman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 dirty="0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468091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68816444-00F3-FB41-8194-2808B3BA3681}" type="slidenum">
              <a:rPr lang="en-US" sz="1300">
                <a:latin typeface="Times New Roman" charset="0"/>
              </a:rPr>
              <a:pPr/>
              <a:t>46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0120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2559C28D-846B-1C48-96B5-B4E134B5C20D}" type="slidenum">
              <a:rPr lang="en-US" sz="1300">
                <a:latin typeface="Times New Roman" charset="0"/>
              </a:rPr>
              <a:pPr/>
              <a:t>2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086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DD2DFD8E-9E57-E548-981C-AE311CDD890F}" type="slidenum">
              <a:rPr lang="en-US" altLang="en-US" sz="1300">
                <a:latin typeface="Times New Roman" charset="0"/>
              </a:rPr>
              <a:pPr/>
              <a:t>3</a:t>
            </a:fld>
            <a:endParaRPr lang="en-US" altLang="en-US" sz="1300" dirty="0">
              <a:latin typeface="Times New Roman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 dirty="0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794548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E092E8C0-E4B7-124E-B1F5-64B1BB24563C}" type="slidenum">
              <a:rPr lang="en-US" sz="1300">
                <a:latin typeface="Times New Roman" charset="0"/>
              </a:rPr>
              <a:pPr/>
              <a:t>4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9189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C3BA4C4C-1124-4442-863F-75D915E42360}" type="slidenum">
              <a:rPr lang="en-US" sz="1300">
                <a:latin typeface="Times New Roman" charset="0"/>
              </a:rPr>
              <a:pPr/>
              <a:t>5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2383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631B46F4-D8F1-FB47-8313-D4E9CFBB5306}" type="slidenum">
              <a:rPr lang="en-US" sz="1300">
                <a:latin typeface="Times New Roman" charset="0"/>
              </a:rPr>
              <a:pPr/>
              <a:t>6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7774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027CCE78-9F8E-C448-9A42-58BF38E05FB0}" type="slidenum">
              <a:rPr lang="en-US" sz="1300">
                <a:latin typeface="Times New Roman" charset="0"/>
              </a:rPr>
              <a:pPr/>
              <a:t>7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1889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DD2DFD8E-9E57-E548-981C-AE311CDD890F}" type="slidenum">
              <a:rPr lang="en-US" altLang="en-US" sz="1300">
                <a:latin typeface="Times New Roman" charset="0"/>
              </a:rPr>
              <a:pPr/>
              <a:t>8</a:t>
            </a:fld>
            <a:endParaRPr lang="en-US" altLang="en-US" sz="1300" dirty="0">
              <a:latin typeface="Times New Roman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 dirty="0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479112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DD2DFD8E-9E57-E548-981C-AE311CDD890F}" type="slidenum">
              <a:rPr lang="en-US" altLang="en-US" sz="1300">
                <a:latin typeface="Times New Roman" charset="0"/>
              </a:rPr>
              <a:pPr/>
              <a:t>26</a:t>
            </a:fld>
            <a:endParaRPr lang="en-US" altLang="en-US" sz="1300" dirty="0">
              <a:latin typeface="Times New Roman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 dirty="0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02338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FDBF7-E9CC-F544-927A-8E98A5376059}" type="datetime1">
              <a:rPr lang="en-US" smtClean="0"/>
              <a:t>12/13/17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79A5D-9625-BB43-A3D3-F9887F897D53}" type="datetime1">
              <a:rPr lang="en-US" smtClean="0"/>
              <a:t>12/13/17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 marL="0" algn="r" defTabSz="914400" rtl="0" eaLnBrk="1" latinLnBrk="0" hangingPunct="1">
              <a:defRPr lang="en-US" sz="12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F784D624-D040-2E47-A508-03D46FE35CB6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77EFB-26C3-3142-A950-083EBCDA08D3}" type="datetime1">
              <a:rPr lang="en-US" smtClean="0"/>
              <a:t>12/13/17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 marL="0" algn="r" defTabSz="914400" rtl="0" eaLnBrk="1" latinLnBrk="0" hangingPunct="1">
              <a:defRPr lang="en-US" sz="12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F784D624-D040-2E47-A508-03D46FE35CB6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0440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495800" y="1600200"/>
            <a:ext cx="38100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495800" y="4000500"/>
            <a:ext cx="38100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 marL="0" algn="r" defTabSz="914400" rtl="0" eaLnBrk="1" latinLnBrk="0" hangingPunct="1">
              <a:defRPr lang="en-US" sz="12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F784D624-D040-2E47-A508-03D46FE35CB6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25239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41294-8370-4742-BACF-B588FD1C761A}" type="datetime1">
              <a:rPr lang="en-US" smtClean="0"/>
              <a:t>12/13/17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 marL="0" algn="r" defTabSz="914400" rtl="0" eaLnBrk="1" latinLnBrk="0" hangingPunct="1">
              <a:defRPr lang="en-US" sz="12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F784D624-D040-2E47-A508-03D46FE35CB6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3FB7C-1CD7-A94F-9D2A-DEBD3A98D459}" type="datetime1">
              <a:rPr lang="en-US" smtClean="0"/>
              <a:t>12/13/17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599C7-0F57-864A-B7B9-39FAA86F5AA6}" type="datetime1">
              <a:rPr lang="en-US" smtClean="0"/>
              <a:t>12/13/17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8AEC6-8EE5-9C40-B842-D4BBD52EBF88}" type="datetime1">
              <a:rPr lang="en-US" smtClean="0"/>
              <a:t>12/13/17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65E3A-B5EC-2146-9CF5-E08D2DC91515}" type="datetime1">
              <a:rPr lang="en-US" smtClean="0"/>
              <a:t>12/13/17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8A5F7-F1D4-ED42-A124-14BF6D5000D2}" type="datetime1">
              <a:rPr lang="en-US" smtClean="0"/>
              <a:t>12/13/17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16220-D169-214D-8750-C3502547F1E9}" type="datetime1">
              <a:rPr lang="en-US" smtClean="0"/>
              <a:t>12/13/17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C8C13-5D86-1F4B-B4D4-81676CBFF2BE}" type="datetime1">
              <a:rPr lang="en-US" smtClean="0"/>
              <a:t>12/13/17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9AF835-5D92-DD4F-8E3A-6BE12F34DE39}" type="datetime1">
              <a:rPr lang="en-US" smtClean="0"/>
              <a:t>12/13/17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 marL="0" algn="r" defTabSz="914400" rtl="0" eaLnBrk="1" latinLnBrk="0" hangingPunct="1">
              <a:defRPr lang="en-US" sz="12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F784D624-D040-2E47-A508-03D46FE35CB6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46306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6.wmf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Relationship Id="rId3" Type="http://schemas.openxmlformats.org/officeDocument/2006/relationships/image" Target="../media/image8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6.wmf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9.wmf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9.wmf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wmf"/><Relationship Id="rId3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6.wmf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0" y="1165860"/>
            <a:ext cx="91440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36" tIns="45716" rIns="91436" bIns="45716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FF0000"/>
                </a:solidFill>
                <a:latin typeface="Gill Sans"/>
                <a:ea typeface="ＭＳ Ｐゴシック" pitchFamily="-112" charset="-128"/>
                <a:cs typeface="Gill San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Gill Sans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Gill Sans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Gill Sans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Gill Sans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9pPr>
          </a:lstStyle>
          <a:p>
            <a:r>
              <a:rPr lang="en-US" sz="3600" dirty="0">
                <a:solidFill>
                  <a:schemeClr val="tx1"/>
                </a:solidFill>
                <a:latin typeface="+mj-lt"/>
                <a:ea typeface="ＭＳ Ｐゴシック" charset="0"/>
              </a:rPr>
              <a:t>CS/ECE 438: Communication Networks</a:t>
            </a:r>
          </a:p>
          <a:p>
            <a:r>
              <a:rPr lang="en-US" sz="3600" dirty="0">
                <a:solidFill>
                  <a:schemeClr val="tx1"/>
                </a:solidFill>
                <a:latin typeface="+mj-lt"/>
                <a:ea typeface="ＭＳ Ｐゴシック" charset="0"/>
              </a:rPr>
              <a:t>Fall 2017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-22860" y="2948940"/>
            <a:ext cx="91440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36" tIns="45716" rIns="91436" bIns="45716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FF0000"/>
                </a:solidFill>
                <a:latin typeface="Gill Sans"/>
                <a:ea typeface="ＭＳ Ｐゴシック" pitchFamily="-112" charset="-128"/>
                <a:cs typeface="Gill San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Gill Sans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Gill Sans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Gill Sans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Gill Sans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9pPr>
          </a:lstStyle>
          <a:p>
            <a:r>
              <a:rPr lang="en-US" sz="3240" dirty="0">
                <a:solidFill>
                  <a:srgbClr val="C00000"/>
                </a:solidFill>
                <a:latin typeface="+mj-lt"/>
                <a:ea typeface="ＭＳ Ｐゴシック" charset="0"/>
              </a:rPr>
              <a:t>7</a:t>
            </a:r>
            <a:r>
              <a:rPr lang="en-US" sz="3240" dirty="0" smtClean="0">
                <a:solidFill>
                  <a:srgbClr val="C00000"/>
                </a:solidFill>
                <a:latin typeface="+mj-lt"/>
                <a:ea typeface="ＭＳ Ｐゴシック" charset="0"/>
              </a:rPr>
              <a:t>. Network Security</a:t>
            </a:r>
            <a:endParaRPr lang="en-US" sz="3240" dirty="0">
              <a:solidFill>
                <a:srgbClr val="C00000"/>
              </a:solidFill>
              <a:latin typeface="+mj-lt"/>
              <a:ea typeface="ＭＳ Ｐゴシック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" y="5623560"/>
            <a:ext cx="2480157" cy="679251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76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41288"/>
            <a:ext cx="77724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Symmetric key cryptography</a:t>
            </a:r>
            <a:endParaRPr lang="en-US" sz="4800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5475" y="4021138"/>
            <a:ext cx="8218488" cy="197961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 dirty="0">
                <a:solidFill>
                  <a:srgbClr val="C00000"/>
                </a:solidFill>
              </a:rPr>
              <a:t>symmetric key crypto</a:t>
            </a:r>
            <a:r>
              <a:rPr lang="en-US" sz="2400" dirty="0"/>
              <a:t>: Bob and Alice share same (symmetric) key: </a:t>
            </a:r>
            <a:r>
              <a:rPr lang="en-US" sz="2400" dirty="0" smtClean="0"/>
              <a:t>K</a:t>
            </a:r>
            <a:endParaRPr lang="en-US" sz="2400" dirty="0"/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6546850" y="2632075"/>
            <a:ext cx="1141413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dirty="0">
                <a:solidFill>
                  <a:srgbClr val="C00000"/>
                </a:solidFill>
                <a:latin typeface="Arial" charset="0"/>
                <a:cs typeface="Arial" charset="0"/>
              </a:rPr>
              <a:t>plaintext</a:t>
            </a: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3543300" y="2613025"/>
            <a:ext cx="1295400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dirty="0">
                <a:solidFill>
                  <a:srgbClr val="C00000"/>
                </a:solidFill>
                <a:latin typeface="Arial" charset="0"/>
                <a:cs typeface="Arial" charset="0"/>
              </a:rPr>
              <a:t>ciphertext</a:t>
            </a:r>
          </a:p>
        </p:txBody>
      </p:sp>
      <p:grpSp>
        <p:nvGrpSpPr>
          <p:cNvPr id="37894" name="Group 6"/>
          <p:cNvGrpSpPr>
            <a:grpSpLocks/>
          </p:cNvGrpSpPr>
          <p:nvPr/>
        </p:nvGrpSpPr>
        <p:grpSpPr bwMode="auto">
          <a:xfrm>
            <a:off x="2165350" y="1716088"/>
            <a:ext cx="642938" cy="579437"/>
            <a:chOff x="1382" y="1036"/>
            <a:chExt cx="405" cy="365"/>
          </a:xfrm>
        </p:grpSpPr>
        <p:sp>
          <p:nvSpPr>
            <p:cNvPr id="37917" name="Text Box 7"/>
            <p:cNvSpPr txBox="1">
              <a:spLocks noChangeArrowheads="1"/>
            </p:cNvSpPr>
            <p:nvPr/>
          </p:nvSpPr>
          <p:spPr bwMode="auto">
            <a:xfrm>
              <a:off x="1382" y="1036"/>
              <a:ext cx="246" cy="2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K</a:t>
              </a:r>
            </a:p>
          </p:txBody>
        </p:sp>
        <p:sp>
          <p:nvSpPr>
            <p:cNvPr id="37918" name="Text Box 8"/>
            <p:cNvSpPr txBox="1">
              <a:spLocks noChangeArrowheads="1"/>
            </p:cNvSpPr>
            <p:nvPr/>
          </p:nvSpPr>
          <p:spPr bwMode="auto">
            <a:xfrm>
              <a:off x="1560" y="1151"/>
              <a:ext cx="22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S</a:t>
              </a:r>
            </a:p>
          </p:txBody>
        </p:sp>
      </p:grpSp>
      <p:pic>
        <p:nvPicPr>
          <p:cNvPr id="37895" name="Picture 9" descr="Al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950" y="1666875"/>
            <a:ext cx="6985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6" name="Rectangle 10"/>
          <p:cNvSpPr>
            <a:spLocks noChangeArrowheads="1"/>
          </p:cNvSpPr>
          <p:nvPr/>
        </p:nvSpPr>
        <p:spPr bwMode="auto">
          <a:xfrm>
            <a:off x="1982788" y="2573338"/>
            <a:ext cx="1392237" cy="8032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37897" name="Text Box 11"/>
          <p:cNvSpPr txBox="1">
            <a:spLocks noChangeArrowheads="1"/>
          </p:cNvSpPr>
          <p:nvPr/>
        </p:nvSpPr>
        <p:spPr bwMode="auto">
          <a:xfrm>
            <a:off x="2008188" y="2582863"/>
            <a:ext cx="13684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encryption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algorithm</a:t>
            </a:r>
          </a:p>
        </p:txBody>
      </p:sp>
      <p:sp>
        <p:nvSpPr>
          <p:cNvPr id="37898" name="Rectangle 12"/>
          <p:cNvSpPr>
            <a:spLocks noChangeArrowheads="1"/>
          </p:cNvSpPr>
          <p:nvPr/>
        </p:nvSpPr>
        <p:spPr bwMode="auto">
          <a:xfrm>
            <a:off x="5100638" y="2571750"/>
            <a:ext cx="1377950" cy="8032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37899" name="Text Box 13"/>
          <p:cNvSpPr txBox="1">
            <a:spLocks noChangeArrowheads="1"/>
          </p:cNvSpPr>
          <p:nvPr/>
        </p:nvSpPr>
        <p:spPr bwMode="auto">
          <a:xfrm>
            <a:off x="5121275" y="2595563"/>
            <a:ext cx="14382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decryption 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algorithm</a:t>
            </a:r>
          </a:p>
        </p:txBody>
      </p:sp>
      <p:sp>
        <p:nvSpPr>
          <p:cNvPr id="37900" name="Line 14"/>
          <p:cNvSpPr>
            <a:spLocks noChangeShapeType="1"/>
          </p:cNvSpPr>
          <p:nvPr/>
        </p:nvSpPr>
        <p:spPr bwMode="auto">
          <a:xfrm>
            <a:off x="3403600" y="2986088"/>
            <a:ext cx="1692275" cy="79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7901" name="Line 15"/>
          <p:cNvSpPr>
            <a:spLocks noChangeShapeType="1"/>
          </p:cNvSpPr>
          <p:nvPr/>
        </p:nvSpPr>
        <p:spPr bwMode="auto">
          <a:xfrm flipH="1">
            <a:off x="2373313" y="2193925"/>
            <a:ext cx="1587" cy="3921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37902" name="Picture 16" descr="Bo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788" y="1855788"/>
            <a:ext cx="812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03" name="Line 17"/>
          <p:cNvSpPr>
            <a:spLocks noChangeShapeType="1"/>
          </p:cNvSpPr>
          <p:nvPr/>
        </p:nvSpPr>
        <p:spPr bwMode="auto">
          <a:xfrm>
            <a:off x="1238250" y="3011488"/>
            <a:ext cx="6746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7904" name="Line 18"/>
          <p:cNvSpPr>
            <a:spLocks noChangeShapeType="1"/>
          </p:cNvSpPr>
          <p:nvPr/>
        </p:nvSpPr>
        <p:spPr bwMode="auto">
          <a:xfrm>
            <a:off x="6548438" y="3008313"/>
            <a:ext cx="6746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37905" name="Picture 19" descr="BS00768_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2511425" y="1639888"/>
            <a:ext cx="46513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06" name="Text Box 20"/>
          <p:cNvSpPr txBox="1">
            <a:spLocks noChangeArrowheads="1"/>
          </p:cNvSpPr>
          <p:nvPr/>
        </p:nvSpPr>
        <p:spPr bwMode="auto">
          <a:xfrm>
            <a:off x="1609726" y="4378326"/>
            <a:ext cx="3254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600" dirty="0">
                <a:latin typeface="Arial" charset="0"/>
                <a:cs typeface="Arial" charset="0"/>
              </a:rPr>
              <a:t>S</a:t>
            </a:r>
          </a:p>
        </p:txBody>
      </p:sp>
      <p:grpSp>
        <p:nvGrpSpPr>
          <p:cNvPr id="37907" name="Group 21"/>
          <p:cNvGrpSpPr>
            <a:grpSpLocks/>
          </p:cNvGrpSpPr>
          <p:nvPr/>
        </p:nvGrpSpPr>
        <p:grpSpPr bwMode="auto">
          <a:xfrm>
            <a:off x="5351463" y="1665288"/>
            <a:ext cx="642937" cy="579437"/>
            <a:chOff x="1382" y="1036"/>
            <a:chExt cx="405" cy="365"/>
          </a:xfrm>
        </p:grpSpPr>
        <p:sp>
          <p:nvSpPr>
            <p:cNvPr id="37915" name="Text Box 22"/>
            <p:cNvSpPr txBox="1">
              <a:spLocks noChangeArrowheads="1"/>
            </p:cNvSpPr>
            <p:nvPr/>
          </p:nvSpPr>
          <p:spPr bwMode="auto">
            <a:xfrm>
              <a:off x="1382" y="1036"/>
              <a:ext cx="246" cy="2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K</a:t>
              </a:r>
            </a:p>
          </p:txBody>
        </p:sp>
        <p:sp>
          <p:nvSpPr>
            <p:cNvPr id="37916" name="Text Box 23"/>
            <p:cNvSpPr txBox="1">
              <a:spLocks noChangeArrowheads="1"/>
            </p:cNvSpPr>
            <p:nvPr/>
          </p:nvSpPr>
          <p:spPr bwMode="auto">
            <a:xfrm>
              <a:off x="1560" y="1151"/>
              <a:ext cx="22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S</a:t>
              </a:r>
            </a:p>
          </p:txBody>
        </p:sp>
      </p:grpSp>
      <p:sp>
        <p:nvSpPr>
          <p:cNvPr id="37908" name="Line 24"/>
          <p:cNvSpPr>
            <a:spLocks noChangeShapeType="1"/>
          </p:cNvSpPr>
          <p:nvPr/>
        </p:nvSpPr>
        <p:spPr bwMode="auto">
          <a:xfrm flipH="1">
            <a:off x="5559425" y="2143125"/>
            <a:ext cx="1588" cy="3921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37909" name="Picture 25" descr="BS00768_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5697538" y="1589088"/>
            <a:ext cx="465137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10" name="Text Box 26"/>
          <p:cNvSpPr txBox="1">
            <a:spLocks noChangeArrowheads="1"/>
          </p:cNvSpPr>
          <p:nvPr/>
        </p:nvSpPr>
        <p:spPr bwMode="auto">
          <a:xfrm>
            <a:off x="355600" y="2643188"/>
            <a:ext cx="15795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dirty="0">
                <a:solidFill>
                  <a:srgbClr val="C00000"/>
                </a:solidFill>
                <a:latin typeface="Arial" charset="0"/>
                <a:cs typeface="Arial" charset="0"/>
              </a:rPr>
              <a:t>plaintext</a:t>
            </a:r>
          </a:p>
          <a:p>
            <a:pPr algn="ctr"/>
            <a:r>
              <a:rPr lang="en-US" dirty="0">
                <a:solidFill>
                  <a:srgbClr val="C00000"/>
                </a:solidFill>
                <a:latin typeface="Arial" charset="0"/>
                <a:cs typeface="Arial" charset="0"/>
              </a:rPr>
              <a:t>message, m</a:t>
            </a:r>
          </a:p>
        </p:txBody>
      </p:sp>
      <p:sp>
        <p:nvSpPr>
          <p:cNvPr id="37911" name="Text Box 27"/>
          <p:cNvSpPr txBox="1">
            <a:spLocks noChangeArrowheads="1"/>
          </p:cNvSpPr>
          <p:nvPr/>
        </p:nvSpPr>
        <p:spPr bwMode="auto">
          <a:xfrm>
            <a:off x="3629128" y="3149600"/>
            <a:ext cx="109517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E(</a:t>
            </a:r>
            <a:r>
              <a:rPr lang="en-US" dirty="0" err="1" smtClean="0">
                <a:solidFill>
                  <a:srgbClr val="C00000"/>
                </a:solidFill>
                <a:latin typeface="Arial" charset="0"/>
                <a:cs typeface="Arial" charset="0"/>
              </a:rPr>
              <a:t>K</a:t>
            </a:r>
            <a:r>
              <a:rPr lang="en-US" baseline="-25000" dirty="0" err="1" smtClean="0">
                <a:solidFill>
                  <a:srgbClr val="C00000"/>
                </a:solidFill>
                <a:latin typeface="Arial" charset="0"/>
                <a:cs typeface="Arial" charset="0"/>
              </a:rPr>
              <a:t>S</a:t>
            </a:r>
            <a:r>
              <a:rPr lang="en-US" dirty="0" err="1" smtClean="0">
                <a:solidFill>
                  <a:srgbClr val="C00000"/>
                </a:solidFill>
                <a:latin typeface="Arial" charset="0"/>
                <a:cs typeface="Arial" charset="0"/>
              </a:rPr>
              <a:t>,m</a:t>
            </a:r>
            <a:r>
              <a:rPr lang="en-US" dirty="0">
                <a:solidFill>
                  <a:srgbClr val="C00000"/>
                </a:solidFill>
                <a:latin typeface="Arial" charset="0"/>
                <a:cs typeface="Arial" charset="0"/>
              </a:rPr>
              <a:t>)</a:t>
            </a:r>
          </a:p>
        </p:txBody>
      </p:sp>
      <p:sp>
        <p:nvSpPr>
          <p:cNvPr id="37913" name="Text Box 35"/>
          <p:cNvSpPr txBox="1">
            <a:spLocks noChangeArrowheads="1"/>
          </p:cNvSpPr>
          <p:nvPr/>
        </p:nvSpPr>
        <p:spPr bwMode="auto">
          <a:xfrm>
            <a:off x="6689725" y="3141663"/>
            <a:ext cx="231024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C00000"/>
                </a:solidFill>
                <a:latin typeface="Arial" charset="0"/>
                <a:cs typeface="Arial" charset="0"/>
              </a:rPr>
              <a:t>m = </a:t>
            </a:r>
            <a:r>
              <a:rPr lang="en-US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D(K</a:t>
            </a:r>
            <a:r>
              <a:rPr lang="en-US" baseline="-250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S</a:t>
            </a:r>
            <a:r>
              <a:rPr lang="en-US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,E(</a:t>
            </a:r>
            <a:r>
              <a:rPr lang="en-US" dirty="0" err="1" smtClean="0">
                <a:solidFill>
                  <a:srgbClr val="C00000"/>
                </a:solidFill>
                <a:latin typeface="Arial" charset="0"/>
                <a:cs typeface="Arial" charset="0"/>
              </a:rPr>
              <a:t>K</a:t>
            </a:r>
            <a:r>
              <a:rPr lang="en-US" baseline="-25000" dirty="0" err="1" smtClean="0">
                <a:solidFill>
                  <a:srgbClr val="C00000"/>
                </a:solidFill>
                <a:latin typeface="Arial" charset="0"/>
                <a:cs typeface="Arial" charset="0"/>
              </a:rPr>
              <a:t>S</a:t>
            </a:r>
            <a:r>
              <a:rPr lang="en-US" dirty="0" err="1">
                <a:solidFill>
                  <a:srgbClr val="C00000"/>
                </a:solidFill>
                <a:latin typeface="Arial" charset="0"/>
                <a:cs typeface="Arial" charset="0"/>
              </a:rPr>
              <a:t>,</a:t>
            </a:r>
            <a:r>
              <a:rPr lang="en-US" dirty="0" err="1" smtClean="0">
                <a:solidFill>
                  <a:srgbClr val="C00000"/>
                </a:solidFill>
                <a:latin typeface="Arial" charset="0"/>
                <a:cs typeface="Arial" charset="0"/>
              </a:rPr>
              <a:t>m</a:t>
            </a:r>
            <a:r>
              <a:rPr lang="en-US" dirty="0">
                <a:solidFill>
                  <a:srgbClr val="C00000"/>
                </a:solidFill>
                <a:latin typeface="Arial" charset="0"/>
                <a:cs typeface="Arial" charset="0"/>
              </a:rPr>
              <a:t>))</a:t>
            </a:r>
          </a:p>
        </p:txBody>
      </p:sp>
      <p:pic>
        <p:nvPicPr>
          <p:cNvPr id="37914" name="Picture 20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950913"/>
            <a:ext cx="54848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784D624-D040-2E47-A508-03D46FE35CB6}" type="slidenum">
              <a:rPr lang="uk-UA" smtClean="0"/>
              <a:pPr/>
              <a:t>10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2383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r>
              <a:rPr lang="en-US" sz="3600" dirty="0"/>
              <a:t>Symmetric key crypto: DES</a:t>
            </a:r>
            <a:endParaRPr lang="en-US" dirty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9438" y="1206500"/>
            <a:ext cx="8278812" cy="4648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dirty="0">
                <a:solidFill>
                  <a:srgbClr val="C00000"/>
                </a:solidFill>
              </a:rPr>
              <a:t>DES: Data Encryption Standard</a:t>
            </a:r>
            <a:endParaRPr lang="en-US" sz="2400" dirty="0">
              <a:solidFill>
                <a:srgbClr val="C00000"/>
              </a:solidFill>
            </a:endParaRPr>
          </a:p>
          <a:p>
            <a:r>
              <a:rPr lang="en-US" sz="2400" dirty="0"/>
              <a:t>US encryption standard [NIST 1993]</a:t>
            </a:r>
          </a:p>
          <a:p>
            <a:r>
              <a:rPr lang="en-US" sz="2400" dirty="0"/>
              <a:t>56-bit symmetric key, 64-bit plaintext input</a:t>
            </a:r>
          </a:p>
          <a:p>
            <a:r>
              <a:rPr lang="en-US" sz="2400" dirty="0"/>
              <a:t>block cipher with cipher block chaining</a:t>
            </a:r>
          </a:p>
          <a:p>
            <a:r>
              <a:rPr lang="en-US" sz="2400" dirty="0"/>
              <a:t>how secure is DES?</a:t>
            </a:r>
          </a:p>
          <a:p>
            <a:pPr lvl="1"/>
            <a:r>
              <a:rPr lang="en-US" dirty="0"/>
              <a:t>DES Challenge: 56-bit-key-encrypted phrase  decrypted (brute force) in less than a day</a:t>
            </a:r>
          </a:p>
          <a:p>
            <a:pPr lvl="1"/>
            <a:r>
              <a:rPr lang="en-US" dirty="0"/>
              <a:t>no known good analytic attack</a:t>
            </a:r>
          </a:p>
          <a:p>
            <a:r>
              <a:rPr lang="en-US" sz="2400" dirty="0"/>
              <a:t>making DES more secure:</a:t>
            </a:r>
          </a:p>
          <a:p>
            <a:pPr lvl="1"/>
            <a:r>
              <a:rPr lang="en-US" dirty="0"/>
              <a:t>3DES: encrypt 3 times with 3 different keys</a:t>
            </a:r>
          </a:p>
        </p:txBody>
      </p:sp>
      <p:pic>
        <p:nvPicPr>
          <p:cNvPr id="41988" name="Picture 20" descr="underline_base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13" y="754063"/>
            <a:ext cx="54848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784D624-D040-2E47-A508-03D46FE35CB6}" type="slidenum">
              <a:rPr lang="uk-UA" smtClean="0"/>
              <a:pPr/>
              <a:t>11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9838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376238" y="2222500"/>
            <a:ext cx="3717925" cy="3046413"/>
          </a:xfrm>
          <a:prstGeom prst="rect">
            <a:avLst/>
          </a:prstGeom>
          <a:solidFill>
            <a:srgbClr val="FFFFFF"/>
          </a:solidFill>
          <a:ln w="19050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title"/>
          </p:nvPr>
        </p:nvSpPr>
        <p:spPr>
          <a:xfrm>
            <a:off x="293688" y="304800"/>
            <a:ext cx="3927475" cy="1143000"/>
          </a:xfrm>
        </p:spPr>
        <p:txBody>
          <a:bodyPr/>
          <a:lstStyle/>
          <a:p>
            <a:pPr>
              <a:lnSpc>
                <a:spcPts val="3700"/>
              </a:lnSpc>
            </a:pPr>
            <a:r>
              <a:rPr lang="en-US" sz="3600" dirty="0"/>
              <a:t>Symmetric key </a:t>
            </a:r>
            <a:br>
              <a:rPr lang="en-US" sz="3600" dirty="0"/>
            </a:br>
            <a:r>
              <a:rPr lang="en-US" sz="3600" dirty="0"/>
              <a:t>crypto: DES</a:t>
            </a:r>
            <a:endParaRPr lang="en-US" dirty="0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09588" y="2517775"/>
            <a:ext cx="3527425" cy="2484438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sz="2400" dirty="0"/>
              <a:t>initial permutation </a:t>
            </a:r>
          </a:p>
          <a:p>
            <a:pPr>
              <a:buFont typeface="Wingdings" charset="0"/>
              <a:buNone/>
            </a:pPr>
            <a:r>
              <a:rPr lang="en-US" sz="2400" dirty="0"/>
              <a:t>16 identical </a:t>
            </a:r>
            <a:r>
              <a:rPr lang="ja-JP" altLang="en-US" sz="2400" dirty="0"/>
              <a:t>“</a:t>
            </a:r>
            <a:r>
              <a:rPr lang="en-US" altLang="ja-JP" sz="2400" dirty="0"/>
              <a:t>rounds</a:t>
            </a:r>
            <a:r>
              <a:rPr lang="ja-JP" altLang="en-US" sz="2400" dirty="0"/>
              <a:t>”</a:t>
            </a:r>
            <a:r>
              <a:rPr lang="en-US" altLang="ja-JP" sz="2400" dirty="0"/>
              <a:t> of function application, each using different 48 bits of key</a:t>
            </a:r>
          </a:p>
          <a:p>
            <a:pPr>
              <a:buFont typeface="Wingdings" charset="0"/>
              <a:buNone/>
            </a:pPr>
            <a:r>
              <a:rPr lang="en-US" sz="2400" dirty="0"/>
              <a:t>final permutation</a:t>
            </a:r>
            <a:endParaRPr lang="en-US" dirty="0"/>
          </a:p>
          <a:p>
            <a:pPr>
              <a:buFont typeface="Wingdings" charset="0"/>
              <a:buNone/>
            </a:pPr>
            <a:endParaRPr lang="en-US" dirty="0"/>
          </a:p>
        </p:txBody>
      </p:sp>
      <p:grpSp>
        <p:nvGrpSpPr>
          <p:cNvPr id="43013" name="Group 5"/>
          <p:cNvGrpSpPr>
            <a:grpSpLocks/>
          </p:cNvGrpSpPr>
          <p:nvPr/>
        </p:nvGrpSpPr>
        <p:grpSpPr bwMode="auto">
          <a:xfrm>
            <a:off x="533400" y="1928813"/>
            <a:ext cx="2239963" cy="523875"/>
            <a:chOff x="350" y="1352"/>
            <a:chExt cx="1411" cy="330"/>
          </a:xfrm>
        </p:grpSpPr>
        <p:sp>
          <p:nvSpPr>
            <p:cNvPr id="43016" name="Rectangle 6"/>
            <p:cNvSpPr>
              <a:spLocks noChangeArrowheads="1"/>
            </p:cNvSpPr>
            <p:nvPr/>
          </p:nvSpPr>
          <p:spPr bwMode="auto">
            <a:xfrm>
              <a:off x="385" y="1356"/>
              <a:ext cx="1370" cy="26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3017" name="Text Box 7"/>
            <p:cNvSpPr txBox="1">
              <a:spLocks noChangeArrowheads="1"/>
            </p:cNvSpPr>
            <p:nvPr/>
          </p:nvSpPr>
          <p:spPr bwMode="auto">
            <a:xfrm>
              <a:off x="350" y="1352"/>
              <a:ext cx="1411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800" i="1" dirty="0">
                  <a:solidFill>
                    <a:srgbClr val="C00000"/>
                  </a:solidFill>
                  <a:latin typeface="+mn-lt"/>
                  <a:cs typeface="Arial" charset="0"/>
                </a:rPr>
                <a:t>DES operation</a:t>
              </a:r>
            </a:p>
          </p:txBody>
        </p:sp>
      </p:grpSp>
      <p:pic>
        <p:nvPicPr>
          <p:cNvPr id="43014" name="Picture 8" descr="07-0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588" y="282575"/>
            <a:ext cx="4043362" cy="621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5" name="Picture 24" descr="underline_base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1327150"/>
            <a:ext cx="2851150" cy="16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784D624-D040-2E47-A508-03D46FE35CB6}" type="slidenum">
              <a:rPr lang="uk-UA" smtClean="0"/>
              <a:pPr/>
              <a:t>12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9493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07375" cy="1143000"/>
          </a:xfrm>
        </p:spPr>
        <p:txBody>
          <a:bodyPr/>
          <a:lstStyle/>
          <a:p>
            <a:r>
              <a:rPr lang="en-US" sz="3600" dirty="0"/>
              <a:t>AES: Advanced Encryption Standard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symmetric-key NIST standard, </a:t>
            </a:r>
            <a:r>
              <a:rPr lang="en-US" dirty="0" smtClean="0"/>
              <a:t>replaced </a:t>
            </a:r>
            <a:r>
              <a:rPr lang="en-US" dirty="0"/>
              <a:t>DES (Nov 2001)</a:t>
            </a:r>
          </a:p>
          <a:p>
            <a:r>
              <a:rPr lang="en-US" dirty="0"/>
              <a:t>processes data in 128 bit blocks</a:t>
            </a:r>
          </a:p>
          <a:p>
            <a:r>
              <a:rPr lang="en-US" dirty="0"/>
              <a:t>128, 192, or 256 bit keys</a:t>
            </a:r>
          </a:p>
          <a:p>
            <a:r>
              <a:rPr lang="en-US" dirty="0"/>
              <a:t>brute force decryption (try each key) taking 1 sec on DES, takes 149 trillion years for AES</a:t>
            </a:r>
          </a:p>
        </p:txBody>
      </p:sp>
      <p:pic>
        <p:nvPicPr>
          <p:cNvPr id="44036" name="Picture 17" descr="underline_base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993775"/>
            <a:ext cx="68564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784D624-D040-2E47-A508-03D46FE35CB6}" type="slidenum">
              <a:rPr lang="uk-UA" smtClean="0"/>
              <a:pPr/>
              <a:t>13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58191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 noChangeArrowheads="1"/>
          </p:cNvSpPr>
          <p:nvPr>
            <p:ph type="title"/>
          </p:nvPr>
        </p:nvSpPr>
        <p:spPr>
          <a:xfrm>
            <a:off x="338138" y="152400"/>
            <a:ext cx="7772400" cy="1143000"/>
          </a:xfrm>
        </p:spPr>
        <p:txBody>
          <a:bodyPr/>
          <a:lstStyle/>
          <a:p>
            <a:r>
              <a:rPr lang="en-US" dirty="0"/>
              <a:t>Public Key Cryptography</a:t>
            </a:r>
          </a:p>
        </p:txBody>
      </p:sp>
      <p:sp>
        <p:nvSpPr>
          <p:cNvPr id="45059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39713" y="1654175"/>
            <a:ext cx="3810000" cy="4648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i="1" dirty="0">
                <a:solidFill>
                  <a:srgbClr val="C00000"/>
                </a:solidFill>
              </a:rPr>
              <a:t>symmetric key crypto</a:t>
            </a:r>
          </a:p>
          <a:p>
            <a:r>
              <a:rPr lang="en-US" sz="2400" dirty="0"/>
              <a:t>requires sender, receiver know shared secret key</a:t>
            </a:r>
          </a:p>
          <a:p>
            <a:r>
              <a:rPr lang="en-US" sz="2400" dirty="0"/>
              <a:t>Q: how to agree on key in first place (particularly if never </a:t>
            </a:r>
            <a:r>
              <a:rPr lang="ja-JP" altLang="en-US" sz="2400" dirty="0"/>
              <a:t>“</a:t>
            </a:r>
            <a:r>
              <a:rPr lang="en-US" altLang="ja-JP" sz="2400" dirty="0"/>
              <a:t>met</a:t>
            </a:r>
            <a:r>
              <a:rPr lang="ja-JP" altLang="en-US" sz="2400" dirty="0"/>
              <a:t>”</a:t>
            </a:r>
            <a:r>
              <a:rPr lang="en-US" altLang="ja-JP" sz="2400" dirty="0"/>
              <a:t>)?</a:t>
            </a:r>
          </a:p>
          <a:p>
            <a:endParaRPr lang="en-US" sz="2400" dirty="0"/>
          </a:p>
        </p:txBody>
      </p:sp>
      <p:pic>
        <p:nvPicPr>
          <p:cNvPr id="45060" name="Picture 19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990600"/>
            <a:ext cx="5942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4354513" y="852488"/>
            <a:ext cx="3973512" cy="5430837"/>
            <a:chOff x="4354281" y="853168"/>
            <a:chExt cx="3973290" cy="5430157"/>
          </a:xfrm>
        </p:grpSpPr>
        <p:sp>
          <p:nvSpPr>
            <p:cNvPr id="45062" name="Rectangle 2"/>
            <p:cNvSpPr>
              <a:spLocks noChangeArrowheads="1"/>
            </p:cNvSpPr>
            <p:nvPr/>
          </p:nvSpPr>
          <p:spPr bwMode="auto">
            <a:xfrm>
              <a:off x="4354281" y="1926771"/>
              <a:ext cx="3875314" cy="392974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pic>
          <p:nvPicPr>
            <p:cNvPr id="45063" name="Picture 6" descr="j0078625[1]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4009" y="853168"/>
              <a:ext cx="563562" cy="1712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064" name="Rectangle 1"/>
            <p:cNvSpPr>
              <a:spLocks noChangeArrowheads="1"/>
            </p:cNvSpPr>
            <p:nvPr/>
          </p:nvSpPr>
          <p:spPr bwMode="auto">
            <a:xfrm>
              <a:off x="4528457" y="1665514"/>
              <a:ext cx="2449286" cy="5007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065" name="Rectangle 5"/>
            <p:cNvSpPr>
              <a:spLocks noChangeArrowheads="1"/>
            </p:cNvSpPr>
            <p:nvPr/>
          </p:nvSpPr>
          <p:spPr bwMode="auto">
            <a:xfrm>
              <a:off x="4519613" y="1635125"/>
              <a:ext cx="3656012" cy="464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None/>
              </a:pPr>
              <a:r>
                <a:rPr lang="en-US" sz="2800" i="1" dirty="0">
                  <a:solidFill>
                    <a:srgbClr val="C00000"/>
                  </a:solidFill>
                </a:rPr>
                <a:t>public key crypto</a:t>
              </a:r>
            </a:p>
            <a:p>
              <a:pPr marL="277813" indent="-277813"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</a:pPr>
              <a:r>
                <a:rPr lang="en-US" sz="2400" dirty="0"/>
                <a:t>radically different approach [Diffie-Hellman76, RSA78]</a:t>
              </a:r>
            </a:p>
            <a:p>
              <a:pPr marL="277813" indent="-277813"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</a:pPr>
              <a:r>
                <a:rPr lang="en-US" sz="2400" dirty="0"/>
                <a:t>sender, receiver do </a:t>
              </a:r>
              <a:r>
                <a:rPr lang="en-US" sz="2400" i="1" dirty="0">
                  <a:solidFill>
                    <a:srgbClr val="000099"/>
                  </a:solidFill>
                </a:rPr>
                <a:t>not</a:t>
              </a:r>
              <a:r>
                <a:rPr lang="en-US" sz="2400" dirty="0"/>
                <a:t> share secret key</a:t>
              </a:r>
            </a:p>
            <a:p>
              <a:pPr marL="277813" indent="-277813"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</a:pPr>
              <a:r>
                <a:rPr lang="en-US" sz="2400" i="1" dirty="0">
                  <a:solidFill>
                    <a:srgbClr val="000099"/>
                  </a:solidFill>
                </a:rPr>
                <a:t>public</a:t>
              </a:r>
              <a:r>
                <a:rPr lang="en-US" sz="2400" i="1" dirty="0">
                  <a:solidFill>
                    <a:schemeClr val="accent2"/>
                  </a:solidFill>
                </a:rPr>
                <a:t> </a:t>
              </a:r>
              <a:r>
                <a:rPr lang="en-US" sz="2400" dirty="0"/>
                <a:t>encryption key </a:t>
              </a:r>
              <a:r>
                <a:rPr lang="en-US" sz="2400" i="1" dirty="0">
                  <a:solidFill>
                    <a:schemeClr val="accent2"/>
                  </a:solidFill>
                </a:rPr>
                <a:t> </a:t>
              </a:r>
              <a:r>
                <a:rPr lang="en-US" sz="2400" dirty="0"/>
                <a:t>known to</a:t>
              </a:r>
              <a:r>
                <a:rPr lang="en-US" sz="2400" i="1" dirty="0">
                  <a:solidFill>
                    <a:schemeClr val="accent2"/>
                  </a:solidFill>
                </a:rPr>
                <a:t> </a:t>
              </a:r>
              <a:r>
                <a:rPr lang="en-US" sz="2400" i="1" dirty="0">
                  <a:solidFill>
                    <a:srgbClr val="000099"/>
                  </a:solidFill>
                </a:rPr>
                <a:t>all</a:t>
              </a:r>
            </a:p>
            <a:p>
              <a:pPr marL="277813" indent="-277813"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</a:pPr>
              <a:r>
                <a:rPr lang="en-US" sz="2400" i="1" dirty="0">
                  <a:solidFill>
                    <a:srgbClr val="000099"/>
                  </a:solidFill>
                </a:rPr>
                <a:t>private</a:t>
              </a:r>
              <a:r>
                <a:rPr lang="en-US" sz="2400" dirty="0"/>
                <a:t> decryption key known only to receiver</a:t>
              </a:r>
              <a:endParaRPr lang="en-US" sz="2800" dirty="0"/>
            </a:p>
            <a:p>
              <a:pPr marL="277813" indent="-277813">
                <a:spcBef>
                  <a:spcPct val="20000"/>
                </a:spcBef>
                <a:buClr>
                  <a:schemeClr val="accent2"/>
                </a:buClr>
                <a:buSzPct val="100000"/>
                <a:buFont typeface="Wingdings" charset="2"/>
                <a:buChar char="§"/>
              </a:pPr>
              <a:endParaRPr lang="en-US" sz="2800" dirty="0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784D624-D040-2E47-A508-03D46FE35CB6}" type="slidenum">
              <a:rPr lang="uk-UA" smtClean="0"/>
              <a:pPr/>
              <a:t>14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59459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82575" y="130175"/>
            <a:ext cx="7772400" cy="1143000"/>
          </a:xfrm>
        </p:spPr>
        <p:txBody>
          <a:bodyPr/>
          <a:lstStyle/>
          <a:p>
            <a:r>
              <a:rPr lang="en-US" dirty="0"/>
              <a:t>Public key cryptography</a:t>
            </a: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442913" y="3832225"/>
            <a:ext cx="1579562" cy="708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dirty="0">
                <a:solidFill>
                  <a:srgbClr val="C00000"/>
                </a:solidFill>
                <a:latin typeface="Arial" charset="0"/>
                <a:cs typeface="Arial" charset="0"/>
              </a:rPr>
              <a:t>plaintext</a:t>
            </a:r>
          </a:p>
          <a:p>
            <a:pPr algn="ctr"/>
            <a:r>
              <a:rPr lang="en-US" dirty="0">
                <a:solidFill>
                  <a:srgbClr val="C00000"/>
                </a:solidFill>
                <a:latin typeface="Arial" charset="0"/>
                <a:cs typeface="Arial" charset="0"/>
              </a:rPr>
              <a:t>message, m</a:t>
            </a: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3679825" y="3835400"/>
            <a:ext cx="1295400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dirty="0">
                <a:solidFill>
                  <a:srgbClr val="C00000"/>
                </a:solidFill>
                <a:latin typeface="Arial" charset="0"/>
                <a:cs typeface="Arial" charset="0"/>
              </a:rPr>
              <a:t>ciphertext</a:t>
            </a:r>
          </a:p>
        </p:txBody>
      </p:sp>
      <p:pic>
        <p:nvPicPr>
          <p:cNvPr id="46085" name="Picture 5" descr="Al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913" y="3081338"/>
            <a:ext cx="511175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2109788" y="3781425"/>
            <a:ext cx="1392237" cy="8032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46087" name="Text Box 7"/>
          <p:cNvSpPr txBox="1">
            <a:spLocks noChangeArrowheads="1"/>
          </p:cNvSpPr>
          <p:nvPr/>
        </p:nvSpPr>
        <p:spPr bwMode="auto">
          <a:xfrm>
            <a:off x="2135188" y="3790950"/>
            <a:ext cx="13684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encryption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algorithm</a:t>
            </a:r>
          </a:p>
        </p:txBody>
      </p:sp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5330825" y="3794125"/>
            <a:ext cx="1377950" cy="8032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46089" name="Text Box 9"/>
          <p:cNvSpPr txBox="1">
            <a:spLocks noChangeArrowheads="1"/>
          </p:cNvSpPr>
          <p:nvPr/>
        </p:nvSpPr>
        <p:spPr bwMode="auto">
          <a:xfrm>
            <a:off x="5351463" y="3817938"/>
            <a:ext cx="14382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decryption 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algorithm</a:t>
            </a:r>
          </a:p>
        </p:txBody>
      </p:sp>
      <p:sp>
        <p:nvSpPr>
          <p:cNvPr id="46090" name="Line 10"/>
          <p:cNvSpPr>
            <a:spLocks noChangeShapeType="1"/>
          </p:cNvSpPr>
          <p:nvPr/>
        </p:nvSpPr>
        <p:spPr bwMode="auto">
          <a:xfrm flipV="1">
            <a:off x="3530600" y="4189413"/>
            <a:ext cx="1809750" cy="47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6091" name="Text Box 11"/>
          <p:cNvSpPr txBox="1">
            <a:spLocks noChangeArrowheads="1"/>
          </p:cNvSpPr>
          <p:nvPr/>
        </p:nvSpPr>
        <p:spPr bwMode="auto">
          <a:xfrm>
            <a:off x="6473825" y="1697038"/>
            <a:ext cx="1762125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dirty="0">
                <a:latin typeface="Arial" charset="0"/>
                <a:cs typeface="Arial" charset="0"/>
              </a:rPr>
              <a:t>Bob</a:t>
            </a:r>
            <a:r>
              <a:rPr lang="ja-JP" altLang="en-US" sz="1800">
                <a:latin typeface="Arial" charset="0"/>
                <a:cs typeface="Arial" charset="0"/>
              </a:rPr>
              <a:t>’</a:t>
            </a:r>
            <a:r>
              <a:rPr lang="en-US" altLang="ja-JP" sz="1800" dirty="0">
                <a:latin typeface="Arial" charset="0"/>
                <a:cs typeface="Arial" charset="0"/>
              </a:rPr>
              <a:t>s </a:t>
            </a:r>
            <a:r>
              <a:rPr lang="en-US" altLang="ja-JP" sz="1800" i="1" u="sng" dirty="0">
                <a:solidFill>
                  <a:srgbClr val="C00000"/>
                </a:solidFill>
                <a:latin typeface="Arial" charset="0"/>
                <a:cs typeface="Arial" charset="0"/>
              </a:rPr>
              <a:t>public </a:t>
            </a:r>
          </a:p>
          <a:p>
            <a:r>
              <a:rPr lang="en-US" sz="1800" dirty="0">
                <a:latin typeface="Arial" charset="0"/>
                <a:cs typeface="Arial" charset="0"/>
              </a:rPr>
              <a:t>key </a:t>
            </a:r>
          </a:p>
        </p:txBody>
      </p:sp>
      <p:pic>
        <p:nvPicPr>
          <p:cNvPr id="46092" name="Picture 12" descr="Bo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963" y="3098800"/>
            <a:ext cx="665162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93" name="Line 13"/>
          <p:cNvSpPr>
            <a:spLocks noChangeShapeType="1"/>
          </p:cNvSpPr>
          <p:nvPr/>
        </p:nvSpPr>
        <p:spPr bwMode="auto">
          <a:xfrm>
            <a:off x="1365250" y="4219575"/>
            <a:ext cx="6746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6094" name="Line 14"/>
          <p:cNvSpPr>
            <a:spLocks noChangeShapeType="1"/>
          </p:cNvSpPr>
          <p:nvPr/>
        </p:nvSpPr>
        <p:spPr bwMode="auto">
          <a:xfrm>
            <a:off x="6750050" y="4175125"/>
            <a:ext cx="6746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46095" name="Picture 15" descr="BS00768_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5516563" y="1839913"/>
            <a:ext cx="458787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96" name="Text Box 16"/>
          <p:cNvSpPr txBox="1">
            <a:spLocks noChangeArrowheads="1"/>
          </p:cNvSpPr>
          <p:nvPr/>
        </p:nvSpPr>
        <p:spPr bwMode="auto">
          <a:xfrm>
            <a:off x="6808788" y="3830638"/>
            <a:ext cx="12525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dirty="0">
                <a:solidFill>
                  <a:srgbClr val="C00000"/>
                </a:solidFill>
                <a:latin typeface="Arial" charset="0"/>
                <a:cs typeface="Arial" charset="0"/>
              </a:rPr>
              <a:t>plaintext</a:t>
            </a:r>
          </a:p>
          <a:p>
            <a:pPr algn="ctr"/>
            <a:r>
              <a:rPr lang="en-US" dirty="0">
                <a:solidFill>
                  <a:srgbClr val="C00000"/>
                </a:solidFill>
                <a:latin typeface="Arial" charset="0"/>
                <a:cs typeface="Arial" charset="0"/>
              </a:rPr>
              <a:t>message</a:t>
            </a:r>
          </a:p>
        </p:txBody>
      </p:sp>
      <p:grpSp>
        <p:nvGrpSpPr>
          <p:cNvPr id="46097" name="Group 17"/>
          <p:cNvGrpSpPr>
            <a:grpSpLocks/>
          </p:cNvGrpSpPr>
          <p:nvPr/>
        </p:nvGrpSpPr>
        <p:grpSpPr bwMode="auto">
          <a:xfrm>
            <a:off x="3797304" y="4162426"/>
            <a:ext cx="1193801" cy="487363"/>
            <a:chOff x="2252" y="2077"/>
            <a:chExt cx="752" cy="307"/>
          </a:xfrm>
        </p:grpSpPr>
        <p:sp>
          <p:nvSpPr>
            <p:cNvPr id="46115" name="Text Box 18"/>
            <p:cNvSpPr txBox="1">
              <a:spLocks noChangeArrowheads="1"/>
            </p:cNvSpPr>
            <p:nvPr/>
          </p:nvSpPr>
          <p:spPr bwMode="auto">
            <a:xfrm>
              <a:off x="2252" y="2132"/>
              <a:ext cx="75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dirty="0" smtClean="0">
                  <a:solidFill>
                    <a:srgbClr val="C00000"/>
                  </a:solidFill>
                  <a:latin typeface="Arial" charset="0"/>
                  <a:cs typeface="Arial" charset="0"/>
                </a:rPr>
                <a:t>E(</a:t>
              </a:r>
              <a:r>
                <a:rPr lang="en-US" dirty="0" err="1" smtClean="0">
                  <a:solidFill>
                    <a:srgbClr val="C00000"/>
                  </a:solidFill>
                  <a:latin typeface="Arial" charset="0"/>
                  <a:cs typeface="Arial" charset="0"/>
                </a:rPr>
                <a:t>K</a:t>
              </a:r>
              <a:r>
                <a:rPr lang="en-US" baseline="-25000" dirty="0" err="1" smtClean="0">
                  <a:solidFill>
                    <a:srgbClr val="C00000"/>
                  </a:solidFill>
                  <a:latin typeface="Arial" charset="0"/>
                  <a:cs typeface="Arial" charset="0"/>
                </a:rPr>
                <a:t>B</a:t>
              </a:r>
              <a:r>
                <a:rPr lang="en-US" baseline="30000" dirty="0" err="1" smtClean="0">
                  <a:solidFill>
                    <a:srgbClr val="C00000"/>
                  </a:solidFill>
                  <a:latin typeface="Arial" charset="0"/>
                  <a:cs typeface="Arial" charset="0"/>
                </a:rPr>
                <a:t>+</a:t>
              </a:r>
              <a:r>
                <a:rPr lang="en-US" dirty="0" err="1">
                  <a:solidFill>
                    <a:srgbClr val="C00000"/>
                  </a:solidFill>
                  <a:latin typeface="Arial" charset="0"/>
                  <a:cs typeface="Arial" charset="0"/>
                </a:rPr>
                <a:t>,</a:t>
              </a:r>
              <a:r>
                <a:rPr lang="en-US" dirty="0" err="1" smtClean="0">
                  <a:solidFill>
                    <a:srgbClr val="C00000"/>
                  </a:solidFill>
                  <a:latin typeface="Arial" charset="0"/>
                  <a:cs typeface="Arial" charset="0"/>
                </a:rPr>
                <a:t>m</a:t>
              </a:r>
              <a:r>
                <a:rPr lang="en-US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)</a:t>
              </a:r>
            </a:p>
          </p:txBody>
        </p:sp>
        <p:sp>
          <p:nvSpPr>
            <p:cNvPr id="46117" name="Text Box 20"/>
            <p:cNvSpPr txBox="1">
              <a:spLocks noChangeArrowheads="1"/>
            </p:cNvSpPr>
            <p:nvPr/>
          </p:nvSpPr>
          <p:spPr bwMode="auto">
            <a:xfrm>
              <a:off x="2506" y="2077"/>
              <a:ext cx="116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endParaRPr lang="en-US" sz="1600" dirty="0">
                <a:solidFill>
                  <a:srgbClr val="C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46098" name="Text Box 21"/>
          <p:cNvSpPr txBox="1">
            <a:spLocks noChangeArrowheads="1"/>
          </p:cNvSpPr>
          <p:nvPr/>
        </p:nvSpPr>
        <p:spPr bwMode="auto">
          <a:xfrm>
            <a:off x="6013450" y="1757363"/>
            <a:ext cx="425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dirty="0">
                <a:solidFill>
                  <a:srgbClr val="C00000"/>
                </a:solidFill>
                <a:latin typeface="Arial" charset="0"/>
                <a:cs typeface="Arial" charset="0"/>
              </a:rPr>
              <a:t>K </a:t>
            </a:r>
          </a:p>
        </p:txBody>
      </p:sp>
      <p:sp>
        <p:nvSpPr>
          <p:cNvPr id="46099" name="Text Box 22"/>
          <p:cNvSpPr txBox="1">
            <a:spLocks noChangeArrowheads="1"/>
          </p:cNvSpPr>
          <p:nvPr/>
        </p:nvSpPr>
        <p:spPr bwMode="auto">
          <a:xfrm>
            <a:off x="6157913" y="1936750"/>
            <a:ext cx="3222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600" dirty="0">
                <a:solidFill>
                  <a:srgbClr val="C00000"/>
                </a:solidFill>
                <a:latin typeface="Arial" charset="0"/>
                <a:cs typeface="Arial" charset="0"/>
              </a:rPr>
              <a:t>B</a:t>
            </a:r>
          </a:p>
        </p:txBody>
      </p:sp>
      <p:sp>
        <p:nvSpPr>
          <p:cNvPr id="46100" name="Text Box 23"/>
          <p:cNvSpPr txBox="1">
            <a:spLocks noChangeArrowheads="1"/>
          </p:cNvSpPr>
          <p:nvPr/>
        </p:nvSpPr>
        <p:spPr bwMode="auto">
          <a:xfrm>
            <a:off x="6165850" y="1657350"/>
            <a:ext cx="304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600" dirty="0">
                <a:solidFill>
                  <a:srgbClr val="C00000"/>
                </a:solidFill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46101" name="Text Box 24"/>
          <p:cNvSpPr txBox="1">
            <a:spLocks noChangeArrowheads="1"/>
          </p:cNvSpPr>
          <p:nvPr/>
        </p:nvSpPr>
        <p:spPr bwMode="auto">
          <a:xfrm>
            <a:off x="6470650" y="2374900"/>
            <a:ext cx="1762125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dirty="0">
                <a:latin typeface="Arial" charset="0"/>
                <a:cs typeface="Arial" charset="0"/>
              </a:rPr>
              <a:t>Bob</a:t>
            </a:r>
            <a:r>
              <a:rPr lang="ja-JP" altLang="en-US" sz="1800">
                <a:latin typeface="Arial" charset="0"/>
                <a:cs typeface="Arial" charset="0"/>
              </a:rPr>
              <a:t>’</a:t>
            </a:r>
            <a:r>
              <a:rPr lang="en-US" altLang="ja-JP" sz="1800" dirty="0">
                <a:latin typeface="Arial" charset="0"/>
                <a:cs typeface="Arial" charset="0"/>
              </a:rPr>
              <a:t>s </a:t>
            </a:r>
            <a:r>
              <a:rPr lang="en-US" altLang="ja-JP" sz="1800" i="1" u="sng" dirty="0">
                <a:solidFill>
                  <a:srgbClr val="C00000"/>
                </a:solidFill>
                <a:latin typeface="Arial" charset="0"/>
                <a:cs typeface="Arial" charset="0"/>
              </a:rPr>
              <a:t>private</a:t>
            </a:r>
          </a:p>
          <a:p>
            <a:r>
              <a:rPr lang="en-US" sz="1800" dirty="0">
                <a:latin typeface="Arial" charset="0"/>
                <a:cs typeface="Arial" charset="0"/>
              </a:rPr>
              <a:t>key </a:t>
            </a:r>
          </a:p>
        </p:txBody>
      </p:sp>
      <p:pic>
        <p:nvPicPr>
          <p:cNvPr id="46102" name="Picture 25" descr="BS00768_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5513388" y="2513013"/>
            <a:ext cx="54292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103" name="Text Box 26"/>
          <p:cNvSpPr txBox="1">
            <a:spLocks noChangeArrowheads="1"/>
          </p:cNvSpPr>
          <p:nvPr/>
        </p:nvSpPr>
        <p:spPr bwMode="auto">
          <a:xfrm>
            <a:off x="6022975" y="2447925"/>
            <a:ext cx="425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dirty="0">
                <a:solidFill>
                  <a:srgbClr val="C00000"/>
                </a:solidFill>
                <a:latin typeface="Arial" charset="0"/>
                <a:cs typeface="Arial" charset="0"/>
              </a:rPr>
              <a:t>K </a:t>
            </a:r>
          </a:p>
        </p:txBody>
      </p:sp>
      <p:sp>
        <p:nvSpPr>
          <p:cNvPr id="46104" name="Text Box 27"/>
          <p:cNvSpPr txBox="1">
            <a:spLocks noChangeArrowheads="1"/>
          </p:cNvSpPr>
          <p:nvPr/>
        </p:nvSpPr>
        <p:spPr bwMode="auto">
          <a:xfrm>
            <a:off x="6230938" y="2640013"/>
            <a:ext cx="3222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600" dirty="0">
                <a:solidFill>
                  <a:srgbClr val="C00000"/>
                </a:solidFill>
                <a:latin typeface="Arial" charset="0"/>
                <a:cs typeface="Arial" charset="0"/>
              </a:rPr>
              <a:t>B</a:t>
            </a:r>
          </a:p>
        </p:txBody>
      </p:sp>
      <p:sp>
        <p:nvSpPr>
          <p:cNvPr id="46105" name="Text Box 28"/>
          <p:cNvSpPr txBox="1">
            <a:spLocks noChangeArrowheads="1"/>
          </p:cNvSpPr>
          <p:nvPr/>
        </p:nvSpPr>
        <p:spPr bwMode="auto">
          <a:xfrm>
            <a:off x="6264275" y="2360613"/>
            <a:ext cx="2524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600" dirty="0">
                <a:solidFill>
                  <a:srgbClr val="C00000"/>
                </a:solidFill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46110" name="Text Box 30"/>
          <p:cNvSpPr txBox="1">
            <a:spLocks noChangeArrowheads="1"/>
          </p:cNvSpPr>
          <p:nvPr/>
        </p:nvSpPr>
        <p:spPr bwMode="auto">
          <a:xfrm>
            <a:off x="6432992" y="4597400"/>
            <a:ext cx="268374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m=</a:t>
            </a:r>
            <a:r>
              <a:rPr lang="en-US" sz="2400" dirty="0">
                <a:solidFill>
                  <a:srgbClr val="C00000"/>
                </a:solidFill>
                <a:latin typeface="Arial" charset="0"/>
                <a:cs typeface="Arial" charset="0"/>
              </a:rPr>
              <a:t>D</a:t>
            </a:r>
            <a:r>
              <a:rPr lang="en-US" sz="24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(K</a:t>
            </a:r>
            <a:r>
              <a:rPr lang="en-US" sz="2400" baseline="-250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B</a:t>
            </a:r>
            <a:r>
              <a:rPr lang="en-US" sz="2400" baseline="300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-</a:t>
            </a:r>
            <a:r>
              <a:rPr lang="en-US" sz="24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,E(</a:t>
            </a:r>
            <a:r>
              <a:rPr lang="en-US" sz="2400" dirty="0" err="1" smtClean="0">
                <a:solidFill>
                  <a:srgbClr val="C00000"/>
                </a:solidFill>
                <a:latin typeface="Arial" charset="0"/>
                <a:cs typeface="Arial" charset="0"/>
              </a:rPr>
              <a:t>K</a:t>
            </a:r>
            <a:r>
              <a:rPr lang="en-US" sz="2400" baseline="-25000" dirty="0" err="1" smtClean="0">
                <a:solidFill>
                  <a:srgbClr val="C00000"/>
                </a:solidFill>
                <a:latin typeface="Arial" charset="0"/>
                <a:cs typeface="Arial" charset="0"/>
              </a:rPr>
              <a:t>B</a:t>
            </a:r>
            <a:r>
              <a:rPr lang="en-US" sz="2400" baseline="30000" dirty="0" err="1" smtClean="0">
                <a:solidFill>
                  <a:srgbClr val="C00000"/>
                </a:solidFill>
                <a:latin typeface="Arial" charset="0"/>
                <a:cs typeface="Arial" charset="0"/>
              </a:rPr>
              <a:t>+</a:t>
            </a:r>
            <a:r>
              <a:rPr lang="en-US" sz="2400" dirty="0" err="1" smtClean="0">
                <a:solidFill>
                  <a:srgbClr val="C00000"/>
                </a:solidFill>
                <a:latin typeface="Arial" charset="0"/>
                <a:cs typeface="Arial" charset="0"/>
              </a:rPr>
              <a:t>,m</a:t>
            </a:r>
            <a:r>
              <a:rPr lang="en-US" sz="24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))</a:t>
            </a:r>
            <a:endParaRPr lang="en-US" sz="2400" dirty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pPr algn="ctr"/>
            <a:endParaRPr lang="en-US" sz="2400" dirty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46107" name="Freeform 35"/>
          <p:cNvSpPr>
            <a:spLocks/>
          </p:cNvSpPr>
          <p:nvPr/>
        </p:nvSpPr>
        <p:spPr bwMode="auto">
          <a:xfrm>
            <a:off x="3001963" y="1973263"/>
            <a:ext cx="2393950" cy="1754187"/>
          </a:xfrm>
          <a:custGeom>
            <a:avLst/>
            <a:gdLst>
              <a:gd name="T0" fmla="*/ 2147483647 w 1508"/>
              <a:gd name="T1" fmla="*/ 0 h 1105"/>
              <a:gd name="T2" fmla="*/ 0 w 1508"/>
              <a:gd name="T3" fmla="*/ 0 h 1105"/>
              <a:gd name="T4" fmla="*/ 2147483647 w 1508"/>
              <a:gd name="T5" fmla="*/ 2147483647 h 1105"/>
              <a:gd name="T6" fmla="*/ 0 60000 65536"/>
              <a:gd name="T7" fmla="*/ 0 60000 65536"/>
              <a:gd name="T8" fmla="*/ 0 60000 65536"/>
              <a:gd name="T9" fmla="*/ 0 w 1508"/>
              <a:gd name="T10" fmla="*/ 0 h 1105"/>
              <a:gd name="T11" fmla="*/ 1508 w 1508"/>
              <a:gd name="T12" fmla="*/ 1105 h 11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08" h="1105">
                <a:moveTo>
                  <a:pt x="1508" y="0"/>
                </a:moveTo>
                <a:lnTo>
                  <a:pt x="0" y="0"/>
                </a:lnTo>
                <a:lnTo>
                  <a:pt x="5" y="1105"/>
                </a:lnTo>
              </a:path>
            </a:pathLst>
          </a:cu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6108" name="Freeform 36"/>
          <p:cNvSpPr>
            <a:spLocks/>
          </p:cNvSpPr>
          <p:nvPr/>
        </p:nvSpPr>
        <p:spPr bwMode="auto">
          <a:xfrm>
            <a:off x="5446713" y="2646363"/>
            <a:ext cx="330200" cy="1074737"/>
          </a:xfrm>
          <a:custGeom>
            <a:avLst/>
            <a:gdLst>
              <a:gd name="T0" fmla="*/ 2147483647 w 184"/>
              <a:gd name="T1" fmla="*/ 0 h 1113"/>
              <a:gd name="T2" fmla="*/ 0 w 184"/>
              <a:gd name="T3" fmla="*/ 2147483647 h 1113"/>
              <a:gd name="T4" fmla="*/ 2147483647 w 184"/>
              <a:gd name="T5" fmla="*/ 2147483647 h 1113"/>
              <a:gd name="T6" fmla="*/ 0 60000 65536"/>
              <a:gd name="T7" fmla="*/ 0 60000 65536"/>
              <a:gd name="T8" fmla="*/ 0 60000 65536"/>
              <a:gd name="T9" fmla="*/ 0 w 184"/>
              <a:gd name="T10" fmla="*/ 0 h 1113"/>
              <a:gd name="T11" fmla="*/ 184 w 184"/>
              <a:gd name="T12" fmla="*/ 1113 h 111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4" h="1113">
                <a:moveTo>
                  <a:pt x="184" y="0"/>
                </a:moveTo>
                <a:lnTo>
                  <a:pt x="0" y="8"/>
                </a:lnTo>
                <a:lnTo>
                  <a:pt x="5" y="1113"/>
                </a:lnTo>
              </a:path>
            </a:pathLst>
          </a:cu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46109" name="Picture 20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950913"/>
            <a:ext cx="54848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23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14338" y="163513"/>
            <a:ext cx="7772400" cy="1143000"/>
          </a:xfrm>
        </p:spPr>
        <p:txBody>
          <a:bodyPr/>
          <a:lstStyle/>
          <a:p>
            <a:r>
              <a:rPr lang="en-US" dirty="0"/>
              <a:t>Public key encryption algorithms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95500" y="2298700"/>
            <a:ext cx="5619750" cy="625475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dirty="0">
                <a:latin typeface="Arial" charset="0"/>
                <a:cs typeface="Arial" charset="0"/>
              </a:rPr>
              <a:t>need K  ( ) and K  ( ) such that</a:t>
            </a: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3208338" y="2522538"/>
            <a:ext cx="3889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latin typeface="Arial" charset="0"/>
                <a:cs typeface="Arial" charset="0"/>
              </a:rPr>
              <a:t>B</a:t>
            </a:r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4810125" y="2560638"/>
            <a:ext cx="3889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latin typeface="Arial" charset="0"/>
                <a:cs typeface="Arial" charset="0"/>
              </a:rPr>
              <a:t>B</a:t>
            </a:r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3519488" y="1958975"/>
            <a:ext cx="355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4800" dirty="0">
                <a:latin typeface="Arial" charset="0"/>
                <a:cs typeface="Arial" charset="0"/>
              </a:rPr>
              <a:t>.</a:t>
            </a:r>
            <a:endParaRPr lang="en-US" sz="2400" dirty="0">
              <a:latin typeface="Arial" charset="0"/>
              <a:cs typeface="Arial" charset="0"/>
            </a:endParaRPr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5103813" y="1997075"/>
            <a:ext cx="355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4800" dirty="0">
                <a:latin typeface="Arial" charset="0"/>
                <a:cs typeface="Arial" charset="0"/>
              </a:rPr>
              <a:t>.</a:t>
            </a:r>
            <a:endParaRPr lang="en-US" sz="2400" dirty="0">
              <a:latin typeface="Arial" charset="0"/>
              <a:cs typeface="Arial" charset="0"/>
            </a:endParaRPr>
          </a:p>
        </p:txBody>
      </p:sp>
      <p:sp>
        <p:nvSpPr>
          <p:cNvPr id="47112" name="Rectangle 8"/>
          <p:cNvSpPr>
            <a:spLocks noChangeArrowheads="1"/>
          </p:cNvSpPr>
          <p:nvPr/>
        </p:nvSpPr>
        <p:spPr bwMode="auto">
          <a:xfrm>
            <a:off x="2117725" y="3857625"/>
            <a:ext cx="5468938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None/>
            </a:pPr>
            <a:r>
              <a:rPr lang="en-US" sz="2800" dirty="0">
                <a:latin typeface="Arial" charset="0"/>
                <a:cs typeface="Arial" charset="0"/>
              </a:rPr>
              <a:t>given public key K  , it should be </a:t>
            </a:r>
            <a:r>
              <a:rPr lang="en-US" sz="2800" dirty="0" smtClean="0">
                <a:latin typeface="Arial" charset="0"/>
                <a:cs typeface="Arial" charset="0"/>
              </a:rPr>
              <a:t>impossible* </a:t>
            </a:r>
            <a:r>
              <a:rPr lang="en-US" sz="2800" dirty="0">
                <a:latin typeface="Arial" charset="0"/>
                <a:cs typeface="Arial" charset="0"/>
              </a:rPr>
              <a:t>to compute private key K  </a:t>
            </a:r>
          </a:p>
        </p:txBody>
      </p:sp>
      <p:sp>
        <p:nvSpPr>
          <p:cNvPr id="47113" name="Text Box 9"/>
          <p:cNvSpPr txBox="1">
            <a:spLocks noChangeArrowheads="1"/>
          </p:cNvSpPr>
          <p:nvPr/>
        </p:nvSpPr>
        <p:spPr bwMode="auto">
          <a:xfrm>
            <a:off x="3409950" y="4962525"/>
            <a:ext cx="390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latin typeface="Arial" charset="0"/>
                <a:cs typeface="Arial" charset="0"/>
              </a:rPr>
              <a:t>B</a:t>
            </a:r>
          </a:p>
        </p:txBody>
      </p:sp>
      <p:sp>
        <p:nvSpPr>
          <p:cNvPr id="47114" name="Text Box 10"/>
          <p:cNvSpPr txBox="1">
            <a:spLocks noChangeArrowheads="1"/>
          </p:cNvSpPr>
          <p:nvPr/>
        </p:nvSpPr>
        <p:spPr bwMode="auto">
          <a:xfrm>
            <a:off x="4995863" y="4054475"/>
            <a:ext cx="43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latin typeface="Arial" charset="0"/>
                <a:cs typeface="Arial" charset="0"/>
              </a:rPr>
              <a:t>B</a:t>
            </a:r>
          </a:p>
        </p:txBody>
      </p:sp>
      <p:sp>
        <p:nvSpPr>
          <p:cNvPr id="47115" name="Text Box 11"/>
          <p:cNvSpPr txBox="1">
            <a:spLocks noChangeArrowheads="1"/>
          </p:cNvSpPr>
          <p:nvPr/>
        </p:nvSpPr>
        <p:spPr bwMode="auto">
          <a:xfrm>
            <a:off x="703263" y="1535113"/>
            <a:ext cx="22002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800" dirty="0">
                <a:latin typeface="Gill Sans MT" charset="0"/>
                <a:cs typeface="Arial" charset="0"/>
              </a:rPr>
              <a:t>requirements:</a:t>
            </a:r>
            <a:endParaRPr lang="en-US" sz="2400" dirty="0">
              <a:latin typeface="Gill Sans MT" charset="0"/>
              <a:cs typeface="Arial" charset="0"/>
            </a:endParaRPr>
          </a:p>
        </p:txBody>
      </p:sp>
      <p:sp>
        <p:nvSpPr>
          <p:cNvPr id="47116" name="Oval 13"/>
          <p:cNvSpPr>
            <a:spLocks noChangeArrowheads="1"/>
          </p:cNvSpPr>
          <p:nvPr/>
        </p:nvSpPr>
        <p:spPr bwMode="auto">
          <a:xfrm>
            <a:off x="1490663" y="2308225"/>
            <a:ext cx="552450" cy="51752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000099"/>
              </a:solidFill>
              <a:latin typeface="Arial" charset="0"/>
              <a:cs typeface="Arial" charset="0"/>
            </a:endParaRPr>
          </a:p>
        </p:txBody>
      </p:sp>
      <p:sp>
        <p:nvSpPr>
          <p:cNvPr id="47117" name="Text Box 14"/>
          <p:cNvSpPr txBox="1">
            <a:spLocks noChangeArrowheads="1"/>
          </p:cNvSpPr>
          <p:nvPr/>
        </p:nvSpPr>
        <p:spPr bwMode="auto">
          <a:xfrm>
            <a:off x="1576388" y="2308225"/>
            <a:ext cx="384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99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800" dirty="0">
                <a:solidFill>
                  <a:srgbClr val="000099"/>
                </a:solidFill>
                <a:latin typeface="Arial" charset="0"/>
                <a:cs typeface="Arial" charset="0"/>
              </a:rPr>
              <a:t>1</a:t>
            </a:r>
            <a:endParaRPr lang="en-US" sz="2400" dirty="0">
              <a:solidFill>
                <a:srgbClr val="000099"/>
              </a:solidFill>
              <a:latin typeface="Arial" charset="0"/>
              <a:cs typeface="Arial" charset="0"/>
            </a:endParaRPr>
          </a:p>
        </p:txBody>
      </p:sp>
      <p:grpSp>
        <p:nvGrpSpPr>
          <p:cNvPr id="47118" name="Group 15"/>
          <p:cNvGrpSpPr>
            <a:grpSpLocks/>
          </p:cNvGrpSpPr>
          <p:nvPr/>
        </p:nvGrpSpPr>
        <p:grpSpPr bwMode="auto">
          <a:xfrm>
            <a:off x="1524000" y="3810000"/>
            <a:ext cx="552450" cy="533400"/>
            <a:chOff x="489" y="1776"/>
            <a:chExt cx="348" cy="336"/>
          </a:xfrm>
        </p:grpSpPr>
        <p:sp>
          <p:nvSpPr>
            <p:cNvPr id="47132" name="Oval 16"/>
            <p:cNvSpPr>
              <a:spLocks noChangeArrowheads="1"/>
            </p:cNvSpPr>
            <p:nvPr/>
          </p:nvSpPr>
          <p:spPr bwMode="auto">
            <a:xfrm>
              <a:off x="489" y="1786"/>
              <a:ext cx="348" cy="326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solidFill>
                  <a:srgbClr val="0000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7133" name="Text Box 17"/>
            <p:cNvSpPr txBox="1">
              <a:spLocks noChangeArrowheads="1"/>
            </p:cNvSpPr>
            <p:nvPr/>
          </p:nvSpPr>
          <p:spPr bwMode="auto">
            <a:xfrm>
              <a:off x="546" y="1776"/>
              <a:ext cx="243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99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800" dirty="0">
                  <a:solidFill>
                    <a:srgbClr val="000099"/>
                  </a:solidFill>
                  <a:latin typeface="Arial" charset="0"/>
                  <a:cs typeface="Arial" charset="0"/>
                </a:rPr>
                <a:t>2</a:t>
              </a:r>
              <a:endParaRPr lang="en-US" sz="2400" dirty="0">
                <a:solidFill>
                  <a:srgbClr val="000099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47119" name="Text Box 18"/>
          <p:cNvSpPr txBox="1">
            <a:spLocks noChangeArrowheads="1"/>
          </p:cNvSpPr>
          <p:nvPr/>
        </p:nvSpPr>
        <p:spPr bwMode="auto">
          <a:xfrm>
            <a:off x="1382899" y="5638800"/>
            <a:ext cx="580511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3200" i="1" dirty="0">
                <a:solidFill>
                  <a:srgbClr val="C00000"/>
                </a:solidFill>
                <a:latin typeface="+mj-lt"/>
              </a:rPr>
              <a:t>RSA: </a:t>
            </a:r>
            <a:r>
              <a:rPr lang="en-US" sz="2800" dirty="0">
                <a:latin typeface="+mj-lt"/>
              </a:rPr>
              <a:t>Rivest, Shamir, Adelson algorithm</a:t>
            </a:r>
            <a:endParaRPr lang="en-US" sz="2400" dirty="0">
              <a:latin typeface="+mj-lt"/>
            </a:endParaRPr>
          </a:p>
        </p:txBody>
      </p:sp>
      <p:sp>
        <p:nvSpPr>
          <p:cNvPr id="47120" name="Text Box 19"/>
          <p:cNvSpPr txBox="1">
            <a:spLocks noChangeArrowheads="1"/>
          </p:cNvSpPr>
          <p:nvPr/>
        </p:nvSpPr>
        <p:spPr bwMode="auto">
          <a:xfrm>
            <a:off x="3213100" y="2147888"/>
            <a:ext cx="3651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47121" name="Text Box 20"/>
          <p:cNvSpPr txBox="1">
            <a:spLocks noChangeArrowheads="1"/>
          </p:cNvSpPr>
          <p:nvPr/>
        </p:nvSpPr>
        <p:spPr bwMode="auto">
          <a:xfrm>
            <a:off x="4838700" y="2187575"/>
            <a:ext cx="285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47123" name="Text Box 28"/>
          <p:cNvSpPr txBox="1">
            <a:spLocks noChangeArrowheads="1"/>
          </p:cNvSpPr>
          <p:nvPr/>
        </p:nvSpPr>
        <p:spPr bwMode="auto">
          <a:xfrm>
            <a:off x="5053013" y="3708400"/>
            <a:ext cx="365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47124" name="Text Box 29"/>
          <p:cNvSpPr txBox="1">
            <a:spLocks noChangeArrowheads="1"/>
          </p:cNvSpPr>
          <p:nvPr/>
        </p:nvSpPr>
        <p:spPr bwMode="auto">
          <a:xfrm>
            <a:off x="3408363" y="4557713"/>
            <a:ext cx="285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latin typeface="Arial" charset="0"/>
                <a:cs typeface="Arial" charset="0"/>
              </a:rPr>
              <a:t>-</a:t>
            </a:r>
          </a:p>
        </p:txBody>
      </p:sp>
      <p:pic>
        <p:nvPicPr>
          <p:cNvPr id="47125" name="Picture 1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3" y="95408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 Box 30"/>
          <p:cNvSpPr txBox="1">
            <a:spLocks noChangeArrowheads="1"/>
          </p:cNvSpPr>
          <p:nvPr/>
        </p:nvSpPr>
        <p:spPr bwMode="auto">
          <a:xfrm>
            <a:off x="2946246" y="3026201"/>
            <a:ext cx="319029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800" dirty="0">
                <a:solidFill>
                  <a:srgbClr val="C00000"/>
                </a:solidFill>
                <a:latin typeface="Arial" charset="0"/>
                <a:cs typeface="Arial" charset="0"/>
              </a:rPr>
              <a:t>D</a:t>
            </a:r>
            <a:r>
              <a:rPr lang="en-US" sz="28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(K</a:t>
            </a:r>
            <a:r>
              <a:rPr lang="en-US" sz="2800" baseline="-250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B</a:t>
            </a:r>
            <a:r>
              <a:rPr lang="en-US" sz="2800" baseline="300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-</a:t>
            </a:r>
            <a:r>
              <a:rPr lang="en-US" sz="28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,E(</a:t>
            </a:r>
            <a:r>
              <a:rPr lang="en-US" sz="2800" dirty="0" err="1" smtClean="0">
                <a:solidFill>
                  <a:srgbClr val="C00000"/>
                </a:solidFill>
                <a:latin typeface="Arial" charset="0"/>
                <a:cs typeface="Arial" charset="0"/>
              </a:rPr>
              <a:t>K</a:t>
            </a:r>
            <a:r>
              <a:rPr lang="en-US" sz="2800" baseline="-25000" dirty="0" err="1" smtClean="0">
                <a:solidFill>
                  <a:srgbClr val="C00000"/>
                </a:solidFill>
                <a:latin typeface="Arial" charset="0"/>
                <a:cs typeface="Arial" charset="0"/>
              </a:rPr>
              <a:t>B</a:t>
            </a:r>
            <a:r>
              <a:rPr lang="en-US" sz="2800" baseline="30000" dirty="0" err="1" smtClean="0">
                <a:solidFill>
                  <a:srgbClr val="C00000"/>
                </a:solidFill>
                <a:latin typeface="Arial" charset="0"/>
                <a:cs typeface="Arial" charset="0"/>
              </a:rPr>
              <a:t>+</a:t>
            </a:r>
            <a:r>
              <a:rPr lang="en-US" sz="2800" dirty="0" err="1" smtClean="0">
                <a:solidFill>
                  <a:srgbClr val="C00000"/>
                </a:solidFill>
                <a:latin typeface="Arial" charset="0"/>
                <a:cs typeface="Arial" charset="0"/>
              </a:rPr>
              <a:t>,m</a:t>
            </a:r>
            <a:r>
              <a:rPr lang="en-US" sz="28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))=m</a:t>
            </a:r>
            <a:endParaRPr lang="en-US" sz="2800" dirty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pPr algn="ctr"/>
            <a:endParaRPr lang="en-US" sz="2800" dirty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784D624-D040-2E47-A508-03D46FE35CB6}" type="slidenum">
              <a:rPr lang="uk-UA" smtClean="0"/>
              <a:pPr/>
              <a:t>16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9005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RSA: getting ready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77813" indent="-277813"/>
            <a:r>
              <a:rPr lang="en-US" dirty="0"/>
              <a:t>message: just a bit pattern</a:t>
            </a:r>
          </a:p>
          <a:p>
            <a:pPr marL="277813" indent="-277813"/>
            <a:r>
              <a:rPr lang="en-US" dirty="0"/>
              <a:t>bit pattern can be uniquely represented by an integer number </a:t>
            </a:r>
          </a:p>
          <a:p>
            <a:pPr marL="277813" indent="-277813"/>
            <a:r>
              <a:rPr lang="en-US" dirty="0"/>
              <a:t>thus, encrypting a message is equivalent to encrypting a </a:t>
            </a:r>
            <a:r>
              <a:rPr lang="en-US" dirty="0" smtClean="0"/>
              <a:t>number</a:t>
            </a:r>
            <a:endParaRPr lang="en-US" dirty="0"/>
          </a:p>
          <a:p>
            <a:pPr>
              <a:buFont typeface="Wingdings" charset="0"/>
              <a:buNone/>
            </a:pPr>
            <a:r>
              <a:rPr lang="en-US" i="1" dirty="0">
                <a:solidFill>
                  <a:srgbClr val="C00000"/>
                </a:solidFill>
              </a:rPr>
              <a:t>example:</a:t>
            </a:r>
          </a:p>
          <a:p>
            <a:r>
              <a:rPr lang="en-US" sz="2400" dirty="0"/>
              <a:t>m= 10010001 . This message is uniquely represented by the decimal number 145. </a:t>
            </a:r>
          </a:p>
          <a:p>
            <a:r>
              <a:rPr lang="en-US" sz="2400" dirty="0"/>
              <a:t>to encrypt m, we encrypt the corresponding number, which gives a new number (the ciphertext).</a:t>
            </a:r>
          </a:p>
        </p:txBody>
      </p:sp>
      <p:pic>
        <p:nvPicPr>
          <p:cNvPr id="49156" name="Picture 22" descr="underline_base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407790"/>
            <a:ext cx="45704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784D624-D040-2E47-A508-03D46FE35CB6}" type="slidenum">
              <a:rPr lang="uk-UA" smtClean="0"/>
              <a:pPr/>
              <a:t>17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6462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14338" y="98425"/>
            <a:ext cx="7772400" cy="1143000"/>
          </a:xfrm>
        </p:spPr>
        <p:txBody>
          <a:bodyPr/>
          <a:lstStyle/>
          <a:p>
            <a:r>
              <a:rPr lang="en-US" sz="3600" dirty="0"/>
              <a:t>RSA: Creating public/private key pair</a:t>
            </a: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625475" y="1400175"/>
            <a:ext cx="608012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800" dirty="0">
                <a:solidFill>
                  <a:srgbClr val="000099"/>
                </a:solidFill>
                <a:latin typeface="+mn-lt"/>
              </a:rPr>
              <a:t>1.</a:t>
            </a:r>
            <a:r>
              <a:rPr lang="en-US" sz="2800" dirty="0">
                <a:latin typeface="+mn-lt"/>
              </a:rPr>
              <a:t> choose two large prime numbers </a:t>
            </a:r>
            <a:r>
              <a:rPr lang="en-US" sz="2800" i="1" dirty="0">
                <a:latin typeface="+mn-lt"/>
              </a:rPr>
              <a:t>p, q.</a:t>
            </a:r>
            <a:r>
              <a:rPr lang="en-US" sz="2800" dirty="0">
                <a:latin typeface="+mn-lt"/>
              </a:rPr>
              <a:t> </a:t>
            </a:r>
          </a:p>
          <a:p>
            <a:r>
              <a:rPr lang="en-US" sz="2800" dirty="0">
                <a:latin typeface="+mn-lt"/>
              </a:rPr>
              <a:t>   (e.g., 1024 bits each)</a:t>
            </a: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611188" y="2386013"/>
            <a:ext cx="49450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800" dirty="0">
                <a:solidFill>
                  <a:srgbClr val="000099"/>
                </a:solidFill>
                <a:latin typeface="+mn-lt"/>
              </a:rPr>
              <a:t>2.</a:t>
            </a:r>
            <a:r>
              <a:rPr lang="en-US" sz="2800" dirty="0">
                <a:latin typeface="+mn-lt"/>
              </a:rPr>
              <a:t> compute </a:t>
            </a:r>
            <a:r>
              <a:rPr lang="en-US" sz="2800" i="1" dirty="0">
                <a:solidFill>
                  <a:srgbClr val="C00000"/>
                </a:solidFill>
                <a:latin typeface="+mn-lt"/>
              </a:rPr>
              <a:t>n </a:t>
            </a:r>
            <a:r>
              <a:rPr lang="en-US" sz="2800" i="1" dirty="0">
                <a:latin typeface="+mn-lt"/>
              </a:rPr>
              <a:t>= pq,  z = (p-1)(q-1</a:t>
            </a:r>
            <a:r>
              <a:rPr lang="en-US" sz="2800" dirty="0">
                <a:latin typeface="+mn-lt"/>
              </a:rPr>
              <a:t>)</a:t>
            </a: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609600" y="3055938"/>
            <a:ext cx="76930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800" dirty="0">
                <a:solidFill>
                  <a:srgbClr val="000099"/>
                </a:solidFill>
                <a:latin typeface="+mn-lt"/>
              </a:rPr>
              <a:t>3.</a:t>
            </a:r>
            <a:r>
              <a:rPr lang="en-US" sz="2800" dirty="0">
                <a:latin typeface="+mn-lt"/>
              </a:rPr>
              <a:t> choose </a:t>
            </a:r>
            <a:r>
              <a:rPr lang="en-US" sz="2800" i="1" dirty="0">
                <a:solidFill>
                  <a:srgbClr val="C00000"/>
                </a:solidFill>
                <a:latin typeface="+mn-lt"/>
              </a:rPr>
              <a:t>e</a:t>
            </a:r>
            <a:r>
              <a:rPr lang="en-US" sz="2800" i="1" dirty="0">
                <a:latin typeface="+mn-lt"/>
              </a:rPr>
              <a:t> (</a:t>
            </a:r>
            <a:r>
              <a:rPr lang="en-US" sz="2800" dirty="0">
                <a:latin typeface="+mn-lt"/>
              </a:rPr>
              <a:t>with</a:t>
            </a:r>
            <a:r>
              <a:rPr lang="en-US" sz="2800" i="1" dirty="0">
                <a:latin typeface="+mn-lt"/>
              </a:rPr>
              <a:t> e&lt;n)</a:t>
            </a:r>
            <a:r>
              <a:rPr lang="en-US" sz="2800" dirty="0">
                <a:latin typeface="+mn-lt"/>
              </a:rPr>
              <a:t> that has no common factors</a:t>
            </a:r>
          </a:p>
          <a:p>
            <a:r>
              <a:rPr lang="en-US" sz="2800" dirty="0">
                <a:latin typeface="+mn-lt"/>
              </a:rPr>
              <a:t>    with z (</a:t>
            </a:r>
            <a:r>
              <a:rPr lang="en-US" sz="2800" i="1" dirty="0">
                <a:latin typeface="+mn-lt"/>
              </a:rPr>
              <a:t>e, z</a:t>
            </a:r>
            <a:r>
              <a:rPr lang="en-US" sz="2800" dirty="0">
                <a:latin typeface="+mn-lt"/>
              </a:rPr>
              <a:t> are </a:t>
            </a:r>
            <a:r>
              <a:rPr lang="ja-JP" altLang="en-US" sz="2800" dirty="0">
                <a:latin typeface="+mn-lt"/>
              </a:rPr>
              <a:t>“</a:t>
            </a:r>
            <a:r>
              <a:rPr lang="en-US" altLang="ja-JP" sz="2800" dirty="0">
                <a:latin typeface="+mn-lt"/>
              </a:rPr>
              <a:t>relatively prime</a:t>
            </a:r>
            <a:r>
              <a:rPr lang="ja-JP" altLang="en-US" sz="2800" dirty="0">
                <a:latin typeface="+mn-lt"/>
              </a:rPr>
              <a:t>”</a:t>
            </a:r>
            <a:r>
              <a:rPr lang="en-US" altLang="ja-JP" sz="2800" dirty="0">
                <a:latin typeface="+mn-lt"/>
              </a:rPr>
              <a:t>).</a:t>
            </a:r>
            <a:endParaRPr lang="en-US" sz="2800" dirty="0">
              <a:latin typeface="+mn-lt"/>
            </a:endParaRPr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625475" y="4044950"/>
            <a:ext cx="759142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800" dirty="0">
                <a:solidFill>
                  <a:srgbClr val="000099"/>
                </a:solidFill>
                <a:latin typeface="+mn-lt"/>
              </a:rPr>
              <a:t>4.</a:t>
            </a:r>
            <a:r>
              <a:rPr lang="en-US" sz="2800" dirty="0">
                <a:latin typeface="+mn-lt"/>
              </a:rPr>
              <a:t> choose </a:t>
            </a:r>
            <a:r>
              <a:rPr lang="en-US" sz="2800" i="1" dirty="0">
                <a:solidFill>
                  <a:srgbClr val="C00000"/>
                </a:solidFill>
                <a:latin typeface="+mn-lt"/>
              </a:rPr>
              <a:t>d</a:t>
            </a:r>
            <a:r>
              <a:rPr lang="en-US" sz="2800" dirty="0">
                <a:latin typeface="+mn-lt"/>
              </a:rPr>
              <a:t> such that </a:t>
            </a:r>
            <a:r>
              <a:rPr lang="en-US" sz="2800" i="1" dirty="0">
                <a:latin typeface="+mn-lt"/>
              </a:rPr>
              <a:t>ed-1</a:t>
            </a:r>
            <a:r>
              <a:rPr lang="en-US" sz="2800" dirty="0">
                <a:latin typeface="+mn-lt"/>
              </a:rPr>
              <a:t> is  exactly divisible by </a:t>
            </a:r>
            <a:r>
              <a:rPr lang="en-US" sz="2800" i="1" dirty="0">
                <a:latin typeface="+mn-lt"/>
              </a:rPr>
              <a:t>z</a:t>
            </a:r>
            <a:r>
              <a:rPr lang="en-US" sz="2800" dirty="0">
                <a:latin typeface="+mn-lt"/>
              </a:rPr>
              <a:t>.</a:t>
            </a:r>
          </a:p>
          <a:p>
            <a:r>
              <a:rPr lang="en-US" sz="2800" dirty="0">
                <a:latin typeface="+mn-lt"/>
              </a:rPr>
              <a:t>    (in other words: </a:t>
            </a:r>
            <a:r>
              <a:rPr lang="en-US" sz="2800" i="1" dirty="0">
                <a:latin typeface="+mn-lt"/>
              </a:rPr>
              <a:t>ed</a:t>
            </a:r>
            <a:r>
              <a:rPr lang="en-US" sz="2800" dirty="0">
                <a:latin typeface="+mn-lt"/>
              </a:rPr>
              <a:t> mod </a:t>
            </a:r>
            <a:r>
              <a:rPr lang="en-US" sz="2800" i="1" dirty="0">
                <a:latin typeface="+mn-lt"/>
              </a:rPr>
              <a:t>z  = 1 </a:t>
            </a:r>
            <a:r>
              <a:rPr lang="en-US" sz="2800" dirty="0">
                <a:latin typeface="+mn-lt"/>
              </a:rPr>
              <a:t>).</a:t>
            </a:r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636588" y="5156200"/>
            <a:ext cx="603036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800" dirty="0">
                <a:solidFill>
                  <a:srgbClr val="000099"/>
                </a:solidFill>
                <a:latin typeface="+mn-lt"/>
              </a:rPr>
              <a:t>5.</a:t>
            </a:r>
            <a:r>
              <a:rPr lang="en-US" sz="2800" dirty="0">
                <a:latin typeface="+mn-lt"/>
              </a:rPr>
              <a:t> </a:t>
            </a:r>
            <a:r>
              <a:rPr lang="en-US" sz="2800" i="1" dirty="0">
                <a:latin typeface="+mn-lt"/>
              </a:rPr>
              <a:t>public</a:t>
            </a:r>
            <a:r>
              <a:rPr lang="en-US" sz="2800" dirty="0">
                <a:latin typeface="+mn-lt"/>
              </a:rPr>
              <a:t> key is </a:t>
            </a:r>
            <a:r>
              <a:rPr lang="en-US" sz="2800" i="1" dirty="0">
                <a:latin typeface="+mn-lt"/>
              </a:rPr>
              <a:t>(</a:t>
            </a:r>
            <a:r>
              <a:rPr lang="en-US" sz="2800" i="1" dirty="0">
                <a:solidFill>
                  <a:srgbClr val="C00000"/>
                </a:solidFill>
                <a:latin typeface="+mn-lt"/>
              </a:rPr>
              <a:t>n,e</a:t>
            </a:r>
            <a:r>
              <a:rPr lang="en-US" sz="2800" i="1" dirty="0">
                <a:latin typeface="+mn-lt"/>
              </a:rPr>
              <a:t>).</a:t>
            </a:r>
            <a:r>
              <a:rPr lang="en-US" sz="2800" dirty="0">
                <a:latin typeface="+mn-lt"/>
              </a:rPr>
              <a:t>  </a:t>
            </a:r>
            <a:r>
              <a:rPr lang="en-US" sz="2800" i="1" dirty="0">
                <a:latin typeface="+mn-lt"/>
              </a:rPr>
              <a:t>private</a:t>
            </a:r>
            <a:r>
              <a:rPr lang="en-US" sz="2800" dirty="0">
                <a:latin typeface="+mn-lt"/>
              </a:rPr>
              <a:t> key is </a:t>
            </a:r>
            <a:r>
              <a:rPr lang="en-US" sz="2800" i="1" dirty="0">
                <a:latin typeface="+mn-lt"/>
              </a:rPr>
              <a:t>(</a:t>
            </a:r>
            <a:r>
              <a:rPr lang="en-US" sz="2800" i="1" dirty="0">
                <a:solidFill>
                  <a:srgbClr val="C00000"/>
                </a:solidFill>
                <a:latin typeface="+mn-lt"/>
              </a:rPr>
              <a:t>n,d</a:t>
            </a:r>
            <a:r>
              <a:rPr lang="en-US" sz="2800" i="1" dirty="0">
                <a:latin typeface="+mn-lt"/>
              </a:rPr>
              <a:t>).</a:t>
            </a:r>
          </a:p>
        </p:txBody>
      </p:sp>
      <p:grpSp>
        <p:nvGrpSpPr>
          <p:cNvPr id="50184" name="Group 8"/>
          <p:cNvGrpSpPr>
            <a:grpSpLocks/>
          </p:cNvGrpSpPr>
          <p:nvPr/>
        </p:nvGrpSpPr>
        <p:grpSpPr bwMode="auto">
          <a:xfrm>
            <a:off x="2967038" y="5684838"/>
            <a:ext cx="568325" cy="708025"/>
            <a:chOff x="1766" y="3628"/>
            <a:chExt cx="358" cy="446"/>
          </a:xfrm>
        </p:grpSpPr>
        <p:sp>
          <p:nvSpPr>
            <p:cNvPr id="50192" name="Text Box 9"/>
            <p:cNvSpPr txBox="1">
              <a:spLocks noChangeArrowheads="1"/>
            </p:cNvSpPr>
            <p:nvPr/>
          </p:nvSpPr>
          <p:spPr bwMode="auto">
            <a:xfrm>
              <a:off x="1766" y="3700"/>
              <a:ext cx="25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dirty="0">
                  <a:solidFill>
                    <a:srgbClr val="C00000"/>
                  </a:solidFill>
                  <a:latin typeface="+mn-lt"/>
                  <a:cs typeface="Arial" charset="0"/>
                </a:rPr>
                <a:t>K</a:t>
              </a:r>
              <a:r>
                <a:rPr lang="en-US" dirty="0">
                  <a:solidFill>
                    <a:srgbClr val="C00000"/>
                  </a:solidFill>
                  <a:latin typeface="+mn-lt"/>
                  <a:cs typeface="Arial" charset="0"/>
                </a:rPr>
                <a:t> </a:t>
              </a:r>
            </a:p>
          </p:txBody>
        </p:sp>
        <p:sp>
          <p:nvSpPr>
            <p:cNvPr id="50193" name="Text Box 10"/>
            <p:cNvSpPr txBox="1">
              <a:spLocks noChangeArrowheads="1"/>
            </p:cNvSpPr>
            <p:nvPr/>
          </p:nvSpPr>
          <p:spPr bwMode="auto">
            <a:xfrm>
              <a:off x="1920" y="3822"/>
              <a:ext cx="20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dirty="0">
                  <a:solidFill>
                    <a:srgbClr val="C00000"/>
                  </a:solidFill>
                  <a:latin typeface="+mn-lt"/>
                  <a:cs typeface="Arial" charset="0"/>
                </a:rPr>
                <a:t>B</a:t>
              </a:r>
            </a:p>
          </p:txBody>
        </p:sp>
        <p:sp>
          <p:nvSpPr>
            <p:cNvPr id="50194" name="Text Box 11"/>
            <p:cNvSpPr txBox="1">
              <a:spLocks noChangeArrowheads="1"/>
            </p:cNvSpPr>
            <p:nvPr/>
          </p:nvSpPr>
          <p:spPr bwMode="auto">
            <a:xfrm>
              <a:off x="1915" y="3628"/>
              <a:ext cx="197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dirty="0">
                  <a:solidFill>
                    <a:srgbClr val="C00000"/>
                  </a:solidFill>
                  <a:latin typeface="+mn-lt"/>
                  <a:cs typeface="Arial" charset="0"/>
                </a:rPr>
                <a:t>+</a:t>
              </a:r>
            </a:p>
          </p:txBody>
        </p:sp>
      </p:grpSp>
      <p:grpSp>
        <p:nvGrpSpPr>
          <p:cNvPr id="50185" name="Group 12"/>
          <p:cNvGrpSpPr>
            <a:grpSpLocks/>
          </p:cNvGrpSpPr>
          <p:nvPr/>
        </p:nvGrpSpPr>
        <p:grpSpPr bwMode="auto">
          <a:xfrm>
            <a:off x="5734050" y="5676900"/>
            <a:ext cx="568325" cy="708025"/>
            <a:chOff x="1766" y="3628"/>
            <a:chExt cx="358" cy="446"/>
          </a:xfrm>
        </p:grpSpPr>
        <p:sp>
          <p:nvSpPr>
            <p:cNvPr id="50189" name="Text Box 13"/>
            <p:cNvSpPr txBox="1">
              <a:spLocks noChangeArrowheads="1"/>
            </p:cNvSpPr>
            <p:nvPr/>
          </p:nvSpPr>
          <p:spPr bwMode="auto">
            <a:xfrm>
              <a:off x="1766" y="3700"/>
              <a:ext cx="25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dirty="0">
                  <a:solidFill>
                    <a:srgbClr val="C00000"/>
                  </a:solidFill>
                  <a:latin typeface="+mn-lt"/>
                  <a:cs typeface="Arial" charset="0"/>
                </a:rPr>
                <a:t>K</a:t>
              </a:r>
              <a:r>
                <a:rPr lang="en-US" dirty="0">
                  <a:solidFill>
                    <a:srgbClr val="C00000"/>
                  </a:solidFill>
                  <a:latin typeface="+mn-lt"/>
                  <a:cs typeface="Arial" charset="0"/>
                </a:rPr>
                <a:t> </a:t>
              </a:r>
            </a:p>
          </p:txBody>
        </p:sp>
        <p:sp>
          <p:nvSpPr>
            <p:cNvPr id="50190" name="Text Box 14"/>
            <p:cNvSpPr txBox="1">
              <a:spLocks noChangeArrowheads="1"/>
            </p:cNvSpPr>
            <p:nvPr/>
          </p:nvSpPr>
          <p:spPr bwMode="auto">
            <a:xfrm>
              <a:off x="1920" y="3822"/>
              <a:ext cx="20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dirty="0">
                  <a:solidFill>
                    <a:srgbClr val="C00000"/>
                  </a:solidFill>
                  <a:latin typeface="+mn-lt"/>
                  <a:cs typeface="Arial" charset="0"/>
                </a:rPr>
                <a:t>B</a:t>
              </a:r>
            </a:p>
          </p:txBody>
        </p:sp>
        <p:sp>
          <p:nvSpPr>
            <p:cNvPr id="50191" name="Text Box 15"/>
            <p:cNvSpPr txBox="1">
              <a:spLocks noChangeArrowheads="1"/>
            </p:cNvSpPr>
            <p:nvPr/>
          </p:nvSpPr>
          <p:spPr bwMode="auto">
            <a:xfrm>
              <a:off x="1924" y="3628"/>
              <a:ext cx="17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dirty="0">
                  <a:solidFill>
                    <a:srgbClr val="C00000"/>
                  </a:solidFill>
                  <a:latin typeface="+mn-lt"/>
                  <a:cs typeface="Arial" charset="0"/>
                </a:rPr>
                <a:t>-</a:t>
              </a:r>
            </a:p>
          </p:txBody>
        </p:sp>
      </p:grpSp>
      <p:sp>
        <p:nvSpPr>
          <p:cNvPr id="50186" name="AutoShape 16"/>
          <p:cNvSpPr>
            <a:spLocks/>
          </p:cNvSpPr>
          <p:nvPr/>
        </p:nvSpPr>
        <p:spPr bwMode="auto">
          <a:xfrm rot="5400000">
            <a:off x="3064669" y="5347494"/>
            <a:ext cx="165100" cy="760412"/>
          </a:xfrm>
          <a:prstGeom prst="rightBrace">
            <a:avLst>
              <a:gd name="adj1" fmla="val 38381"/>
              <a:gd name="adj2" fmla="val 50000"/>
            </a:avLst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0187" name="AutoShape 17"/>
          <p:cNvSpPr>
            <a:spLocks/>
          </p:cNvSpPr>
          <p:nvPr/>
        </p:nvSpPr>
        <p:spPr bwMode="auto">
          <a:xfrm rot="5400000">
            <a:off x="5844382" y="5317331"/>
            <a:ext cx="165100" cy="760413"/>
          </a:xfrm>
          <a:prstGeom prst="rightBrace">
            <a:avLst>
              <a:gd name="adj1" fmla="val 38381"/>
              <a:gd name="adj2" fmla="val 50000"/>
            </a:avLst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50188" name="Picture 16" descr="underline_base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79475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784D624-D040-2E47-A508-03D46FE35CB6}" type="slidenum">
              <a:rPr lang="uk-UA" smtClean="0"/>
              <a:pPr/>
              <a:t>18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14729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/>
      <p:bldP spid="50180" grpId="0"/>
      <p:bldP spid="50181" grpId="0"/>
      <p:bldP spid="50182" grpId="0"/>
      <p:bldP spid="50183" grpId="0"/>
      <p:bldP spid="50186" grpId="0" animBg="1"/>
      <p:bldP spid="5018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RSA: encryption, decryption</a:t>
            </a:r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612775" y="1500188"/>
            <a:ext cx="64637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800" dirty="0">
                <a:solidFill>
                  <a:srgbClr val="000099"/>
                </a:solidFill>
                <a:latin typeface="+mn-lt"/>
              </a:rPr>
              <a:t>0.</a:t>
            </a:r>
            <a:r>
              <a:rPr lang="en-US" sz="2800" dirty="0">
                <a:latin typeface="+mn-lt"/>
              </a:rPr>
              <a:t>  given (</a:t>
            </a:r>
            <a:r>
              <a:rPr lang="en-US" sz="2800" i="1" dirty="0">
                <a:solidFill>
                  <a:srgbClr val="C00000"/>
                </a:solidFill>
                <a:latin typeface="+mn-lt"/>
              </a:rPr>
              <a:t>n,e</a:t>
            </a:r>
            <a:r>
              <a:rPr lang="en-US" sz="2800" dirty="0">
                <a:latin typeface="+mn-lt"/>
              </a:rPr>
              <a:t>) and (</a:t>
            </a:r>
            <a:r>
              <a:rPr lang="en-US" sz="2800" i="1" dirty="0">
                <a:solidFill>
                  <a:srgbClr val="C00000"/>
                </a:solidFill>
                <a:latin typeface="+mn-lt"/>
              </a:rPr>
              <a:t>n,d</a:t>
            </a:r>
            <a:r>
              <a:rPr lang="en-US" sz="2800" dirty="0">
                <a:latin typeface="+mn-lt"/>
              </a:rPr>
              <a:t>) as computed above</a:t>
            </a:r>
          </a:p>
        </p:txBody>
      </p:sp>
      <p:grpSp>
        <p:nvGrpSpPr>
          <p:cNvPr id="51204" name="Group 4"/>
          <p:cNvGrpSpPr>
            <a:grpSpLocks/>
          </p:cNvGrpSpPr>
          <p:nvPr/>
        </p:nvGrpSpPr>
        <p:grpSpPr bwMode="auto">
          <a:xfrm>
            <a:off x="669925" y="2179638"/>
            <a:ext cx="6024563" cy="1031875"/>
            <a:chOff x="407" y="1521"/>
            <a:chExt cx="3795" cy="650"/>
          </a:xfrm>
        </p:grpSpPr>
        <p:sp>
          <p:nvSpPr>
            <p:cNvPr id="51219" name="Text Box 5"/>
            <p:cNvSpPr txBox="1">
              <a:spLocks noChangeArrowheads="1"/>
            </p:cNvSpPr>
            <p:nvPr/>
          </p:nvSpPr>
          <p:spPr bwMode="auto">
            <a:xfrm>
              <a:off x="407" y="1521"/>
              <a:ext cx="3708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800" dirty="0">
                  <a:solidFill>
                    <a:srgbClr val="000099"/>
                  </a:solidFill>
                  <a:latin typeface="+mn-lt"/>
                </a:rPr>
                <a:t>1.</a:t>
              </a:r>
              <a:r>
                <a:rPr lang="en-US" sz="2800" dirty="0">
                  <a:latin typeface="+mn-lt"/>
                </a:rPr>
                <a:t> to encrypt message </a:t>
              </a:r>
              <a:r>
                <a:rPr lang="en-US" sz="2800" i="1" dirty="0">
                  <a:latin typeface="+mn-lt"/>
                </a:rPr>
                <a:t>m (&lt;n)</a:t>
              </a:r>
              <a:r>
                <a:rPr lang="en-US" sz="2800" dirty="0">
                  <a:latin typeface="+mn-lt"/>
                </a:rPr>
                <a:t>, compute</a:t>
              </a:r>
            </a:p>
          </p:txBody>
        </p:sp>
        <p:grpSp>
          <p:nvGrpSpPr>
            <p:cNvPr id="51220" name="Group 6"/>
            <p:cNvGrpSpPr>
              <a:grpSpLocks/>
            </p:cNvGrpSpPr>
            <p:nvPr/>
          </p:nvGrpSpPr>
          <p:grpSpPr bwMode="auto">
            <a:xfrm>
              <a:off x="563" y="1768"/>
              <a:ext cx="1451" cy="403"/>
              <a:chOff x="1688" y="1812"/>
              <a:chExt cx="1451" cy="403"/>
            </a:xfrm>
          </p:grpSpPr>
          <p:sp>
            <p:nvSpPr>
              <p:cNvPr id="51224" name="Text Box 7"/>
              <p:cNvSpPr txBox="1">
                <a:spLocks noChangeArrowheads="1"/>
              </p:cNvSpPr>
              <p:nvPr/>
            </p:nvSpPr>
            <p:spPr bwMode="auto">
              <a:xfrm>
                <a:off x="1688" y="1885"/>
                <a:ext cx="1451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800" i="1" dirty="0">
                    <a:solidFill>
                      <a:srgbClr val="C00000"/>
                    </a:solidFill>
                    <a:latin typeface="+mn-lt"/>
                  </a:rPr>
                  <a:t>c = m   </a:t>
                </a:r>
                <a:r>
                  <a:rPr lang="en-US" sz="2800" dirty="0">
                    <a:solidFill>
                      <a:srgbClr val="C00000"/>
                    </a:solidFill>
                    <a:latin typeface="+mn-lt"/>
                  </a:rPr>
                  <a:t>mod</a:t>
                </a:r>
                <a:r>
                  <a:rPr lang="en-US" sz="2800" i="1" dirty="0">
                    <a:solidFill>
                      <a:srgbClr val="C00000"/>
                    </a:solidFill>
                    <a:latin typeface="+mn-lt"/>
                  </a:rPr>
                  <a:t>  n</a:t>
                </a:r>
              </a:p>
            </p:txBody>
          </p:sp>
          <p:sp>
            <p:nvSpPr>
              <p:cNvPr id="51225" name="Text Box 8"/>
              <p:cNvSpPr txBox="1">
                <a:spLocks noChangeArrowheads="1"/>
              </p:cNvSpPr>
              <p:nvPr/>
            </p:nvSpPr>
            <p:spPr bwMode="auto">
              <a:xfrm>
                <a:off x="2222" y="1812"/>
                <a:ext cx="224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800" i="1" dirty="0">
                    <a:solidFill>
                      <a:srgbClr val="C00000"/>
                    </a:solidFill>
                    <a:latin typeface="+mn-lt"/>
                  </a:rPr>
                  <a:t>e</a:t>
                </a:r>
              </a:p>
            </p:txBody>
          </p:sp>
        </p:grpSp>
        <p:grpSp>
          <p:nvGrpSpPr>
            <p:cNvPr id="51221" name="Group 9"/>
            <p:cNvGrpSpPr>
              <a:grpSpLocks/>
            </p:cNvGrpSpPr>
            <p:nvPr/>
          </p:nvGrpSpPr>
          <p:grpSpPr bwMode="auto">
            <a:xfrm>
              <a:off x="1966" y="1724"/>
              <a:ext cx="2236" cy="439"/>
              <a:chOff x="777" y="2538"/>
              <a:chExt cx="2236" cy="439"/>
            </a:xfrm>
          </p:grpSpPr>
          <p:sp>
            <p:nvSpPr>
              <p:cNvPr id="51222" name="Text Box 10"/>
              <p:cNvSpPr txBox="1">
                <a:spLocks noChangeArrowheads="1"/>
              </p:cNvSpPr>
              <p:nvPr/>
            </p:nvSpPr>
            <p:spPr bwMode="auto">
              <a:xfrm>
                <a:off x="777" y="2647"/>
                <a:ext cx="116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endParaRPr lang="en-US" sz="2800" dirty="0">
                  <a:latin typeface="+mn-lt"/>
                </a:endParaRPr>
              </a:p>
            </p:txBody>
          </p:sp>
          <p:sp>
            <p:nvSpPr>
              <p:cNvPr id="51223" name="Text Box 11"/>
              <p:cNvSpPr txBox="1">
                <a:spLocks noChangeArrowheads="1"/>
              </p:cNvSpPr>
              <p:nvPr/>
            </p:nvSpPr>
            <p:spPr bwMode="auto">
              <a:xfrm>
                <a:off x="2897" y="2538"/>
                <a:ext cx="116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endParaRPr lang="en-US" sz="2800" i="1" dirty="0">
                  <a:solidFill>
                    <a:srgbClr val="FF0000"/>
                  </a:solidFill>
                  <a:latin typeface="+mn-lt"/>
                </a:endParaRPr>
              </a:p>
            </p:txBody>
          </p:sp>
        </p:grpSp>
      </p:grpSp>
      <p:sp>
        <p:nvSpPr>
          <p:cNvPr id="51205" name="Text Box 12"/>
          <p:cNvSpPr txBox="1">
            <a:spLocks noChangeArrowheads="1"/>
          </p:cNvSpPr>
          <p:nvPr/>
        </p:nvSpPr>
        <p:spPr bwMode="auto">
          <a:xfrm>
            <a:off x="669925" y="3449638"/>
            <a:ext cx="67885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800" dirty="0">
                <a:solidFill>
                  <a:srgbClr val="000099"/>
                </a:solidFill>
                <a:latin typeface="+mn-lt"/>
              </a:rPr>
              <a:t>2.</a:t>
            </a:r>
            <a:r>
              <a:rPr lang="en-US" sz="2800" dirty="0">
                <a:latin typeface="+mn-lt"/>
              </a:rPr>
              <a:t> to decrypt received bit pattern, </a:t>
            </a:r>
            <a:r>
              <a:rPr lang="en-US" sz="2800" i="1" dirty="0">
                <a:latin typeface="+mn-lt"/>
              </a:rPr>
              <a:t>c</a:t>
            </a:r>
            <a:r>
              <a:rPr lang="en-US" sz="2800" dirty="0">
                <a:latin typeface="+mn-lt"/>
              </a:rPr>
              <a:t>, compute</a:t>
            </a:r>
          </a:p>
        </p:txBody>
      </p:sp>
      <p:grpSp>
        <p:nvGrpSpPr>
          <p:cNvPr id="51206" name="Group 13"/>
          <p:cNvGrpSpPr>
            <a:grpSpLocks/>
          </p:cNvGrpSpPr>
          <p:nvPr/>
        </p:nvGrpSpPr>
        <p:grpSpPr bwMode="auto">
          <a:xfrm>
            <a:off x="917575" y="3841750"/>
            <a:ext cx="2303463" cy="639763"/>
            <a:chOff x="1688" y="1812"/>
            <a:chExt cx="1451" cy="403"/>
          </a:xfrm>
        </p:grpSpPr>
        <p:sp>
          <p:nvSpPr>
            <p:cNvPr id="51217" name="Text Box 14"/>
            <p:cNvSpPr txBox="1">
              <a:spLocks noChangeArrowheads="1"/>
            </p:cNvSpPr>
            <p:nvPr/>
          </p:nvSpPr>
          <p:spPr bwMode="auto">
            <a:xfrm>
              <a:off x="1688" y="1885"/>
              <a:ext cx="1451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800" i="1" dirty="0">
                  <a:solidFill>
                    <a:srgbClr val="C00000"/>
                  </a:solidFill>
                  <a:latin typeface="+mn-lt"/>
                </a:rPr>
                <a:t>m = c   </a:t>
              </a:r>
              <a:r>
                <a:rPr lang="en-US" sz="2800" dirty="0">
                  <a:solidFill>
                    <a:srgbClr val="C00000"/>
                  </a:solidFill>
                  <a:latin typeface="+mn-lt"/>
                </a:rPr>
                <a:t>mod</a:t>
              </a:r>
              <a:r>
                <a:rPr lang="en-US" sz="2800" i="1" dirty="0">
                  <a:solidFill>
                    <a:srgbClr val="C00000"/>
                  </a:solidFill>
                  <a:latin typeface="+mn-lt"/>
                </a:rPr>
                <a:t>  n</a:t>
              </a:r>
            </a:p>
          </p:txBody>
        </p:sp>
        <p:sp>
          <p:nvSpPr>
            <p:cNvPr id="51218" name="Text Box 15"/>
            <p:cNvSpPr txBox="1">
              <a:spLocks noChangeArrowheads="1"/>
            </p:cNvSpPr>
            <p:nvPr/>
          </p:nvSpPr>
          <p:spPr bwMode="auto">
            <a:xfrm>
              <a:off x="2218" y="1812"/>
              <a:ext cx="232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800" i="1" dirty="0">
                  <a:solidFill>
                    <a:srgbClr val="C00000"/>
                  </a:solidFill>
                  <a:latin typeface="+mn-lt"/>
                </a:rPr>
                <a:t>d</a:t>
              </a:r>
            </a:p>
          </p:txBody>
        </p:sp>
      </p:grpSp>
      <p:grpSp>
        <p:nvGrpSpPr>
          <p:cNvPr id="51207" name="Group 16"/>
          <p:cNvGrpSpPr>
            <a:grpSpLocks/>
          </p:cNvGrpSpPr>
          <p:nvPr/>
        </p:nvGrpSpPr>
        <p:grpSpPr bwMode="auto">
          <a:xfrm>
            <a:off x="2965450" y="4922838"/>
            <a:ext cx="3935413" cy="619125"/>
            <a:chOff x="868" y="3287"/>
            <a:chExt cx="2479" cy="390"/>
          </a:xfrm>
        </p:grpSpPr>
        <p:sp>
          <p:nvSpPr>
            <p:cNvPr id="51213" name="Text Box 17"/>
            <p:cNvSpPr txBox="1">
              <a:spLocks noChangeArrowheads="1"/>
            </p:cNvSpPr>
            <p:nvPr/>
          </p:nvSpPr>
          <p:spPr bwMode="auto">
            <a:xfrm>
              <a:off x="868" y="3388"/>
              <a:ext cx="171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i="1" dirty="0">
                  <a:latin typeface="+mn-lt"/>
                  <a:cs typeface="Arial" charset="0"/>
                </a:rPr>
                <a:t>m  =  (m   </a:t>
              </a:r>
              <a:r>
                <a:rPr lang="en-US" sz="2400" dirty="0">
                  <a:latin typeface="+mn-lt"/>
                  <a:cs typeface="Arial" charset="0"/>
                </a:rPr>
                <a:t>mod</a:t>
              </a:r>
              <a:r>
                <a:rPr lang="en-US" sz="2400" i="1" dirty="0">
                  <a:latin typeface="+mn-lt"/>
                  <a:cs typeface="Arial" charset="0"/>
                </a:rPr>
                <a:t>  n)</a:t>
              </a:r>
            </a:p>
          </p:txBody>
        </p:sp>
        <p:sp>
          <p:nvSpPr>
            <p:cNvPr id="51214" name="Text Box 18"/>
            <p:cNvSpPr txBox="1">
              <a:spLocks noChangeArrowheads="1"/>
            </p:cNvSpPr>
            <p:nvPr/>
          </p:nvSpPr>
          <p:spPr bwMode="auto">
            <a:xfrm>
              <a:off x="1622" y="3308"/>
              <a:ext cx="209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i="1" dirty="0">
                  <a:latin typeface="+mn-lt"/>
                  <a:cs typeface="Arial" charset="0"/>
                </a:rPr>
                <a:t>e</a:t>
              </a:r>
            </a:p>
          </p:txBody>
        </p:sp>
        <p:sp>
          <p:nvSpPr>
            <p:cNvPr id="51215" name="Text Box 19"/>
            <p:cNvSpPr txBox="1">
              <a:spLocks noChangeArrowheads="1"/>
            </p:cNvSpPr>
            <p:nvPr/>
          </p:nvSpPr>
          <p:spPr bwMode="auto">
            <a:xfrm>
              <a:off x="2533" y="3389"/>
              <a:ext cx="81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i="1" dirty="0">
                  <a:latin typeface="+mn-lt"/>
                  <a:cs typeface="Arial" charset="0"/>
                </a:rPr>
                <a:t> </a:t>
              </a:r>
              <a:r>
                <a:rPr lang="en-US" sz="2400" dirty="0">
                  <a:latin typeface="+mn-lt"/>
                  <a:cs typeface="Arial" charset="0"/>
                </a:rPr>
                <a:t>mod</a:t>
              </a:r>
              <a:r>
                <a:rPr lang="en-US" sz="2400" i="1" dirty="0">
                  <a:latin typeface="+mn-lt"/>
                  <a:cs typeface="Arial" charset="0"/>
                </a:rPr>
                <a:t>  n</a:t>
              </a:r>
            </a:p>
          </p:txBody>
        </p:sp>
        <p:sp>
          <p:nvSpPr>
            <p:cNvPr id="51216" name="Text Box 20"/>
            <p:cNvSpPr txBox="1">
              <a:spLocks noChangeArrowheads="1"/>
            </p:cNvSpPr>
            <p:nvPr/>
          </p:nvSpPr>
          <p:spPr bwMode="auto">
            <a:xfrm>
              <a:off x="2456" y="3287"/>
              <a:ext cx="21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i="1" dirty="0">
                  <a:latin typeface="+mn-lt"/>
                  <a:cs typeface="Arial" charset="0"/>
                </a:rPr>
                <a:t>d</a:t>
              </a:r>
            </a:p>
          </p:txBody>
        </p:sp>
      </p:grpSp>
      <p:sp>
        <p:nvSpPr>
          <p:cNvPr id="51208" name="Text Box 21"/>
          <p:cNvSpPr txBox="1">
            <a:spLocks noChangeArrowheads="1"/>
          </p:cNvSpPr>
          <p:nvPr/>
        </p:nvSpPr>
        <p:spPr bwMode="auto">
          <a:xfrm>
            <a:off x="1392956" y="4910138"/>
            <a:ext cx="153439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r>
              <a:rPr lang="en-US" sz="2800" i="1" dirty="0">
                <a:solidFill>
                  <a:srgbClr val="C00000"/>
                </a:solidFill>
                <a:latin typeface="+mn-lt"/>
              </a:rPr>
              <a:t>magic</a:t>
            </a:r>
          </a:p>
          <a:p>
            <a:pPr algn="r"/>
            <a:r>
              <a:rPr lang="en-US" sz="2800" i="1" dirty="0">
                <a:solidFill>
                  <a:srgbClr val="C00000"/>
                </a:solidFill>
                <a:latin typeface="+mn-lt"/>
              </a:rPr>
              <a:t>happens!</a:t>
            </a:r>
          </a:p>
        </p:txBody>
      </p:sp>
      <p:sp>
        <p:nvSpPr>
          <p:cNvPr id="51209" name="Rectangle 22"/>
          <p:cNvSpPr>
            <a:spLocks noChangeArrowheads="1"/>
          </p:cNvSpPr>
          <p:nvPr/>
        </p:nvSpPr>
        <p:spPr bwMode="auto">
          <a:xfrm>
            <a:off x="1198563" y="4786313"/>
            <a:ext cx="6256337" cy="1268412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1210" name="AutoShape 23"/>
          <p:cNvSpPr>
            <a:spLocks/>
          </p:cNvSpPr>
          <p:nvPr/>
        </p:nvSpPr>
        <p:spPr bwMode="auto">
          <a:xfrm rot="-5400000">
            <a:off x="4688682" y="4985543"/>
            <a:ext cx="139700" cy="1223963"/>
          </a:xfrm>
          <a:prstGeom prst="leftBrace">
            <a:avLst>
              <a:gd name="adj1" fmla="val 73011"/>
              <a:gd name="adj2" fmla="val 52954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51211" name="Text Box 24"/>
          <p:cNvSpPr txBox="1">
            <a:spLocks noChangeArrowheads="1"/>
          </p:cNvSpPr>
          <p:nvPr/>
        </p:nvSpPr>
        <p:spPr bwMode="auto">
          <a:xfrm>
            <a:off x="4656138" y="5584825"/>
            <a:ext cx="4365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dirty="0">
                <a:latin typeface="+mn-lt"/>
                <a:cs typeface="Arial" charset="0"/>
              </a:rPr>
              <a:t>c</a:t>
            </a:r>
          </a:p>
        </p:txBody>
      </p:sp>
      <p:pic>
        <p:nvPicPr>
          <p:cNvPr id="51212" name="Picture 17" descr="underline_base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93" y="1234283"/>
            <a:ext cx="6856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784D624-D040-2E47-A508-03D46FE35CB6}" type="slidenum">
              <a:rPr lang="uk-UA" smtClean="0"/>
              <a:pPr/>
              <a:t>19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85554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5" grpId="0"/>
      <p:bldP spid="51208" grpId="0"/>
      <p:bldP spid="5120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569454" y="46037"/>
            <a:ext cx="7886700" cy="1325563"/>
          </a:xfrm>
        </p:spPr>
        <p:txBody>
          <a:bodyPr/>
          <a:lstStyle/>
          <a:p>
            <a:r>
              <a:rPr lang="en-US" dirty="0"/>
              <a:t>Chapter </a:t>
            </a:r>
            <a:r>
              <a:rPr lang="en-US" dirty="0" smtClean="0"/>
              <a:t>7: </a:t>
            </a:r>
            <a:r>
              <a:rPr lang="en-US" dirty="0"/>
              <a:t>Network Security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8321675" cy="497205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sz="3200" i="1" dirty="0">
                <a:solidFill>
                  <a:srgbClr val="C00000"/>
                </a:solidFill>
                <a:latin typeface="+mj-lt"/>
              </a:rPr>
              <a:t>Chapter goals: </a:t>
            </a:r>
          </a:p>
          <a:p>
            <a:r>
              <a:rPr lang="en-US" dirty="0">
                <a:latin typeface="+mj-lt"/>
              </a:rPr>
              <a:t>understand principles of network security:</a:t>
            </a:r>
            <a:r>
              <a:rPr lang="en-US" sz="2400" dirty="0">
                <a:latin typeface="+mj-lt"/>
              </a:rPr>
              <a:t> </a:t>
            </a:r>
          </a:p>
          <a:p>
            <a:pPr lvl="1"/>
            <a:r>
              <a:rPr lang="en-US" dirty="0">
                <a:latin typeface="+mj-lt"/>
              </a:rPr>
              <a:t>cryptography and its </a:t>
            </a:r>
            <a:r>
              <a:rPr lang="en-US" i="1" dirty="0">
                <a:latin typeface="+mj-lt"/>
              </a:rPr>
              <a:t>many</a:t>
            </a:r>
            <a:r>
              <a:rPr lang="en-US" dirty="0">
                <a:latin typeface="+mj-lt"/>
              </a:rPr>
              <a:t> uses beyond </a:t>
            </a:r>
            <a:r>
              <a:rPr lang="ja-JP" altLang="en-US" dirty="0">
                <a:latin typeface="+mj-lt"/>
              </a:rPr>
              <a:t>“</a:t>
            </a:r>
            <a:r>
              <a:rPr lang="en-US" altLang="ja-JP" dirty="0">
                <a:latin typeface="+mj-lt"/>
              </a:rPr>
              <a:t>confidentiality</a:t>
            </a:r>
            <a:r>
              <a:rPr lang="ja-JP" altLang="en-US" dirty="0">
                <a:latin typeface="+mj-lt"/>
              </a:rPr>
              <a:t>”</a:t>
            </a:r>
            <a:endParaRPr lang="en-US" altLang="ja-JP" dirty="0">
              <a:latin typeface="+mj-lt"/>
            </a:endParaRPr>
          </a:p>
          <a:p>
            <a:pPr lvl="1"/>
            <a:r>
              <a:rPr lang="en-US" dirty="0">
                <a:latin typeface="+mj-lt"/>
              </a:rPr>
              <a:t>authentication</a:t>
            </a:r>
          </a:p>
          <a:p>
            <a:pPr lvl="1"/>
            <a:r>
              <a:rPr lang="en-US" dirty="0">
                <a:latin typeface="+mj-lt"/>
              </a:rPr>
              <a:t>message integrity</a:t>
            </a:r>
          </a:p>
          <a:p>
            <a:r>
              <a:rPr lang="en-US" dirty="0">
                <a:latin typeface="+mj-lt"/>
              </a:rPr>
              <a:t>security in practice:</a:t>
            </a:r>
          </a:p>
          <a:p>
            <a:pPr lvl="1"/>
            <a:r>
              <a:rPr lang="en-US" dirty="0">
                <a:latin typeface="+mj-lt"/>
              </a:rPr>
              <a:t>firewalls and intrusion detection systems</a:t>
            </a:r>
          </a:p>
          <a:p>
            <a:pPr lvl="1"/>
            <a:r>
              <a:rPr lang="en-US" dirty="0">
                <a:latin typeface="+mj-lt"/>
              </a:rPr>
              <a:t>security in application, transport, network, link layers</a:t>
            </a:r>
          </a:p>
        </p:txBody>
      </p:sp>
      <p:pic>
        <p:nvPicPr>
          <p:cNvPr id="21508" name="Picture 17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3" y="1038225"/>
            <a:ext cx="68564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1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38138" y="152400"/>
            <a:ext cx="7772400" cy="1143000"/>
          </a:xfrm>
        </p:spPr>
        <p:txBody>
          <a:bodyPr/>
          <a:lstStyle/>
          <a:p>
            <a:r>
              <a:rPr lang="en-US" dirty="0"/>
              <a:t>RSA example:</a:t>
            </a:r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849166" y="1300163"/>
            <a:ext cx="52501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latin typeface="+mn-lt"/>
                <a:cs typeface="Arial" charset="0"/>
              </a:rPr>
              <a:t>Bob chooses </a:t>
            </a:r>
            <a:r>
              <a:rPr lang="en-US" sz="2400" i="1" dirty="0">
                <a:latin typeface="+mn-lt"/>
                <a:cs typeface="Arial" charset="0"/>
              </a:rPr>
              <a:t>p=5, q=7</a:t>
            </a:r>
            <a:r>
              <a:rPr lang="en-US" sz="2400" dirty="0">
                <a:latin typeface="+mn-lt"/>
                <a:cs typeface="Arial" charset="0"/>
              </a:rPr>
              <a:t>.  Then </a:t>
            </a:r>
            <a:r>
              <a:rPr lang="en-US" sz="2400" i="1" dirty="0">
                <a:latin typeface="+mn-lt"/>
                <a:cs typeface="Arial" charset="0"/>
              </a:rPr>
              <a:t>n=35, z=24</a:t>
            </a:r>
            <a:r>
              <a:rPr lang="en-US" sz="2400" dirty="0">
                <a:latin typeface="+mn-lt"/>
                <a:cs typeface="Arial" charset="0"/>
              </a:rPr>
              <a:t>.</a:t>
            </a:r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2312988" y="1724025"/>
            <a:ext cx="463126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400" i="1" dirty="0">
                <a:latin typeface="+mn-lt"/>
                <a:cs typeface="Arial" charset="0"/>
              </a:rPr>
              <a:t>e=5</a:t>
            </a:r>
            <a:r>
              <a:rPr lang="en-US" sz="2400" dirty="0">
                <a:latin typeface="+mn-lt"/>
                <a:cs typeface="Arial" charset="0"/>
              </a:rPr>
              <a:t>  (so </a:t>
            </a:r>
            <a:r>
              <a:rPr lang="en-US" sz="2400" i="1" dirty="0">
                <a:latin typeface="+mn-lt"/>
                <a:cs typeface="Arial" charset="0"/>
              </a:rPr>
              <a:t>e, z</a:t>
            </a:r>
            <a:r>
              <a:rPr lang="en-US" sz="2400" dirty="0">
                <a:latin typeface="+mn-lt"/>
                <a:cs typeface="Arial" charset="0"/>
              </a:rPr>
              <a:t>  relatively prime).</a:t>
            </a:r>
          </a:p>
          <a:p>
            <a:r>
              <a:rPr lang="en-US" sz="2400" i="1" dirty="0">
                <a:latin typeface="+mn-lt"/>
                <a:cs typeface="Arial" charset="0"/>
              </a:rPr>
              <a:t>d=29</a:t>
            </a:r>
            <a:r>
              <a:rPr lang="en-US" sz="2400" dirty="0">
                <a:latin typeface="+mn-lt"/>
                <a:cs typeface="Arial" charset="0"/>
              </a:rPr>
              <a:t> (so </a:t>
            </a:r>
            <a:r>
              <a:rPr lang="en-US" sz="2400" i="1" dirty="0">
                <a:latin typeface="+mn-lt"/>
                <a:cs typeface="Arial" charset="0"/>
              </a:rPr>
              <a:t>ed-1</a:t>
            </a:r>
            <a:r>
              <a:rPr lang="en-US" sz="2400" dirty="0">
                <a:latin typeface="+mn-lt"/>
                <a:cs typeface="Arial" charset="0"/>
              </a:rPr>
              <a:t> exactly divisible by z).</a:t>
            </a:r>
          </a:p>
          <a:p>
            <a:r>
              <a:rPr lang="en-US" sz="2400" dirty="0">
                <a:latin typeface="+mn-lt"/>
                <a:cs typeface="Arial" charset="0"/>
              </a:rPr>
              <a:t> </a:t>
            </a:r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1954213" y="3465513"/>
            <a:ext cx="15541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latin typeface="+mn-lt"/>
                <a:cs typeface="Arial" charset="0"/>
              </a:rPr>
              <a:t>bit pattern</a:t>
            </a:r>
          </a:p>
        </p:txBody>
      </p:sp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3810000" y="3441700"/>
            <a:ext cx="441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latin typeface="+mn-lt"/>
                <a:cs typeface="Arial" charset="0"/>
              </a:rPr>
              <a:t>m</a:t>
            </a:r>
          </a:p>
        </p:txBody>
      </p:sp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5078413" y="3462338"/>
            <a:ext cx="4397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latin typeface="+mn-lt"/>
                <a:cs typeface="Arial" charset="0"/>
              </a:rPr>
              <a:t>m</a:t>
            </a:r>
          </a:p>
        </p:txBody>
      </p:sp>
      <p:sp>
        <p:nvSpPr>
          <p:cNvPr id="52232" name="Text Box 8"/>
          <p:cNvSpPr txBox="1">
            <a:spLocks noChangeArrowheads="1"/>
          </p:cNvSpPr>
          <p:nvPr/>
        </p:nvSpPr>
        <p:spPr bwMode="auto">
          <a:xfrm>
            <a:off x="5316329" y="3309938"/>
            <a:ext cx="338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latin typeface="+mn-lt"/>
                <a:cs typeface="Arial" charset="0"/>
              </a:rPr>
              <a:t>e</a:t>
            </a:r>
          </a:p>
        </p:txBody>
      </p:sp>
      <p:grpSp>
        <p:nvGrpSpPr>
          <p:cNvPr id="52233" name="Group 9"/>
          <p:cNvGrpSpPr>
            <a:grpSpLocks/>
          </p:cNvGrpSpPr>
          <p:nvPr/>
        </p:nvGrpSpPr>
        <p:grpSpPr bwMode="auto">
          <a:xfrm>
            <a:off x="6802438" y="3343275"/>
            <a:ext cx="1858962" cy="590550"/>
            <a:chOff x="2770" y="1773"/>
            <a:chExt cx="1171" cy="372"/>
          </a:xfrm>
        </p:grpSpPr>
        <p:sp>
          <p:nvSpPr>
            <p:cNvPr id="52261" name="Text Box 10"/>
            <p:cNvSpPr txBox="1">
              <a:spLocks noChangeArrowheads="1"/>
            </p:cNvSpPr>
            <p:nvPr/>
          </p:nvSpPr>
          <p:spPr bwMode="auto">
            <a:xfrm>
              <a:off x="2770" y="1854"/>
              <a:ext cx="117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dirty="0">
                  <a:latin typeface="+mn-lt"/>
                  <a:cs typeface="Arial" charset="0"/>
                </a:rPr>
                <a:t>c = m  mod  n</a:t>
              </a:r>
            </a:p>
          </p:txBody>
        </p:sp>
        <p:sp>
          <p:nvSpPr>
            <p:cNvPr id="52262" name="Text Box 11"/>
            <p:cNvSpPr txBox="1">
              <a:spLocks noChangeArrowheads="1"/>
            </p:cNvSpPr>
            <p:nvPr/>
          </p:nvSpPr>
          <p:spPr bwMode="auto">
            <a:xfrm>
              <a:off x="3173" y="1773"/>
              <a:ext cx="21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dirty="0">
                  <a:latin typeface="+mn-lt"/>
                  <a:cs typeface="Arial" charset="0"/>
                </a:rPr>
                <a:t>e</a:t>
              </a:r>
            </a:p>
          </p:txBody>
        </p:sp>
      </p:grpSp>
      <p:sp>
        <p:nvSpPr>
          <p:cNvPr id="52234" name="Text Box 12"/>
          <p:cNvSpPr txBox="1">
            <a:spLocks noChangeArrowheads="1"/>
          </p:cNvSpPr>
          <p:nvPr/>
        </p:nvSpPr>
        <p:spPr bwMode="auto">
          <a:xfrm>
            <a:off x="2055506" y="4005263"/>
            <a:ext cx="13436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solidFill>
                  <a:srgbClr val="C00000"/>
                </a:solidFill>
                <a:latin typeface="+mn-lt"/>
              </a:rPr>
              <a:t>0000l000</a:t>
            </a:r>
          </a:p>
        </p:txBody>
      </p:sp>
      <p:sp>
        <p:nvSpPr>
          <p:cNvPr id="52235" name="Text Box 13"/>
          <p:cNvSpPr txBox="1">
            <a:spLocks noChangeArrowheads="1"/>
          </p:cNvSpPr>
          <p:nvPr/>
        </p:nvSpPr>
        <p:spPr bwMode="auto">
          <a:xfrm>
            <a:off x="3755851" y="3995738"/>
            <a:ext cx="4956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solidFill>
                  <a:srgbClr val="C00000"/>
                </a:solidFill>
                <a:latin typeface="+mn-lt"/>
              </a:rPr>
              <a:t>12</a:t>
            </a:r>
          </a:p>
        </p:txBody>
      </p:sp>
      <p:sp>
        <p:nvSpPr>
          <p:cNvPr id="52236" name="Text Box 14"/>
          <p:cNvSpPr txBox="1">
            <a:spLocks noChangeArrowheads="1"/>
          </p:cNvSpPr>
          <p:nvPr/>
        </p:nvSpPr>
        <p:spPr bwMode="auto">
          <a:xfrm>
            <a:off x="4818808" y="3987800"/>
            <a:ext cx="9621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solidFill>
                  <a:srgbClr val="C00000"/>
                </a:solidFill>
                <a:latin typeface="+mn-lt"/>
              </a:rPr>
              <a:t>24832</a:t>
            </a:r>
          </a:p>
        </p:txBody>
      </p:sp>
      <p:sp>
        <p:nvSpPr>
          <p:cNvPr id="52237" name="Text Box 15"/>
          <p:cNvSpPr txBox="1">
            <a:spLocks noChangeArrowheads="1"/>
          </p:cNvSpPr>
          <p:nvPr/>
        </p:nvSpPr>
        <p:spPr bwMode="auto">
          <a:xfrm>
            <a:off x="7651576" y="3986213"/>
            <a:ext cx="4956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solidFill>
                  <a:srgbClr val="C00000"/>
                </a:solidFill>
                <a:latin typeface="+mn-lt"/>
              </a:rPr>
              <a:t>17</a:t>
            </a:r>
          </a:p>
        </p:txBody>
      </p:sp>
      <p:sp>
        <p:nvSpPr>
          <p:cNvPr id="52238" name="Text Box 28"/>
          <p:cNvSpPr txBox="1">
            <a:spLocks noChangeArrowheads="1"/>
          </p:cNvSpPr>
          <p:nvPr/>
        </p:nvSpPr>
        <p:spPr bwMode="auto">
          <a:xfrm>
            <a:off x="515419" y="3767138"/>
            <a:ext cx="12234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solidFill>
                  <a:srgbClr val="000099"/>
                </a:solidFill>
                <a:latin typeface="+mn-lt"/>
                <a:cs typeface="Arial" charset="0"/>
              </a:rPr>
              <a:t>encrypt:</a:t>
            </a:r>
          </a:p>
        </p:txBody>
      </p:sp>
      <p:sp>
        <p:nvSpPr>
          <p:cNvPr id="52239" name="Text Box 31"/>
          <p:cNvSpPr txBox="1">
            <a:spLocks noChangeArrowheads="1"/>
          </p:cNvSpPr>
          <p:nvPr/>
        </p:nvSpPr>
        <p:spPr bwMode="auto">
          <a:xfrm>
            <a:off x="503238" y="2667000"/>
            <a:ext cx="35212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400" dirty="0">
                <a:latin typeface="+mn-lt"/>
                <a:cs typeface="Arial" charset="0"/>
              </a:rPr>
              <a:t>encrypting 8-bit messages.</a:t>
            </a:r>
          </a:p>
        </p:txBody>
      </p:sp>
      <p:pic>
        <p:nvPicPr>
          <p:cNvPr id="52240" name="Picture 24" descr="underline_base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968375"/>
            <a:ext cx="3101975" cy="16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41" name="Right Brace 1"/>
          <p:cNvSpPr>
            <a:spLocks/>
          </p:cNvSpPr>
          <p:nvPr/>
        </p:nvSpPr>
        <p:spPr bwMode="auto">
          <a:xfrm rot="5400000">
            <a:off x="2625725" y="3203576"/>
            <a:ext cx="180975" cy="1403350"/>
          </a:xfrm>
          <a:prstGeom prst="rightBrace">
            <a:avLst>
              <a:gd name="adj1" fmla="val 825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2242" name="Right Brace 31"/>
          <p:cNvSpPr>
            <a:spLocks/>
          </p:cNvSpPr>
          <p:nvPr/>
        </p:nvSpPr>
        <p:spPr bwMode="auto">
          <a:xfrm rot="5400000">
            <a:off x="3948112" y="3676651"/>
            <a:ext cx="169863" cy="468312"/>
          </a:xfrm>
          <a:prstGeom prst="rightBrace">
            <a:avLst>
              <a:gd name="adj1" fmla="val 828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2243" name="Right Brace 32"/>
          <p:cNvSpPr>
            <a:spLocks/>
          </p:cNvSpPr>
          <p:nvPr/>
        </p:nvSpPr>
        <p:spPr bwMode="auto">
          <a:xfrm rot="5400000">
            <a:off x="5195094" y="3682206"/>
            <a:ext cx="168275" cy="468313"/>
          </a:xfrm>
          <a:prstGeom prst="rightBrace">
            <a:avLst>
              <a:gd name="adj1" fmla="val 836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2244" name="Right Brace 33"/>
          <p:cNvSpPr>
            <a:spLocks/>
          </p:cNvSpPr>
          <p:nvPr/>
        </p:nvSpPr>
        <p:spPr bwMode="auto">
          <a:xfrm rot="5400000">
            <a:off x="7737475" y="2892425"/>
            <a:ext cx="179388" cy="2046288"/>
          </a:xfrm>
          <a:prstGeom prst="rightBrace">
            <a:avLst>
              <a:gd name="adj1" fmla="val 834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72498" y="4729165"/>
            <a:ext cx="7504700" cy="1155128"/>
            <a:chOff x="571717" y="4729397"/>
            <a:chExt cx="7505486" cy="1154449"/>
          </a:xfrm>
        </p:grpSpPr>
        <p:sp>
          <p:nvSpPr>
            <p:cNvPr id="52247" name="Text Box 16"/>
            <p:cNvSpPr txBox="1">
              <a:spLocks noChangeArrowheads="1"/>
            </p:cNvSpPr>
            <p:nvPr/>
          </p:nvSpPr>
          <p:spPr bwMode="auto">
            <a:xfrm>
              <a:off x="2372416" y="4873856"/>
              <a:ext cx="314542" cy="461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dirty="0">
                  <a:latin typeface="+mn-lt"/>
                  <a:cs typeface="Arial" charset="0"/>
                </a:rPr>
                <a:t>c</a:t>
              </a:r>
            </a:p>
          </p:txBody>
        </p:sp>
        <p:grpSp>
          <p:nvGrpSpPr>
            <p:cNvPr id="52248" name="Group 17"/>
            <p:cNvGrpSpPr>
              <a:grpSpLocks/>
            </p:cNvGrpSpPr>
            <p:nvPr/>
          </p:nvGrpSpPr>
          <p:grpSpPr bwMode="auto">
            <a:xfrm>
              <a:off x="6151570" y="4766587"/>
              <a:ext cx="1858963" cy="590551"/>
              <a:chOff x="2770" y="1773"/>
              <a:chExt cx="1171" cy="372"/>
            </a:xfrm>
          </p:grpSpPr>
          <p:sp>
            <p:nvSpPr>
              <p:cNvPr id="52259" name="Text Box 18"/>
              <p:cNvSpPr txBox="1">
                <a:spLocks noChangeArrowheads="1"/>
              </p:cNvSpPr>
              <p:nvPr/>
            </p:nvSpPr>
            <p:spPr bwMode="auto">
              <a:xfrm>
                <a:off x="2770" y="1854"/>
                <a:ext cx="1171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400" dirty="0">
                    <a:latin typeface="+mn-lt"/>
                    <a:cs typeface="Arial" charset="0"/>
                  </a:rPr>
                  <a:t>m = c  mod  n</a:t>
                </a:r>
              </a:p>
            </p:txBody>
          </p:sp>
          <p:sp>
            <p:nvSpPr>
              <p:cNvPr id="52260" name="Text Box 19"/>
              <p:cNvSpPr txBox="1">
                <a:spLocks noChangeArrowheads="1"/>
              </p:cNvSpPr>
              <p:nvPr/>
            </p:nvSpPr>
            <p:spPr bwMode="auto">
              <a:xfrm>
                <a:off x="3171" y="1773"/>
                <a:ext cx="218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400" dirty="0">
                    <a:latin typeface="+mn-lt"/>
                    <a:cs typeface="Arial" charset="0"/>
                  </a:rPr>
                  <a:t>d</a:t>
                </a:r>
              </a:p>
            </p:txBody>
          </p:sp>
        </p:grpSp>
        <p:sp>
          <p:nvSpPr>
            <p:cNvPr id="52249" name="Text Box 20"/>
            <p:cNvSpPr txBox="1">
              <a:spLocks noChangeArrowheads="1"/>
            </p:cNvSpPr>
            <p:nvPr/>
          </p:nvSpPr>
          <p:spPr bwMode="auto">
            <a:xfrm>
              <a:off x="2222306" y="5409753"/>
              <a:ext cx="495701" cy="461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dirty="0">
                  <a:solidFill>
                    <a:srgbClr val="C00000"/>
                  </a:solidFill>
                  <a:latin typeface="+mn-lt"/>
                  <a:cs typeface="Arial" charset="0"/>
                </a:rPr>
                <a:t>17</a:t>
              </a:r>
            </a:p>
          </p:txBody>
        </p:sp>
        <p:sp>
          <p:nvSpPr>
            <p:cNvPr id="52250" name="Text Box 21"/>
            <p:cNvSpPr txBox="1">
              <a:spLocks noChangeArrowheads="1"/>
            </p:cNvSpPr>
            <p:nvPr/>
          </p:nvSpPr>
          <p:spPr bwMode="auto">
            <a:xfrm>
              <a:off x="2969509" y="5541062"/>
              <a:ext cx="3012679" cy="276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200" dirty="0">
                  <a:solidFill>
                    <a:srgbClr val="C00000"/>
                  </a:solidFill>
                  <a:latin typeface="+mn-lt"/>
                  <a:cs typeface="Arial" charset="0"/>
                </a:rPr>
                <a:t>481968572106750915091411825223071697</a:t>
              </a:r>
            </a:p>
          </p:txBody>
        </p:sp>
        <p:sp>
          <p:nvSpPr>
            <p:cNvPr id="52251" name="Text Box 22"/>
            <p:cNvSpPr txBox="1">
              <a:spLocks noChangeArrowheads="1"/>
            </p:cNvSpPr>
            <p:nvPr/>
          </p:nvSpPr>
          <p:spPr bwMode="auto">
            <a:xfrm>
              <a:off x="6822881" y="5422453"/>
              <a:ext cx="495701" cy="461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dirty="0">
                  <a:solidFill>
                    <a:srgbClr val="C00000"/>
                  </a:solidFill>
                  <a:latin typeface="+mn-lt"/>
                  <a:cs typeface="Arial" charset="0"/>
                </a:rPr>
                <a:t>12</a:t>
              </a:r>
            </a:p>
          </p:txBody>
        </p:sp>
        <p:grpSp>
          <p:nvGrpSpPr>
            <p:cNvPr id="52252" name="Group 23"/>
            <p:cNvGrpSpPr>
              <a:grpSpLocks/>
            </p:cNvGrpSpPr>
            <p:nvPr/>
          </p:nvGrpSpPr>
          <p:grpSpPr bwMode="auto">
            <a:xfrm>
              <a:off x="3502031" y="4729397"/>
              <a:ext cx="492125" cy="615951"/>
              <a:chOff x="3042" y="2876"/>
              <a:chExt cx="310" cy="388"/>
            </a:xfrm>
          </p:grpSpPr>
          <p:sp>
            <p:nvSpPr>
              <p:cNvPr id="52257" name="Text Box 24"/>
              <p:cNvSpPr txBox="1">
                <a:spLocks noChangeArrowheads="1"/>
              </p:cNvSpPr>
              <p:nvPr/>
            </p:nvSpPr>
            <p:spPr bwMode="auto">
              <a:xfrm>
                <a:off x="3042" y="2973"/>
                <a:ext cx="198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400" dirty="0">
                    <a:latin typeface="+mn-lt"/>
                    <a:cs typeface="Arial" charset="0"/>
                  </a:rPr>
                  <a:t>c</a:t>
                </a:r>
              </a:p>
            </p:txBody>
          </p:sp>
          <p:sp>
            <p:nvSpPr>
              <p:cNvPr id="52258" name="Text Box 25"/>
              <p:cNvSpPr txBox="1">
                <a:spLocks noChangeArrowheads="1"/>
              </p:cNvSpPr>
              <p:nvPr/>
            </p:nvSpPr>
            <p:spPr bwMode="auto">
              <a:xfrm>
                <a:off x="3134" y="2876"/>
                <a:ext cx="218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400" dirty="0">
                    <a:latin typeface="+mn-lt"/>
                    <a:cs typeface="Arial" charset="0"/>
                  </a:rPr>
                  <a:t>d</a:t>
                </a:r>
              </a:p>
            </p:txBody>
          </p:sp>
        </p:grpSp>
        <p:sp>
          <p:nvSpPr>
            <p:cNvPr id="52253" name="Text Box 29"/>
            <p:cNvSpPr txBox="1">
              <a:spLocks noChangeArrowheads="1"/>
            </p:cNvSpPr>
            <p:nvPr/>
          </p:nvSpPr>
          <p:spPr bwMode="auto">
            <a:xfrm>
              <a:off x="571717" y="5059140"/>
              <a:ext cx="1223540" cy="461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dirty="0">
                  <a:solidFill>
                    <a:srgbClr val="000099"/>
                  </a:solidFill>
                  <a:latin typeface="+mn-lt"/>
                  <a:cs typeface="Arial" charset="0"/>
                </a:rPr>
                <a:t>decrypt:</a:t>
              </a:r>
            </a:p>
          </p:txBody>
        </p:sp>
        <p:sp>
          <p:nvSpPr>
            <p:cNvPr id="52254" name="Right Brace 36"/>
            <p:cNvSpPr>
              <a:spLocks/>
            </p:cNvSpPr>
            <p:nvPr/>
          </p:nvSpPr>
          <p:spPr bwMode="auto">
            <a:xfrm rot="5400000">
              <a:off x="2446575" y="5102686"/>
              <a:ext cx="168727" cy="468086"/>
            </a:xfrm>
            <a:prstGeom prst="rightBrace">
              <a:avLst>
                <a:gd name="adj1" fmla="val 8336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255" name="Right Brace 37"/>
            <p:cNvSpPr>
              <a:spLocks/>
            </p:cNvSpPr>
            <p:nvPr/>
          </p:nvSpPr>
          <p:spPr bwMode="auto">
            <a:xfrm rot="5400000">
              <a:off x="3605907" y="5108131"/>
              <a:ext cx="168727" cy="468086"/>
            </a:xfrm>
            <a:prstGeom prst="rightBrace">
              <a:avLst>
                <a:gd name="adj1" fmla="val 8336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256" name="Right Brace 38"/>
            <p:cNvSpPr>
              <a:spLocks/>
            </p:cNvSpPr>
            <p:nvPr/>
          </p:nvSpPr>
          <p:spPr bwMode="auto">
            <a:xfrm rot="5400000">
              <a:off x="6964140" y="4340683"/>
              <a:ext cx="179612" cy="2046514"/>
            </a:xfrm>
            <a:prstGeom prst="rightBrace">
              <a:avLst>
                <a:gd name="adj1" fmla="val 8335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6" name="Left-Right Arrow 5"/>
          <p:cNvSpPr>
            <a:spLocks noChangeArrowheads="1"/>
          </p:cNvSpPr>
          <p:nvPr/>
        </p:nvSpPr>
        <p:spPr bwMode="auto">
          <a:xfrm rot="1604466">
            <a:off x="4113213" y="4827588"/>
            <a:ext cx="2944812" cy="246062"/>
          </a:xfrm>
          <a:prstGeom prst="leftRightArrow">
            <a:avLst>
              <a:gd name="adj1" fmla="val 50000"/>
              <a:gd name="adj2" fmla="val 50032"/>
            </a:avLst>
          </a:prstGeom>
          <a:solidFill>
            <a:schemeClr val="accent2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208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8" grpId="0"/>
      <p:bldP spid="52229" grpId="0"/>
      <p:bldP spid="52230" grpId="0"/>
      <p:bldP spid="52231" grpId="0"/>
      <p:bldP spid="52232" grpId="0"/>
      <p:bldP spid="52234" grpId="0"/>
      <p:bldP spid="52235" grpId="0"/>
      <p:bldP spid="52236" grpId="0"/>
      <p:bldP spid="52237" grpId="0"/>
      <p:bldP spid="52238" grpId="0"/>
      <p:bldP spid="52239" grpId="0"/>
      <p:bldP spid="52241" grpId="0" animBg="1"/>
      <p:bldP spid="52242" grpId="0" animBg="1"/>
      <p:bldP spid="52243" grpId="0" animBg="1"/>
      <p:bldP spid="52244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392113" y="141288"/>
            <a:ext cx="7772400" cy="1143000"/>
          </a:xfrm>
        </p:spPr>
        <p:txBody>
          <a:bodyPr/>
          <a:lstStyle/>
          <a:p>
            <a:r>
              <a:rPr lang="en-US" dirty="0"/>
              <a:t>Why does RSA work?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must show that c</a:t>
            </a:r>
            <a:r>
              <a:rPr lang="en-US" baseline="30000" dirty="0"/>
              <a:t>d</a:t>
            </a:r>
            <a:r>
              <a:rPr lang="en-US" dirty="0"/>
              <a:t> mod n = m </a:t>
            </a:r>
            <a:br>
              <a:rPr lang="en-US" dirty="0"/>
            </a:br>
            <a:r>
              <a:rPr lang="en-US" dirty="0"/>
              <a:t>where c = m</a:t>
            </a:r>
            <a:r>
              <a:rPr lang="en-US" baseline="30000" dirty="0"/>
              <a:t>e</a:t>
            </a:r>
            <a:r>
              <a:rPr lang="en-US" dirty="0"/>
              <a:t> mod n</a:t>
            </a:r>
          </a:p>
          <a:p>
            <a:r>
              <a:rPr lang="en-US" dirty="0"/>
              <a:t>fact: for any x and y: x</a:t>
            </a:r>
            <a:r>
              <a:rPr lang="en-US" baseline="30000" dirty="0"/>
              <a:t>y</a:t>
            </a:r>
            <a:r>
              <a:rPr lang="en-US" dirty="0"/>
              <a:t> mod n = x</a:t>
            </a:r>
            <a:r>
              <a:rPr lang="en-US" baseline="30000" dirty="0"/>
              <a:t>(y mod z)</a:t>
            </a:r>
            <a:r>
              <a:rPr lang="en-US" dirty="0"/>
              <a:t> mod n</a:t>
            </a:r>
          </a:p>
          <a:p>
            <a:pPr lvl="1"/>
            <a:r>
              <a:rPr lang="en-US" dirty="0"/>
              <a:t>where n= pq and z = (p-1)(q-1)</a:t>
            </a:r>
          </a:p>
          <a:p>
            <a:r>
              <a:rPr lang="en-US" dirty="0"/>
              <a:t>thus, </a:t>
            </a:r>
            <a:br>
              <a:rPr lang="en-US" dirty="0"/>
            </a:br>
            <a:r>
              <a:rPr lang="en-US" dirty="0"/>
              <a:t> c</a:t>
            </a:r>
            <a:r>
              <a:rPr lang="en-US" baseline="30000" dirty="0"/>
              <a:t>d</a:t>
            </a:r>
            <a:r>
              <a:rPr lang="en-US" dirty="0"/>
              <a:t> mod n = (m</a:t>
            </a:r>
            <a:r>
              <a:rPr lang="en-US" baseline="30000" dirty="0"/>
              <a:t>e</a:t>
            </a:r>
            <a:r>
              <a:rPr lang="en-US" dirty="0"/>
              <a:t> mod n)</a:t>
            </a:r>
            <a:r>
              <a:rPr lang="en-US" baseline="30000" dirty="0"/>
              <a:t>d</a:t>
            </a:r>
            <a:r>
              <a:rPr lang="en-US" dirty="0"/>
              <a:t> mod n</a:t>
            </a:r>
          </a:p>
          <a:p>
            <a:pPr>
              <a:buFont typeface="Wingdings" charset="0"/>
              <a:buNone/>
            </a:pPr>
            <a:r>
              <a:rPr lang="en-US" dirty="0"/>
              <a:t>                  = m</a:t>
            </a:r>
            <a:r>
              <a:rPr lang="en-US" baseline="30000" dirty="0"/>
              <a:t>ed</a:t>
            </a:r>
            <a:r>
              <a:rPr lang="en-US" dirty="0"/>
              <a:t> mod n </a:t>
            </a:r>
          </a:p>
          <a:p>
            <a:pPr>
              <a:buFont typeface="Wingdings" charset="0"/>
              <a:buNone/>
            </a:pPr>
            <a:r>
              <a:rPr lang="en-US" dirty="0"/>
              <a:t>                  = m</a:t>
            </a:r>
            <a:r>
              <a:rPr lang="en-US" baseline="30000" dirty="0"/>
              <a:t>(ed mod z)</a:t>
            </a:r>
            <a:r>
              <a:rPr lang="en-US" dirty="0"/>
              <a:t> mod n</a:t>
            </a:r>
          </a:p>
          <a:p>
            <a:pPr>
              <a:buFont typeface="Wingdings" charset="0"/>
              <a:buNone/>
            </a:pPr>
            <a:r>
              <a:rPr lang="en-US" dirty="0"/>
              <a:t>                  = m</a:t>
            </a:r>
            <a:r>
              <a:rPr lang="en-US" baseline="30000" dirty="0"/>
              <a:t>1</a:t>
            </a:r>
            <a:r>
              <a:rPr lang="en-US" dirty="0"/>
              <a:t> mod n</a:t>
            </a:r>
          </a:p>
          <a:p>
            <a:pPr>
              <a:buFont typeface="Wingdings" charset="0"/>
              <a:buNone/>
            </a:pPr>
            <a:r>
              <a:rPr lang="en-US" dirty="0"/>
              <a:t>                  = m</a:t>
            </a:r>
          </a:p>
        </p:txBody>
      </p:sp>
      <p:grpSp>
        <p:nvGrpSpPr>
          <p:cNvPr id="49160" name="Group 8"/>
          <p:cNvGrpSpPr>
            <a:grpSpLocks/>
          </p:cNvGrpSpPr>
          <p:nvPr/>
        </p:nvGrpSpPr>
        <p:grpSpPr bwMode="auto">
          <a:xfrm>
            <a:off x="3832719" y="2488871"/>
            <a:ext cx="3830638" cy="2373313"/>
            <a:chOff x="2507" y="1442"/>
            <a:chExt cx="2413" cy="1495"/>
          </a:xfrm>
        </p:grpSpPr>
        <p:sp>
          <p:nvSpPr>
            <p:cNvPr id="25607" name="Oval 6"/>
            <p:cNvSpPr>
              <a:spLocks noChangeArrowheads="1"/>
            </p:cNvSpPr>
            <p:nvPr/>
          </p:nvSpPr>
          <p:spPr bwMode="auto">
            <a:xfrm>
              <a:off x="2507" y="1442"/>
              <a:ext cx="2413" cy="441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3255" name="Freeform 7"/>
            <p:cNvSpPr>
              <a:spLocks/>
            </p:cNvSpPr>
            <p:nvPr/>
          </p:nvSpPr>
          <p:spPr bwMode="auto">
            <a:xfrm>
              <a:off x="3238" y="1897"/>
              <a:ext cx="482" cy="1040"/>
            </a:xfrm>
            <a:custGeom>
              <a:avLst/>
              <a:gdLst>
                <a:gd name="T0" fmla="*/ 1260 w 1260"/>
                <a:gd name="T1" fmla="*/ 0 h 847"/>
                <a:gd name="T2" fmla="*/ 1260 w 1260"/>
                <a:gd name="T3" fmla="*/ 847 h 847"/>
                <a:gd name="T4" fmla="*/ 0 w 1260"/>
                <a:gd name="T5" fmla="*/ 847 h 84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60" h="847">
                  <a:moveTo>
                    <a:pt x="1260" y="0"/>
                  </a:moveTo>
                  <a:lnTo>
                    <a:pt x="1260" y="847"/>
                  </a:lnTo>
                  <a:lnTo>
                    <a:pt x="0" y="847"/>
                  </a:lnTo>
                </a:path>
              </a:pathLst>
            </a:cu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pic>
        <p:nvPicPr>
          <p:cNvPr id="53253" name="Picture 21" descr="underline_base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963613"/>
            <a:ext cx="5027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784D624-D040-2E47-A508-03D46FE35CB6}" type="slidenum">
              <a:rPr lang="uk-UA" smtClean="0"/>
              <a:pPr/>
              <a:t>21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80456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RSA: another important property</a:t>
            </a:r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790998" y="1463676"/>
            <a:ext cx="70405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800" dirty="0">
                <a:latin typeface="+mn-lt"/>
              </a:rPr>
              <a:t>The following property will be </a:t>
            </a:r>
            <a:r>
              <a:rPr lang="en-US" sz="2800" i="1" dirty="0">
                <a:solidFill>
                  <a:srgbClr val="C00000"/>
                </a:solidFill>
                <a:latin typeface="+mn-lt"/>
              </a:rPr>
              <a:t>very</a:t>
            </a:r>
            <a:r>
              <a:rPr lang="en-US" sz="2800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800" dirty="0">
                <a:latin typeface="+mn-lt"/>
              </a:rPr>
              <a:t>useful later:</a:t>
            </a:r>
            <a:endParaRPr lang="en-US" sz="2400" dirty="0">
              <a:latin typeface="+mn-lt"/>
            </a:endParaRPr>
          </a:p>
        </p:txBody>
      </p:sp>
      <p:grpSp>
        <p:nvGrpSpPr>
          <p:cNvPr id="54276" name="Group 4"/>
          <p:cNvGrpSpPr>
            <a:grpSpLocks/>
          </p:cNvGrpSpPr>
          <p:nvPr/>
        </p:nvGrpSpPr>
        <p:grpSpPr bwMode="auto">
          <a:xfrm>
            <a:off x="1814513" y="2257425"/>
            <a:ext cx="4935537" cy="946150"/>
            <a:chOff x="613" y="1586"/>
            <a:chExt cx="3109" cy="596"/>
          </a:xfrm>
        </p:grpSpPr>
        <p:grpSp>
          <p:nvGrpSpPr>
            <p:cNvPr id="54283" name="Group 5"/>
            <p:cNvGrpSpPr>
              <a:grpSpLocks/>
            </p:cNvGrpSpPr>
            <p:nvPr/>
          </p:nvGrpSpPr>
          <p:grpSpPr bwMode="auto">
            <a:xfrm>
              <a:off x="613" y="1586"/>
              <a:ext cx="1584" cy="594"/>
              <a:chOff x="1440" y="1706"/>
              <a:chExt cx="1584" cy="594"/>
            </a:xfrm>
          </p:grpSpPr>
          <p:grpSp>
            <p:nvGrpSpPr>
              <p:cNvPr id="54290" name="Group 6"/>
              <p:cNvGrpSpPr>
                <a:grpSpLocks/>
              </p:cNvGrpSpPr>
              <p:nvPr/>
            </p:nvGrpSpPr>
            <p:grpSpPr bwMode="auto">
              <a:xfrm>
                <a:off x="1440" y="1811"/>
                <a:ext cx="1584" cy="489"/>
                <a:chOff x="1811" y="1433"/>
                <a:chExt cx="1584" cy="489"/>
              </a:xfrm>
            </p:grpSpPr>
            <p:sp>
              <p:nvSpPr>
                <p:cNvPr id="54293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1811" y="1433"/>
                  <a:ext cx="1584" cy="3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800" dirty="0">
                      <a:solidFill>
                        <a:srgbClr val="C00000"/>
                      </a:solidFill>
                      <a:latin typeface="+mn-lt"/>
                      <a:cs typeface="Arial" charset="0"/>
                    </a:rPr>
                    <a:t>K  </a:t>
                  </a:r>
                  <a:r>
                    <a:rPr lang="en-US" sz="3200" dirty="0">
                      <a:solidFill>
                        <a:srgbClr val="C00000"/>
                      </a:solidFill>
                      <a:latin typeface="+mn-lt"/>
                      <a:cs typeface="Arial" charset="0"/>
                    </a:rPr>
                    <a:t>(</a:t>
                  </a:r>
                  <a:r>
                    <a:rPr lang="en-US" sz="2800" dirty="0">
                      <a:solidFill>
                        <a:srgbClr val="C00000"/>
                      </a:solidFill>
                      <a:latin typeface="+mn-lt"/>
                      <a:cs typeface="Arial" charset="0"/>
                    </a:rPr>
                    <a:t>K  (m)</a:t>
                  </a:r>
                  <a:r>
                    <a:rPr lang="en-US" sz="3200" dirty="0">
                      <a:solidFill>
                        <a:srgbClr val="C00000"/>
                      </a:solidFill>
                      <a:latin typeface="+mn-lt"/>
                      <a:cs typeface="Arial" charset="0"/>
                    </a:rPr>
                    <a:t>)</a:t>
                  </a:r>
                  <a:r>
                    <a:rPr lang="en-US" sz="2800" dirty="0">
                      <a:solidFill>
                        <a:srgbClr val="C00000"/>
                      </a:solidFill>
                      <a:latin typeface="+mn-lt"/>
                      <a:cs typeface="Arial" charset="0"/>
                    </a:rPr>
                    <a:t>  =  m </a:t>
                  </a:r>
                </a:p>
              </p:txBody>
            </p:sp>
            <p:sp>
              <p:nvSpPr>
                <p:cNvPr id="54294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2247" y="1631"/>
                  <a:ext cx="221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400" dirty="0">
                      <a:solidFill>
                        <a:srgbClr val="C00000"/>
                      </a:solidFill>
                      <a:latin typeface="+mn-lt"/>
                      <a:cs typeface="Arial" charset="0"/>
                    </a:rPr>
                    <a:t>B</a:t>
                  </a:r>
                  <a:endParaRPr lang="en-US" sz="2800" dirty="0">
                    <a:solidFill>
                      <a:srgbClr val="C00000"/>
                    </a:solidFill>
                    <a:latin typeface="+mn-lt"/>
                    <a:cs typeface="Arial" charset="0"/>
                  </a:endParaRPr>
                </a:p>
              </p:txBody>
            </p:sp>
            <p:sp>
              <p:nvSpPr>
                <p:cNvPr id="54295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1896" y="1620"/>
                  <a:ext cx="221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400" dirty="0">
                      <a:solidFill>
                        <a:srgbClr val="C00000"/>
                      </a:solidFill>
                      <a:latin typeface="+mn-lt"/>
                      <a:cs typeface="Arial" charset="0"/>
                    </a:rPr>
                    <a:t>B</a:t>
                  </a:r>
                  <a:endParaRPr lang="en-US" sz="2800" dirty="0">
                    <a:solidFill>
                      <a:srgbClr val="C00000"/>
                    </a:solidFill>
                    <a:latin typeface="+mn-lt"/>
                    <a:cs typeface="Arial" charset="0"/>
                  </a:endParaRPr>
                </a:p>
              </p:txBody>
            </p:sp>
          </p:grpSp>
          <p:sp>
            <p:nvSpPr>
              <p:cNvPr id="54291" name="Text Box 10"/>
              <p:cNvSpPr txBox="1">
                <a:spLocks noChangeArrowheads="1"/>
              </p:cNvSpPr>
              <p:nvPr/>
            </p:nvSpPr>
            <p:spPr bwMode="auto">
              <a:xfrm>
                <a:off x="1523" y="1706"/>
                <a:ext cx="181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400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-</a:t>
                </a:r>
              </a:p>
            </p:txBody>
          </p:sp>
          <p:sp>
            <p:nvSpPr>
              <p:cNvPr id="54292" name="Text Box 11"/>
              <p:cNvSpPr txBox="1">
                <a:spLocks noChangeArrowheads="1"/>
              </p:cNvSpPr>
              <p:nvPr/>
            </p:nvSpPr>
            <p:spPr bwMode="auto">
              <a:xfrm>
                <a:off x="1850" y="1722"/>
                <a:ext cx="213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400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+</a:t>
                </a:r>
              </a:p>
            </p:txBody>
          </p:sp>
        </p:grpSp>
        <p:sp>
          <p:nvSpPr>
            <p:cNvPr id="54284" name="Text Box 12"/>
            <p:cNvSpPr txBox="1">
              <a:spLocks noChangeArrowheads="1"/>
            </p:cNvSpPr>
            <p:nvPr/>
          </p:nvSpPr>
          <p:spPr bwMode="auto">
            <a:xfrm>
              <a:off x="2587" y="1704"/>
              <a:ext cx="1135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800" dirty="0">
                  <a:solidFill>
                    <a:srgbClr val="C00000"/>
                  </a:solidFill>
                  <a:latin typeface="+mn-lt"/>
                  <a:cs typeface="Arial" charset="0"/>
                </a:rPr>
                <a:t>K  </a:t>
              </a:r>
              <a:r>
                <a:rPr lang="en-US" sz="3200" dirty="0">
                  <a:solidFill>
                    <a:srgbClr val="C00000"/>
                  </a:solidFill>
                  <a:latin typeface="+mn-lt"/>
                  <a:cs typeface="Arial" charset="0"/>
                </a:rPr>
                <a:t>(</a:t>
              </a:r>
              <a:r>
                <a:rPr lang="en-US" sz="2800" dirty="0">
                  <a:solidFill>
                    <a:srgbClr val="C00000"/>
                  </a:solidFill>
                  <a:latin typeface="+mn-lt"/>
                  <a:cs typeface="Arial" charset="0"/>
                </a:rPr>
                <a:t>K  (m)</a:t>
              </a:r>
              <a:r>
                <a:rPr lang="en-US" sz="3200" dirty="0">
                  <a:solidFill>
                    <a:srgbClr val="C00000"/>
                  </a:solidFill>
                  <a:latin typeface="+mn-lt"/>
                  <a:cs typeface="Arial" charset="0"/>
                </a:rPr>
                <a:t>)</a:t>
              </a:r>
              <a:r>
                <a:rPr lang="en-US" sz="2800" dirty="0">
                  <a:solidFill>
                    <a:srgbClr val="C00000"/>
                  </a:solidFill>
                  <a:latin typeface="+mn-lt"/>
                  <a:cs typeface="Arial" charset="0"/>
                </a:rPr>
                <a:t>  </a:t>
              </a:r>
            </a:p>
          </p:txBody>
        </p:sp>
        <p:sp>
          <p:nvSpPr>
            <p:cNvPr id="54285" name="Text Box 13"/>
            <p:cNvSpPr txBox="1">
              <a:spLocks noChangeArrowheads="1"/>
            </p:cNvSpPr>
            <p:nvPr/>
          </p:nvSpPr>
          <p:spPr bwMode="auto">
            <a:xfrm>
              <a:off x="3086" y="1887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dirty="0">
                  <a:solidFill>
                    <a:srgbClr val="C00000"/>
                  </a:solidFill>
                  <a:latin typeface="+mn-lt"/>
                  <a:cs typeface="Arial" charset="0"/>
                </a:rPr>
                <a:t>B</a:t>
              </a:r>
              <a:endParaRPr lang="en-US" sz="2800" dirty="0">
                <a:solidFill>
                  <a:srgbClr val="C00000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54286" name="Text Box 14"/>
            <p:cNvSpPr txBox="1">
              <a:spLocks noChangeArrowheads="1"/>
            </p:cNvSpPr>
            <p:nvPr/>
          </p:nvSpPr>
          <p:spPr bwMode="auto">
            <a:xfrm>
              <a:off x="2734" y="1891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dirty="0">
                  <a:solidFill>
                    <a:srgbClr val="C00000"/>
                  </a:solidFill>
                  <a:latin typeface="+mn-lt"/>
                  <a:cs typeface="Arial" charset="0"/>
                </a:rPr>
                <a:t>B</a:t>
              </a:r>
              <a:endParaRPr lang="en-US" sz="2800" dirty="0">
                <a:solidFill>
                  <a:srgbClr val="C00000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54287" name="Text Box 15"/>
            <p:cNvSpPr txBox="1">
              <a:spLocks noChangeArrowheads="1"/>
            </p:cNvSpPr>
            <p:nvPr/>
          </p:nvSpPr>
          <p:spPr bwMode="auto">
            <a:xfrm>
              <a:off x="2717" y="1636"/>
              <a:ext cx="21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dirty="0">
                  <a:solidFill>
                    <a:srgbClr val="C00000"/>
                  </a:solidFill>
                  <a:latin typeface="+mn-lt"/>
                  <a:cs typeface="Arial" charset="0"/>
                </a:rPr>
                <a:t>+</a:t>
              </a:r>
            </a:p>
          </p:txBody>
        </p:sp>
        <p:sp>
          <p:nvSpPr>
            <p:cNvPr id="54288" name="Text Box 16"/>
            <p:cNvSpPr txBox="1">
              <a:spLocks noChangeArrowheads="1"/>
            </p:cNvSpPr>
            <p:nvPr/>
          </p:nvSpPr>
          <p:spPr bwMode="auto">
            <a:xfrm>
              <a:off x="3076" y="1615"/>
              <a:ext cx="18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dirty="0">
                  <a:solidFill>
                    <a:srgbClr val="C00000"/>
                  </a:solidFill>
                  <a:latin typeface="+mn-lt"/>
                  <a:cs typeface="Arial" charset="0"/>
                </a:rPr>
                <a:t>-</a:t>
              </a:r>
            </a:p>
          </p:txBody>
        </p:sp>
        <p:sp>
          <p:nvSpPr>
            <p:cNvPr id="54289" name="Text Box 17"/>
            <p:cNvSpPr txBox="1">
              <a:spLocks noChangeArrowheads="1"/>
            </p:cNvSpPr>
            <p:nvPr/>
          </p:nvSpPr>
          <p:spPr bwMode="auto">
            <a:xfrm>
              <a:off x="2261" y="1755"/>
              <a:ext cx="21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dirty="0">
                  <a:solidFill>
                    <a:srgbClr val="C00000"/>
                  </a:solidFill>
                  <a:latin typeface="+mn-lt"/>
                  <a:cs typeface="Arial" charset="0"/>
                </a:rPr>
                <a:t>=</a:t>
              </a:r>
            </a:p>
          </p:txBody>
        </p:sp>
      </p:grpSp>
      <p:sp>
        <p:nvSpPr>
          <p:cNvPr id="54277" name="Text Box 18"/>
          <p:cNvSpPr txBox="1">
            <a:spLocks noChangeArrowheads="1"/>
          </p:cNvSpPr>
          <p:nvPr/>
        </p:nvSpPr>
        <p:spPr bwMode="auto">
          <a:xfrm>
            <a:off x="1163638" y="3487738"/>
            <a:ext cx="2917825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800" dirty="0">
                <a:latin typeface="+mn-lt"/>
              </a:rPr>
              <a:t>use public key first, followed by private key </a:t>
            </a:r>
            <a:endParaRPr lang="en-US" sz="2400" dirty="0">
              <a:latin typeface="+mn-lt"/>
            </a:endParaRPr>
          </a:p>
        </p:txBody>
      </p:sp>
      <p:sp>
        <p:nvSpPr>
          <p:cNvPr id="54278" name="Text Box 19"/>
          <p:cNvSpPr txBox="1">
            <a:spLocks noChangeArrowheads="1"/>
          </p:cNvSpPr>
          <p:nvPr/>
        </p:nvSpPr>
        <p:spPr bwMode="auto">
          <a:xfrm>
            <a:off x="4494213" y="3479800"/>
            <a:ext cx="2917825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800" dirty="0">
                <a:latin typeface="+mn-lt"/>
              </a:rPr>
              <a:t>use private key first, followed by public key </a:t>
            </a:r>
            <a:endParaRPr lang="en-US" sz="2400" dirty="0">
              <a:latin typeface="+mn-lt"/>
            </a:endParaRPr>
          </a:p>
        </p:txBody>
      </p:sp>
      <p:sp>
        <p:nvSpPr>
          <p:cNvPr id="54279" name="AutoShape 20"/>
          <p:cNvSpPr>
            <a:spLocks/>
          </p:cNvSpPr>
          <p:nvPr/>
        </p:nvSpPr>
        <p:spPr bwMode="auto">
          <a:xfrm rot="5400000">
            <a:off x="2481263" y="2509838"/>
            <a:ext cx="138112" cy="1509712"/>
          </a:xfrm>
          <a:prstGeom prst="rightBrace">
            <a:avLst>
              <a:gd name="adj1" fmla="val 9109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solidFill>
                <a:srgbClr val="C00000"/>
              </a:solidFill>
              <a:cs typeface="Arial" charset="0"/>
            </a:endParaRPr>
          </a:p>
        </p:txBody>
      </p:sp>
      <p:sp>
        <p:nvSpPr>
          <p:cNvPr id="54280" name="AutoShape 21"/>
          <p:cNvSpPr>
            <a:spLocks/>
          </p:cNvSpPr>
          <p:nvPr/>
        </p:nvSpPr>
        <p:spPr bwMode="auto">
          <a:xfrm rot="5400000">
            <a:off x="5753100" y="2501900"/>
            <a:ext cx="138113" cy="1509713"/>
          </a:xfrm>
          <a:prstGeom prst="rightBrace">
            <a:avLst>
              <a:gd name="adj1" fmla="val 9109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solidFill>
                <a:srgbClr val="C00000"/>
              </a:solidFill>
              <a:cs typeface="Arial" charset="0"/>
            </a:endParaRPr>
          </a:p>
        </p:txBody>
      </p:sp>
      <p:sp>
        <p:nvSpPr>
          <p:cNvPr id="54281" name="Text Box 22"/>
          <p:cNvSpPr txBox="1">
            <a:spLocks noChangeArrowheads="1"/>
          </p:cNvSpPr>
          <p:nvPr/>
        </p:nvSpPr>
        <p:spPr bwMode="auto">
          <a:xfrm>
            <a:off x="2708275" y="5200650"/>
            <a:ext cx="3467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3200" i="1" dirty="0">
                <a:solidFill>
                  <a:srgbClr val="C00000"/>
                </a:solidFill>
                <a:latin typeface="+mn-lt"/>
              </a:rPr>
              <a:t>result is the same!</a:t>
            </a:r>
            <a:r>
              <a:rPr lang="en-US" sz="3200" dirty="0">
                <a:solidFill>
                  <a:srgbClr val="C00000"/>
                </a:solidFill>
                <a:latin typeface="+mn-lt"/>
              </a:rPr>
              <a:t> </a:t>
            </a:r>
          </a:p>
        </p:txBody>
      </p:sp>
      <p:pic>
        <p:nvPicPr>
          <p:cNvPr id="54282" name="Picture 16" descr="underline_base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313656"/>
            <a:ext cx="73136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784D624-D040-2E47-A508-03D46FE35CB6}" type="slidenum">
              <a:rPr lang="uk-UA" smtClean="0"/>
              <a:pPr/>
              <a:t>22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1047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2288" y="1425575"/>
            <a:ext cx="7772400" cy="4648200"/>
          </a:xfrm>
        </p:spPr>
        <p:txBody>
          <a:bodyPr/>
          <a:lstStyle/>
          <a:p>
            <a:pPr>
              <a:buFont typeface="Wingdings" charset="0"/>
              <a:buNone/>
            </a:pPr>
            <a:endParaRPr lang="en-US" dirty="0"/>
          </a:p>
          <a:p>
            <a:pPr>
              <a:buFont typeface="Wingdings" charset="0"/>
              <a:buNone/>
            </a:pPr>
            <a:r>
              <a:rPr lang="en-US" dirty="0"/>
              <a:t>follows directly from modular arithmetic:</a:t>
            </a:r>
          </a:p>
          <a:p>
            <a:pPr>
              <a:buFont typeface="Wingdings" charset="0"/>
              <a:buNone/>
            </a:pPr>
            <a:endParaRPr lang="en-US" dirty="0"/>
          </a:p>
          <a:p>
            <a:pPr>
              <a:buFont typeface="Wingdings" charset="0"/>
              <a:buNone/>
            </a:pPr>
            <a:r>
              <a:rPr lang="en-US" dirty="0"/>
              <a:t>(m</a:t>
            </a:r>
            <a:r>
              <a:rPr lang="en-US" baseline="30000" dirty="0"/>
              <a:t>e</a:t>
            </a:r>
            <a:r>
              <a:rPr lang="en-US" dirty="0"/>
              <a:t> mod n)</a:t>
            </a:r>
            <a:r>
              <a:rPr lang="en-US" baseline="30000" dirty="0"/>
              <a:t>d</a:t>
            </a:r>
            <a:r>
              <a:rPr lang="en-US" dirty="0"/>
              <a:t> mod n = m</a:t>
            </a:r>
            <a:r>
              <a:rPr lang="en-US" baseline="30000" dirty="0"/>
              <a:t>ed</a:t>
            </a:r>
            <a:r>
              <a:rPr lang="en-US" dirty="0"/>
              <a:t> mod n</a:t>
            </a:r>
          </a:p>
          <a:p>
            <a:pPr>
              <a:buFont typeface="Wingdings" charset="0"/>
              <a:buNone/>
            </a:pPr>
            <a:r>
              <a:rPr lang="en-US" dirty="0"/>
              <a:t>                             = m</a:t>
            </a:r>
            <a:r>
              <a:rPr lang="en-US" baseline="30000" dirty="0"/>
              <a:t>de</a:t>
            </a:r>
            <a:r>
              <a:rPr lang="en-US" dirty="0"/>
              <a:t> mod n</a:t>
            </a:r>
          </a:p>
          <a:p>
            <a:pPr>
              <a:buFont typeface="Wingdings" charset="0"/>
              <a:buNone/>
            </a:pPr>
            <a:r>
              <a:rPr lang="en-US" dirty="0"/>
              <a:t>                             = (m</a:t>
            </a:r>
            <a:r>
              <a:rPr lang="en-US" baseline="30000" dirty="0"/>
              <a:t>d</a:t>
            </a:r>
            <a:r>
              <a:rPr lang="en-US" dirty="0"/>
              <a:t> mod n)</a:t>
            </a:r>
            <a:r>
              <a:rPr lang="en-US" baseline="30000" dirty="0"/>
              <a:t>e</a:t>
            </a:r>
            <a:r>
              <a:rPr lang="en-US" dirty="0"/>
              <a:t> mod n </a:t>
            </a:r>
          </a:p>
          <a:p>
            <a:pPr>
              <a:buFont typeface="Wingdings" charset="0"/>
              <a:buNone/>
            </a:pPr>
            <a:endParaRPr lang="en-US" dirty="0"/>
          </a:p>
        </p:txBody>
      </p:sp>
      <p:grpSp>
        <p:nvGrpSpPr>
          <p:cNvPr id="55299" name="Group 1"/>
          <p:cNvGrpSpPr>
            <a:grpSpLocks/>
          </p:cNvGrpSpPr>
          <p:nvPr/>
        </p:nvGrpSpPr>
        <p:grpSpPr bwMode="auto">
          <a:xfrm>
            <a:off x="423863" y="457200"/>
            <a:ext cx="6554375" cy="946150"/>
            <a:chOff x="478971" y="838200"/>
            <a:chExt cx="6553469" cy="946150"/>
          </a:xfrm>
        </p:grpSpPr>
        <p:grpSp>
          <p:nvGrpSpPr>
            <p:cNvPr id="55301" name="Group 5"/>
            <p:cNvGrpSpPr>
              <a:grpSpLocks/>
            </p:cNvGrpSpPr>
            <p:nvPr/>
          </p:nvGrpSpPr>
          <p:grpSpPr bwMode="auto">
            <a:xfrm>
              <a:off x="1865312" y="838200"/>
              <a:ext cx="4916488" cy="946150"/>
              <a:chOff x="620" y="1586"/>
              <a:chExt cx="3097" cy="596"/>
            </a:xfrm>
          </p:grpSpPr>
          <p:grpSp>
            <p:nvGrpSpPr>
              <p:cNvPr id="55304" name="Group 6"/>
              <p:cNvGrpSpPr>
                <a:grpSpLocks/>
              </p:cNvGrpSpPr>
              <p:nvPr/>
            </p:nvGrpSpPr>
            <p:grpSpPr bwMode="auto">
              <a:xfrm>
                <a:off x="620" y="1586"/>
                <a:ext cx="1569" cy="591"/>
                <a:chOff x="1447" y="1706"/>
                <a:chExt cx="1569" cy="591"/>
              </a:xfrm>
            </p:grpSpPr>
            <p:grpSp>
              <p:nvGrpSpPr>
                <p:cNvPr id="55311" name="Group 7"/>
                <p:cNvGrpSpPr>
                  <a:grpSpLocks/>
                </p:cNvGrpSpPr>
                <p:nvPr/>
              </p:nvGrpSpPr>
              <p:grpSpPr bwMode="auto">
                <a:xfrm>
                  <a:off x="1447" y="1811"/>
                  <a:ext cx="1569" cy="486"/>
                  <a:chOff x="1818" y="1433"/>
                  <a:chExt cx="1569" cy="486"/>
                </a:xfrm>
              </p:grpSpPr>
              <p:sp>
                <p:nvSpPr>
                  <p:cNvPr id="55314" name="Text Box 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18" y="1433"/>
                    <a:ext cx="1569" cy="36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 algn="ctr"/>
                    <a:r>
                      <a:rPr lang="en-US" sz="2800" dirty="0">
                        <a:solidFill>
                          <a:srgbClr val="C00000"/>
                        </a:solidFill>
                        <a:latin typeface="+mj-lt"/>
                        <a:cs typeface="Arial" charset="0"/>
                      </a:rPr>
                      <a:t>K  </a:t>
                    </a:r>
                    <a:r>
                      <a:rPr lang="en-US" sz="3200" dirty="0">
                        <a:solidFill>
                          <a:srgbClr val="C00000"/>
                        </a:solidFill>
                        <a:latin typeface="+mj-lt"/>
                        <a:cs typeface="Arial" charset="0"/>
                      </a:rPr>
                      <a:t>(</a:t>
                    </a:r>
                    <a:r>
                      <a:rPr lang="en-US" sz="2800" dirty="0">
                        <a:solidFill>
                          <a:srgbClr val="C00000"/>
                        </a:solidFill>
                        <a:latin typeface="+mj-lt"/>
                        <a:cs typeface="Arial" charset="0"/>
                      </a:rPr>
                      <a:t>K  (m)</a:t>
                    </a:r>
                    <a:r>
                      <a:rPr lang="en-US" sz="3200" dirty="0">
                        <a:solidFill>
                          <a:srgbClr val="C00000"/>
                        </a:solidFill>
                        <a:latin typeface="+mj-lt"/>
                        <a:cs typeface="Arial" charset="0"/>
                      </a:rPr>
                      <a:t>)</a:t>
                    </a:r>
                    <a:r>
                      <a:rPr lang="en-US" sz="2800" dirty="0">
                        <a:solidFill>
                          <a:srgbClr val="C00000"/>
                        </a:solidFill>
                        <a:latin typeface="+mj-lt"/>
                        <a:cs typeface="Arial" charset="0"/>
                      </a:rPr>
                      <a:t>  =  m </a:t>
                    </a:r>
                  </a:p>
                </p:txBody>
              </p:sp>
              <p:sp>
                <p:nvSpPr>
                  <p:cNvPr id="55315" name="Text Box 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54" y="1628"/>
                    <a:ext cx="220" cy="29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 algn="ctr"/>
                    <a:r>
                      <a:rPr lang="en-US" sz="2400" dirty="0">
                        <a:solidFill>
                          <a:srgbClr val="C00000"/>
                        </a:solidFill>
                        <a:latin typeface="+mj-lt"/>
                        <a:cs typeface="Arial" charset="0"/>
                      </a:rPr>
                      <a:t>B</a:t>
                    </a:r>
                    <a:endParaRPr lang="en-US" sz="2800" dirty="0">
                      <a:solidFill>
                        <a:srgbClr val="C00000"/>
                      </a:solidFill>
                      <a:latin typeface="+mj-lt"/>
                      <a:cs typeface="Arial" charset="0"/>
                    </a:endParaRPr>
                  </a:p>
                </p:txBody>
              </p:sp>
              <p:sp>
                <p:nvSpPr>
                  <p:cNvPr id="55316" name="Text Box 1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94" y="1620"/>
                    <a:ext cx="220" cy="29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 algn="ctr"/>
                    <a:r>
                      <a:rPr lang="en-US" sz="2400" dirty="0">
                        <a:solidFill>
                          <a:srgbClr val="C00000"/>
                        </a:solidFill>
                        <a:latin typeface="+mj-lt"/>
                        <a:cs typeface="Arial" charset="0"/>
                      </a:rPr>
                      <a:t>B</a:t>
                    </a:r>
                    <a:endParaRPr lang="en-US" sz="2800" dirty="0">
                      <a:solidFill>
                        <a:srgbClr val="C00000"/>
                      </a:solidFill>
                      <a:latin typeface="+mj-lt"/>
                      <a:cs typeface="Arial" charset="0"/>
                    </a:endParaRPr>
                  </a:p>
                </p:txBody>
              </p:sp>
            </p:grpSp>
            <p:sp>
              <p:nvSpPr>
                <p:cNvPr id="55312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1505" y="1706"/>
                  <a:ext cx="181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400" dirty="0">
                      <a:solidFill>
                        <a:srgbClr val="C00000"/>
                      </a:solidFill>
                      <a:latin typeface="+mj-lt"/>
                      <a:cs typeface="Arial" charset="0"/>
                    </a:rPr>
                    <a:t>-</a:t>
                  </a:r>
                </a:p>
              </p:txBody>
            </p:sp>
            <p:sp>
              <p:nvSpPr>
                <p:cNvPr id="55313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1865" y="1725"/>
                  <a:ext cx="213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400" dirty="0">
                      <a:solidFill>
                        <a:srgbClr val="C00000"/>
                      </a:solidFill>
                      <a:latin typeface="+mj-lt"/>
                      <a:cs typeface="Arial" charset="0"/>
                    </a:rPr>
                    <a:t>+</a:t>
                  </a:r>
                </a:p>
              </p:txBody>
            </p:sp>
          </p:grpSp>
          <p:sp>
            <p:nvSpPr>
              <p:cNvPr id="55305" name="Text Box 13"/>
              <p:cNvSpPr txBox="1">
                <a:spLocks noChangeArrowheads="1"/>
              </p:cNvSpPr>
              <p:nvPr/>
            </p:nvSpPr>
            <p:spPr bwMode="auto">
              <a:xfrm>
                <a:off x="2594" y="1704"/>
                <a:ext cx="1123" cy="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800" dirty="0">
                    <a:solidFill>
                      <a:srgbClr val="C00000"/>
                    </a:solidFill>
                    <a:latin typeface="+mj-lt"/>
                    <a:cs typeface="Arial" charset="0"/>
                  </a:rPr>
                  <a:t>K  </a:t>
                </a:r>
                <a:r>
                  <a:rPr lang="en-US" sz="3200" dirty="0">
                    <a:solidFill>
                      <a:srgbClr val="C00000"/>
                    </a:solidFill>
                    <a:latin typeface="+mj-lt"/>
                    <a:cs typeface="Arial" charset="0"/>
                  </a:rPr>
                  <a:t>(</a:t>
                </a:r>
                <a:r>
                  <a:rPr lang="en-US" sz="2800" dirty="0">
                    <a:solidFill>
                      <a:srgbClr val="C00000"/>
                    </a:solidFill>
                    <a:latin typeface="+mj-lt"/>
                    <a:cs typeface="Arial" charset="0"/>
                  </a:rPr>
                  <a:t>K  (m)</a:t>
                </a:r>
                <a:r>
                  <a:rPr lang="en-US" sz="3200" dirty="0">
                    <a:solidFill>
                      <a:srgbClr val="C00000"/>
                    </a:solidFill>
                    <a:latin typeface="+mj-lt"/>
                    <a:cs typeface="Arial" charset="0"/>
                  </a:rPr>
                  <a:t>)</a:t>
                </a:r>
                <a:r>
                  <a:rPr lang="en-US" sz="2800" dirty="0">
                    <a:solidFill>
                      <a:srgbClr val="C00000"/>
                    </a:solidFill>
                    <a:latin typeface="+mj-lt"/>
                    <a:cs typeface="Arial" charset="0"/>
                  </a:rPr>
                  <a:t>  </a:t>
                </a:r>
              </a:p>
            </p:txBody>
          </p:sp>
          <p:sp>
            <p:nvSpPr>
              <p:cNvPr id="55306" name="Text Box 14"/>
              <p:cNvSpPr txBox="1">
                <a:spLocks noChangeArrowheads="1"/>
              </p:cNvSpPr>
              <p:nvPr/>
            </p:nvSpPr>
            <p:spPr bwMode="auto">
              <a:xfrm>
                <a:off x="3041" y="1887"/>
                <a:ext cx="220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400" dirty="0">
                    <a:solidFill>
                      <a:srgbClr val="C00000"/>
                    </a:solidFill>
                    <a:latin typeface="+mj-lt"/>
                    <a:cs typeface="Arial" charset="0"/>
                  </a:rPr>
                  <a:t>B</a:t>
                </a:r>
                <a:endParaRPr lang="en-US" sz="2800" dirty="0">
                  <a:solidFill>
                    <a:srgbClr val="C00000"/>
                  </a:solidFill>
                  <a:latin typeface="+mj-lt"/>
                  <a:cs typeface="Arial" charset="0"/>
                </a:endParaRPr>
              </a:p>
            </p:txBody>
          </p:sp>
          <p:sp>
            <p:nvSpPr>
              <p:cNvPr id="55307" name="Text Box 15"/>
              <p:cNvSpPr txBox="1">
                <a:spLocks noChangeArrowheads="1"/>
              </p:cNvSpPr>
              <p:nvPr/>
            </p:nvSpPr>
            <p:spPr bwMode="auto">
              <a:xfrm>
                <a:off x="2729" y="1891"/>
                <a:ext cx="220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400" dirty="0">
                    <a:solidFill>
                      <a:srgbClr val="C00000"/>
                    </a:solidFill>
                    <a:latin typeface="+mj-lt"/>
                    <a:cs typeface="Arial" charset="0"/>
                  </a:rPr>
                  <a:t>B</a:t>
                </a:r>
                <a:endParaRPr lang="en-US" sz="2800" dirty="0">
                  <a:solidFill>
                    <a:srgbClr val="C00000"/>
                  </a:solidFill>
                  <a:latin typeface="+mj-lt"/>
                  <a:cs typeface="Arial" charset="0"/>
                </a:endParaRPr>
              </a:p>
            </p:txBody>
          </p:sp>
          <p:sp>
            <p:nvSpPr>
              <p:cNvPr id="55308" name="Text Box 16"/>
              <p:cNvSpPr txBox="1">
                <a:spLocks noChangeArrowheads="1"/>
              </p:cNvSpPr>
              <p:nvPr/>
            </p:nvSpPr>
            <p:spPr bwMode="auto">
              <a:xfrm>
                <a:off x="2702" y="1636"/>
                <a:ext cx="213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400" dirty="0">
                    <a:solidFill>
                      <a:srgbClr val="C00000"/>
                    </a:solidFill>
                    <a:latin typeface="+mj-lt"/>
                    <a:cs typeface="Arial" charset="0"/>
                  </a:rPr>
                  <a:t>+</a:t>
                </a:r>
              </a:p>
            </p:txBody>
          </p:sp>
          <p:sp>
            <p:nvSpPr>
              <p:cNvPr id="55309" name="Text Box 17"/>
              <p:cNvSpPr txBox="1">
                <a:spLocks noChangeArrowheads="1"/>
              </p:cNvSpPr>
              <p:nvPr/>
            </p:nvSpPr>
            <p:spPr bwMode="auto">
              <a:xfrm>
                <a:off x="3079" y="1606"/>
                <a:ext cx="181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400" dirty="0">
                    <a:solidFill>
                      <a:srgbClr val="C00000"/>
                    </a:solidFill>
                    <a:latin typeface="+mj-lt"/>
                    <a:cs typeface="Arial" charset="0"/>
                  </a:rPr>
                  <a:t>-</a:t>
                </a:r>
              </a:p>
            </p:txBody>
          </p:sp>
          <p:sp>
            <p:nvSpPr>
              <p:cNvPr id="55310" name="Text Box 18"/>
              <p:cNvSpPr txBox="1">
                <a:spLocks noChangeArrowheads="1"/>
              </p:cNvSpPr>
              <p:nvPr/>
            </p:nvSpPr>
            <p:spPr bwMode="auto">
              <a:xfrm>
                <a:off x="2261" y="1755"/>
                <a:ext cx="213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400" dirty="0">
                    <a:solidFill>
                      <a:srgbClr val="C00000"/>
                    </a:solidFill>
                    <a:latin typeface="+mj-lt"/>
                    <a:cs typeface="Arial" charset="0"/>
                  </a:rPr>
                  <a:t>=</a:t>
                </a:r>
              </a:p>
            </p:txBody>
          </p:sp>
        </p:grpSp>
        <p:sp>
          <p:nvSpPr>
            <p:cNvPr id="55302" name="Text Box 33"/>
            <p:cNvSpPr txBox="1">
              <a:spLocks noChangeArrowheads="1"/>
            </p:cNvSpPr>
            <p:nvPr/>
          </p:nvSpPr>
          <p:spPr bwMode="auto">
            <a:xfrm>
              <a:off x="478971" y="881742"/>
              <a:ext cx="1212536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4400" dirty="0">
                  <a:solidFill>
                    <a:srgbClr val="000099"/>
                  </a:solidFill>
                  <a:latin typeface="+mj-lt"/>
                </a:rPr>
                <a:t>Why</a:t>
              </a:r>
            </a:p>
          </p:txBody>
        </p:sp>
        <p:sp>
          <p:nvSpPr>
            <p:cNvPr id="55303" name="Text Box 34"/>
            <p:cNvSpPr txBox="1">
              <a:spLocks noChangeArrowheads="1"/>
            </p:cNvSpPr>
            <p:nvPr/>
          </p:nvSpPr>
          <p:spPr bwMode="auto">
            <a:xfrm>
              <a:off x="6657068" y="1005114"/>
              <a:ext cx="37537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3200" dirty="0">
                  <a:solidFill>
                    <a:srgbClr val="C00000"/>
                  </a:solidFill>
                  <a:latin typeface="+mj-lt"/>
                  <a:cs typeface="Arial" charset="0"/>
                </a:rPr>
                <a:t>?</a:t>
              </a:r>
            </a:p>
          </p:txBody>
        </p:sp>
      </p:grpSp>
      <p:pic>
        <p:nvPicPr>
          <p:cNvPr id="55300" name="Picture 18" descr="underline_base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1325563"/>
            <a:ext cx="63992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784D624-D040-2E47-A508-03D46FE35CB6}" type="slidenum">
              <a:rPr lang="uk-UA" smtClean="0"/>
              <a:pPr/>
              <a:t>23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9432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41350" y="140056"/>
            <a:ext cx="7886700" cy="1325563"/>
          </a:xfrm>
        </p:spPr>
        <p:txBody>
          <a:bodyPr/>
          <a:lstStyle/>
          <a:p>
            <a:r>
              <a:rPr lang="en-US" dirty="0"/>
              <a:t>Why is RSA secure?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7772400" cy="2438400"/>
          </a:xfrm>
        </p:spPr>
        <p:txBody>
          <a:bodyPr>
            <a:noAutofit/>
          </a:bodyPr>
          <a:lstStyle/>
          <a:p>
            <a:r>
              <a:rPr lang="en-US" dirty="0"/>
              <a:t>suppose you know Bob</a:t>
            </a:r>
            <a:r>
              <a:rPr lang="ja-JP" altLang="en-US" dirty="0"/>
              <a:t>’</a:t>
            </a:r>
            <a:r>
              <a:rPr lang="en-US" altLang="ja-JP" dirty="0"/>
              <a:t>s public key (n,e). How hard is it to determine d?</a:t>
            </a:r>
          </a:p>
          <a:p>
            <a:r>
              <a:rPr lang="en-US" dirty="0"/>
              <a:t>essentially need to find factors of n without knowing the two factors p and q </a:t>
            </a:r>
          </a:p>
          <a:p>
            <a:pPr lvl="1"/>
            <a:r>
              <a:rPr lang="en-US" sz="2800" dirty="0"/>
              <a:t>fact: factoring a big number is </a:t>
            </a:r>
            <a:r>
              <a:rPr lang="en-US" sz="2800" dirty="0" smtClean="0"/>
              <a:t>hard</a:t>
            </a:r>
          </a:p>
          <a:p>
            <a:pPr lvl="1"/>
            <a:endParaRPr lang="en-US" dirty="0"/>
          </a:p>
          <a:p>
            <a:pPr>
              <a:buFont typeface="Wingdings" charset="0"/>
              <a:buNone/>
            </a:pPr>
            <a:endParaRPr lang="en-US" dirty="0"/>
          </a:p>
        </p:txBody>
      </p:sp>
      <p:pic>
        <p:nvPicPr>
          <p:cNvPr id="56324" name="Picture 22" descr="underline_base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50" y="1044575"/>
            <a:ext cx="4570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784D624-D040-2E47-A508-03D46FE35CB6}" type="slidenum">
              <a:rPr lang="uk-UA" smtClean="0"/>
              <a:pPr/>
              <a:t>24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55735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5138" y="264789"/>
            <a:ext cx="7886700" cy="1325563"/>
          </a:xfrm>
        </p:spPr>
        <p:txBody>
          <a:bodyPr/>
          <a:lstStyle/>
          <a:p>
            <a:r>
              <a:rPr lang="en-US" dirty="0"/>
              <a:t>RSA in practice: session keys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2288" y="1393825"/>
            <a:ext cx="7772400" cy="4648200"/>
          </a:xfrm>
        </p:spPr>
        <p:txBody>
          <a:bodyPr/>
          <a:lstStyle/>
          <a:p>
            <a:r>
              <a:rPr lang="en-US" dirty="0"/>
              <a:t>exponentiation in RSA is computationally intensive</a:t>
            </a:r>
          </a:p>
          <a:p>
            <a:r>
              <a:rPr lang="en-US" dirty="0"/>
              <a:t>DES is at least 100 times faster than RSA</a:t>
            </a:r>
          </a:p>
          <a:p>
            <a:r>
              <a:rPr lang="en-US" dirty="0"/>
              <a:t>use public key </a:t>
            </a:r>
            <a:r>
              <a:rPr lang="en-US" dirty="0" smtClean="0"/>
              <a:t>crypto </a:t>
            </a:r>
            <a:r>
              <a:rPr lang="en-US" dirty="0"/>
              <a:t>to establish secure connection, then establish second key – symmetric session key – for encrypting data</a:t>
            </a:r>
          </a:p>
          <a:p>
            <a:pPr>
              <a:spcBef>
                <a:spcPct val="60000"/>
              </a:spcBef>
              <a:buFont typeface="Wingdings" charset="0"/>
              <a:buNone/>
            </a:pPr>
            <a:r>
              <a:rPr lang="en-US" i="1" dirty="0">
                <a:solidFill>
                  <a:srgbClr val="C00000"/>
                </a:solidFill>
              </a:rPr>
              <a:t>session key, K</a:t>
            </a:r>
            <a:r>
              <a:rPr lang="en-US" i="1" baseline="-25000" dirty="0">
                <a:solidFill>
                  <a:srgbClr val="C00000"/>
                </a:solidFill>
              </a:rPr>
              <a:t>S</a:t>
            </a:r>
          </a:p>
          <a:p>
            <a:r>
              <a:rPr lang="en-US" sz="2400" dirty="0"/>
              <a:t>Bob and Alice use RSA to exchange a symmetric key K</a:t>
            </a:r>
            <a:r>
              <a:rPr lang="en-US" sz="2400" baseline="-25000" dirty="0"/>
              <a:t>S</a:t>
            </a:r>
          </a:p>
          <a:p>
            <a:r>
              <a:rPr lang="en-US" sz="2400" dirty="0"/>
              <a:t>once both have K</a:t>
            </a:r>
            <a:r>
              <a:rPr lang="en-US" sz="2400" baseline="-25000" dirty="0"/>
              <a:t>S</a:t>
            </a:r>
            <a:r>
              <a:rPr lang="en-US" sz="2400" dirty="0"/>
              <a:t>, they use symmetric key cryptography</a:t>
            </a:r>
          </a:p>
          <a:p>
            <a:endParaRPr lang="en-US" dirty="0"/>
          </a:p>
        </p:txBody>
      </p:sp>
      <p:pic>
        <p:nvPicPr>
          <p:cNvPr id="57348" name="Picture 17" descr="underline_base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079500"/>
            <a:ext cx="6856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784D624-D040-2E47-A508-03D46FE35CB6}" type="slidenum">
              <a:rPr lang="uk-UA" smtClean="0"/>
              <a:pPr/>
              <a:t>25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91755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44286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Chapter 7</a:t>
            </a:r>
            <a:r>
              <a:rPr lang="en-US" altLang="en-US" dirty="0" smtClean="0">
                <a:ea typeface="ＭＳ Ｐゴシック" charset="-128"/>
              </a:rPr>
              <a:t>: </a:t>
            </a:r>
            <a:r>
              <a:rPr lang="en-US" altLang="en-US" dirty="0">
                <a:ea typeface="ＭＳ Ｐゴシック" charset="-128"/>
              </a:rPr>
              <a:t>Outline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545611"/>
            <a:ext cx="9144001" cy="4328667"/>
          </a:xfrm>
        </p:spPr>
        <p:txBody>
          <a:bodyPr>
            <a:noAutofit/>
          </a:bodyPr>
          <a:lstStyle/>
          <a:p>
            <a:pPr marL="1039813" lvl="1" indent="-457200">
              <a:lnSpc>
                <a:spcPct val="150000"/>
              </a:lnSpc>
              <a:spcAft>
                <a:spcPts val="600"/>
              </a:spcAft>
              <a:buFont typeface="Wingdings" charset="2"/>
              <a:buChar char="ü"/>
            </a:pPr>
            <a:r>
              <a:rPr lang="en-US" altLang="en-US" sz="2800" dirty="0" smtClean="0">
                <a:solidFill>
                  <a:srgbClr val="CC0000"/>
                </a:solidFill>
                <a:latin typeface="+mj-lt"/>
              </a:rPr>
              <a:t>What is Network Security?</a:t>
            </a:r>
            <a:endParaRPr lang="en-US" altLang="en-US" sz="2800" dirty="0" smtClean="0">
              <a:solidFill>
                <a:srgbClr val="000099"/>
              </a:solidFill>
              <a:latin typeface="Calibri Light" charset="0"/>
              <a:ea typeface="ＭＳ Ｐゴシック" charset="-128"/>
              <a:cs typeface="Calibri Light" charset="0"/>
            </a:endParaRPr>
          </a:p>
          <a:p>
            <a:pPr marL="1039813" lvl="1" indent="-457200">
              <a:lnSpc>
                <a:spcPct val="150000"/>
              </a:lnSpc>
              <a:spcAft>
                <a:spcPts val="600"/>
              </a:spcAft>
              <a:buFont typeface="Wingdings" charset="2"/>
              <a:buChar char="ü"/>
            </a:pPr>
            <a:r>
              <a:rPr lang="en-US" altLang="en-US" sz="2800" dirty="0" smtClean="0">
                <a:solidFill>
                  <a:srgbClr val="C00000"/>
                </a:solidFill>
                <a:latin typeface="Calibri Light" charset="0"/>
                <a:ea typeface="ＭＳ Ｐゴシック" charset="-128"/>
                <a:cs typeface="Calibri Light" charset="0"/>
              </a:rPr>
              <a:t>Principles of Cryptography</a:t>
            </a:r>
          </a:p>
          <a:p>
            <a:pPr marL="808038" lvl="1" indent="-225425">
              <a:lnSpc>
                <a:spcPct val="150000"/>
              </a:lnSpc>
              <a:spcAft>
                <a:spcPts val="600"/>
              </a:spcAft>
              <a:buFont typeface="Wingdings" charset="2"/>
              <a:buChar char="q"/>
            </a:pPr>
            <a:r>
              <a:rPr lang="en-US" altLang="en-US" sz="2800" dirty="0" smtClean="0">
                <a:solidFill>
                  <a:srgbClr val="C00000"/>
                </a:solidFill>
                <a:latin typeface="Calibri Light" charset="0"/>
                <a:ea typeface="ＭＳ Ｐゴシック" charset="-128"/>
                <a:cs typeface="Calibri Light" charset="0"/>
              </a:rPr>
              <a:t> Authentication, Message Integrity</a:t>
            </a:r>
          </a:p>
          <a:p>
            <a:pPr marL="808038" lvl="1" indent="-225425">
              <a:lnSpc>
                <a:spcPct val="150000"/>
              </a:lnSpc>
              <a:spcAft>
                <a:spcPts val="600"/>
              </a:spcAft>
              <a:buFont typeface="Wingdings" charset="2"/>
              <a:buChar char="q"/>
            </a:pPr>
            <a:r>
              <a:rPr lang="en-US" altLang="en-US" sz="2800" dirty="0" smtClean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 Securing TCP: SSL/TLS</a:t>
            </a:r>
          </a:p>
        </p:txBody>
      </p:sp>
      <p:pic>
        <p:nvPicPr>
          <p:cNvPr id="5" name="Picture 7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0255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0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90538" y="312738"/>
            <a:ext cx="4276725" cy="1143000"/>
          </a:xfrm>
        </p:spPr>
        <p:txBody>
          <a:bodyPr/>
          <a:lstStyle/>
          <a:p>
            <a:r>
              <a:rPr lang="en-US" dirty="0"/>
              <a:t>Authentication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978775" cy="966788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i="1" dirty="0">
                <a:solidFill>
                  <a:srgbClr val="C00000"/>
                </a:solidFill>
              </a:rPr>
              <a:t>Goal: </a:t>
            </a:r>
            <a:r>
              <a:rPr lang="en-US" dirty="0"/>
              <a:t>Bob wants Alice to </a:t>
            </a:r>
            <a:r>
              <a:rPr lang="ja-JP" altLang="en-US" dirty="0"/>
              <a:t>“</a:t>
            </a:r>
            <a:r>
              <a:rPr lang="en-US" altLang="ja-JP" dirty="0"/>
              <a:t>prove</a:t>
            </a:r>
            <a:r>
              <a:rPr lang="ja-JP" altLang="en-US" dirty="0"/>
              <a:t>”</a:t>
            </a:r>
            <a:r>
              <a:rPr lang="en-US" altLang="ja-JP" dirty="0"/>
              <a:t> her identity to him</a:t>
            </a:r>
            <a:endParaRPr lang="en-US" dirty="0"/>
          </a:p>
        </p:txBody>
      </p:sp>
      <p:sp>
        <p:nvSpPr>
          <p:cNvPr id="31749" name="Text Box 4"/>
          <p:cNvSpPr txBox="1">
            <a:spLocks noChangeArrowheads="1"/>
          </p:cNvSpPr>
          <p:nvPr/>
        </p:nvSpPr>
        <p:spPr bwMode="auto">
          <a:xfrm>
            <a:off x="377802" y="2262188"/>
            <a:ext cx="580235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800" i="1" u="sng" dirty="0" smtClean="0">
                <a:solidFill>
                  <a:srgbClr val="C00000"/>
                </a:solidFill>
                <a:latin typeface="+mn-lt"/>
                <a:cs typeface="+mn-cs"/>
              </a:rPr>
              <a:t>Protocol ap1.0:</a:t>
            </a:r>
            <a:r>
              <a:rPr lang="en-US" sz="2800" i="1" dirty="0" smtClean="0">
                <a:solidFill>
                  <a:srgbClr val="C00000"/>
                </a:solidFill>
                <a:latin typeface="+mn-lt"/>
                <a:cs typeface="+mn-cs"/>
              </a:rPr>
              <a:t>  </a:t>
            </a:r>
            <a:r>
              <a:rPr lang="en-US" sz="2800" dirty="0" smtClean="0">
                <a:latin typeface="+mn-lt"/>
                <a:cs typeface="+mn-cs"/>
              </a:rPr>
              <a:t>Alice says </a:t>
            </a:r>
            <a:r>
              <a:rPr lang="ja-JP" altLang="en-US" sz="2800" dirty="0" smtClean="0">
                <a:latin typeface="+mn-lt"/>
                <a:cs typeface="+mn-cs"/>
              </a:rPr>
              <a:t>“</a:t>
            </a:r>
            <a:r>
              <a:rPr lang="en-US" sz="2800" dirty="0" smtClean="0">
                <a:latin typeface="+mn-lt"/>
                <a:cs typeface="+mn-cs"/>
              </a:rPr>
              <a:t>I am Alice</a:t>
            </a:r>
            <a:r>
              <a:rPr lang="ja-JP" altLang="en-US" sz="2800" dirty="0" smtClean="0">
                <a:latin typeface="+mn-lt"/>
                <a:cs typeface="+mn-cs"/>
              </a:rPr>
              <a:t>”</a:t>
            </a:r>
            <a:endParaRPr lang="en-US" sz="2800" dirty="0" smtClean="0">
              <a:latin typeface="+mn-lt"/>
              <a:cs typeface="+mn-cs"/>
            </a:endParaRPr>
          </a:p>
        </p:txBody>
      </p:sp>
      <p:sp>
        <p:nvSpPr>
          <p:cNvPr id="31750" name="Text Box 5"/>
          <p:cNvSpPr txBox="1">
            <a:spLocks noChangeArrowheads="1"/>
          </p:cNvSpPr>
          <p:nvPr/>
        </p:nvSpPr>
        <p:spPr bwMode="auto">
          <a:xfrm>
            <a:off x="5281613" y="4135438"/>
            <a:ext cx="27574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400" dirty="0" smtClean="0">
                <a:latin typeface="Arial" charset="0"/>
                <a:cs typeface="Arial" charset="0"/>
              </a:rPr>
              <a:t>Failure scenario??</a:t>
            </a:r>
          </a:p>
        </p:txBody>
      </p:sp>
      <p:pic>
        <p:nvPicPr>
          <p:cNvPr id="60422" name="Picture 6" descr="Al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8" y="3721100"/>
            <a:ext cx="6985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3" name="Picture 7" descr="E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413" y="4983163"/>
            <a:ext cx="10826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4" name="Picture 8" descr="Bo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363" y="3811588"/>
            <a:ext cx="812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4" name="Line 9"/>
          <p:cNvSpPr>
            <a:spLocks noChangeShapeType="1"/>
          </p:cNvSpPr>
          <p:nvPr/>
        </p:nvSpPr>
        <p:spPr bwMode="auto">
          <a:xfrm>
            <a:off x="1490663" y="4248150"/>
            <a:ext cx="187007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1755" name="Text Box 10"/>
          <p:cNvSpPr txBox="1">
            <a:spLocks noChangeArrowheads="1"/>
          </p:cNvSpPr>
          <p:nvPr/>
        </p:nvSpPr>
        <p:spPr bwMode="auto">
          <a:xfrm>
            <a:off x="1535113" y="3749675"/>
            <a:ext cx="1725612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ja-JP" altLang="en-US" sz="2400" smtClean="0">
                <a:latin typeface="Arial" charset="0"/>
                <a:cs typeface="Arial" charset="0"/>
              </a:rPr>
              <a:t>“</a:t>
            </a:r>
            <a:r>
              <a:rPr lang="en-US" sz="2400" dirty="0" smtClean="0">
                <a:latin typeface="Arial" charset="0"/>
                <a:cs typeface="Arial" charset="0"/>
              </a:rPr>
              <a:t>I am Alice</a:t>
            </a:r>
            <a:r>
              <a:rPr lang="ja-JP" altLang="en-US" sz="2400" smtClean="0">
                <a:latin typeface="Arial" charset="0"/>
                <a:cs typeface="Arial" charset="0"/>
              </a:rPr>
              <a:t>”</a:t>
            </a:r>
            <a:endParaRPr lang="en-US" sz="2400" dirty="0" smtClean="0">
              <a:latin typeface="Arial" charset="0"/>
              <a:cs typeface="Arial" charset="0"/>
            </a:endParaRPr>
          </a:p>
        </p:txBody>
      </p:sp>
      <p:pic>
        <p:nvPicPr>
          <p:cNvPr id="60427" name="Picture 24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1109663"/>
            <a:ext cx="3656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784D624-D040-2E47-A508-03D46FE35CB6}" type="slidenum">
              <a:rPr lang="uk-UA" smtClean="0"/>
              <a:pPr/>
              <a:t>27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0104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ext Box 5"/>
          <p:cNvSpPr txBox="1">
            <a:spLocks noChangeArrowheads="1"/>
          </p:cNvSpPr>
          <p:nvPr/>
        </p:nvSpPr>
        <p:spPr bwMode="auto">
          <a:xfrm>
            <a:off x="5094288" y="3840163"/>
            <a:ext cx="3586162" cy="157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400" dirty="0" smtClean="0">
                <a:latin typeface="+mn-lt"/>
                <a:cs typeface="Arial" charset="0"/>
              </a:rPr>
              <a:t>in a network,</a:t>
            </a:r>
          </a:p>
          <a:p>
            <a:pPr algn="ctr">
              <a:defRPr/>
            </a:pPr>
            <a:r>
              <a:rPr lang="en-US" sz="2400" dirty="0" smtClean="0">
                <a:latin typeface="+mn-lt"/>
                <a:cs typeface="Arial" charset="0"/>
              </a:rPr>
              <a:t>Bob can not </a:t>
            </a:r>
            <a:r>
              <a:rPr lang="ja-JP" altLang="en-US" sz="2400" dirty="0" smtClean="0">
                <a:latin typeface="+mn-lt"/>
                <a:cs typeface="Arial" charset="0"/>
              </a:rPr>
              <a:t>“</a:t>
            </a:r>
            <a:r>
              <a:rPr lang="en-US" sz="2400" dirty="0" smtClean="0">
                <a:latin typeface="+mn-lt"/>
                <a:cs typeface="Arial" charset="0"/>
              </a:rPr>
              <a:t>see</a:t>
            </a:r>
            <a:r>
              <a:rPr lang="ja-JP" altLang="en-US" sz="2400" dirty="0" smtClean="0">
                <a:latin typeface="+mn-lt"/>
                <a:cs typeface="Arial" charset="0"/>
              </a:rPr>
              <a:t>”</a:t>
            </a:r>
            <a:r>
              <a:rPr lang="en-US" sz="2400" dirty="0" smtClean="0">
                <a:latin typeface="+mn-lt"/>
                <a:cs typeface="Arial" charset="0"/>
              </a:rPr>
              <a:t> Alice, so Trudy simply declares</a:t>
            </a:r>
          </a:p>
          <a:p>
            <a:pPr algn="ctr">
              <a:defRPr/>
            </a:pPr>
            <a:r>
              <a:rPr lang="en-US" sz="2400" dirty="0" smtClean="0">
                <a:latin typeface="+mn-lt"/>
                <a:cs typeface="Arial" charset="0"/>
              </a:rPr>
              <a:t>herself to be Alice</a:t>
            </a:r>
          </a:p>
        </p:txBody>
      </p:sp>
      <p:pic>
        <p:nvPicPr>
          <p:cNvPr id="61443" name="Picture 6" descr="Al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8" y="3721100"/>
            <a:ext cx="6985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4" name="Picture 7" descr="E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413" y="4983163"/>
            <a:ext cx="10826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5" name="Picture 8" descr="Bo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063" y="3813175"/>
            <a:ext cx="812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5" name="Line 9"/>
          <p:cNvSpPr>
            <a:spLocks noChangeShapeType="1"/>
          </p:cNvSpPr>
          <p:nvPr/>
        </p:nvSpPr>
        <p:spPr bwMode="auto">
          <a:xfrm flipV="1">
            <a:off x="2784475" y="4473575"/>
            <a:ext cx="773113" cy="10271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2776" name="Text Box 10"/>
          <p:cNvSpPr txBox="1">
            <a:spLocks noChangeArrowheads="1"/>
          </p:cNvSpPr>
          <p:nvPr/>
        </p:nvSpPr>
        <p:spPr bwMode="auto">
          <a:xfrm>
            <a:off x="3109913" y="5002213"/>
            <a:ext cx="172561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ja-JP" altLang="en-US" sz="2400" smtClean="0">
                <a:latin typeface="+mn-lt"/>
                <a:cs typeface="Arial" charset="0"/>
              </a:rPr>
              <a:t>“</a:t>
            </a:r>
            <a:r>
              <a:rPr lang="en-US" sz="2400" dirty="0" smtClean="0">
                <a:latin typeface="+mn-lt"/>
                <a:cs typeface="Arial" charset="0"/>
              </a:rPr>
              <a:t>I am Alice</a:t>
            </a:r>
            <a:r>
              <a:rPr lang="ja-JP" altLang="en-US" sz="2400" smtClean="0">
                <a:latin typeface="+mn-lt"/>
                <a:cs typeface="Arial" charset="0"/>
              </a:rPr>
              <a:t>”</a:t>
            </a:r>
            <a:endParaRPr lang="en-US" sz="2400" dirty="0" smtClean="0">
              <a:latin typeface="+mn-lt"/>
              <a:cs typeface="Arial" charset="0"/>
            </a:endParaRPr>
          </a:p>
        </p:txBody>
      </p:sp>
      <p:sp>
        <p:nvSpPr>
          <p:cNvPr id="61448" name="Rectangle 2"/>
          <p:cNvSpPr>
            <a:spLocks noGrp="1" noChangeArrowheads="1"/>
          </p:cNvSpPr>
          <p:nvPr>
            <p:ph type="title"/>
          </p:nvPr>
        </p:nvSpPr>
        <p:spPr>
          <a:xfrm>
            <a:off x="490538" y="312738"/>
            <a:ext cx="4276725" cy="1143000"/>
          </a:xfrm>
        </p:spPr>
        <p:txBody>
          <a:bodyPr/>
          <a:lstStyle/>
          <a:p>
            <a:r>
              <a:rPr lang="en-US" dirty="0"/>
              <a:t>Authentication</a:t>
            </a:r>
          </a:p>
        </p:txBody>
      </p:sp>
      <p:pic>
        <p:nvPicPr>
          <p:cNvPr id="61449" name="Picture 24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1109663"/>
            <a:ext cx="3656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50" name="Rectangle 3"/>
          <p:cNvSpPr txBox="1">
            <a:spLocks noChangeArrowheads="1"/>
          </p:cNvSpPr>
          <p:nvPr/>
        </p:nvSpPr>
        <p:spPr bwMode="auto">
          <a:xfrm>
            <a:off x="533400" y="1600200"/>
            <a:ext cx="7978775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Clr>
                <a:srgbClr val="000099"/>
              </a:buClr>
              <a:buSzPct val="70000"/>
              <a:buFont typeface="Wingdings" charset="0"/>
              <a:buNone/>
            </a:pPr>
            <a:r>
              <a:rPr lang="en-US" sz="2800" i="1" dirty="0">
                <a:solidFill>
                  <a:srgbClr val="C00000"/>
                </a:solidFill>
                <a:latin typeface="+mn-lt"/>
              </a:rPr>
              <a:t>Goal:  </a:t>
            </a:r>
            <a:r>
              <a:rPr lang="en-US" sz="2800" dirty="0">
                <a:latin typeface="+mn-lt"/>
              </a:rPr>
              <a:t>Bob wants Alice to </a:t>
            </a:r>
            <a:r>
              <a:rPr lang="ja-JP" altLang="en-US" sz="2800">
                <a:latin typeface="+mn-lt"/>
              </a:rPr>
              <a:t>“</a:t>
            </a:r>
            <a:r>
              <a:rPr lang="en-US" altLang="ja-JP" sz="2800" dirty="0">
                <a:latin typeface="+mn-lt"/>
              </a:rPr>
              <a:t>prove</a:t>
            </a:r>
            <a:r>
              <a:rPr lang="ja-JP" altLang="en-US" sz="2800">
                <a:latin typeface="+mn-lt"/>
              </a:rPr>
              <a:t>”</a:t>
            </a:r>
            <a:r>
              <a:rPr lang="en-US" altLang="ja-JP" sz="2800" dirty="0">
                <a:latin typeface="+mn-lt"/>
              </a:rPr>
              <a:t> her identity to him</a:t>
            </a:r>
            <a:endParaRPr lang="en-US" sz="2800" dirty="0">
              <a:latin typeface="+mn-lt"/>
            </a:endParaRPr>
          </a:p>
        </p:txBody>
      </p:sp>
      <p:sp>
        <p:nvSpPr>
          <p:cNvPr id="32780" name="Text Box 4"/>
          <p:cNvSpPr txBox="1">
            <a:spLocks noChangeArrowheads="1"/>
          </p:cNvSpPr>
          <p:nvPr/>
        </p:nvSpPr>
        <p:spPr bwMode="auto">
          <a:xfrm>
            <a:off x="377802" y="2262188"/>
            <a:ext cx="580235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800" i="1" u="sng" dirty="0" smtClean="0">
                <a:solidFill>
                  <a:srgbClr val="C00000"/>
                </a:solidFill>
                <a:latin typeface="+mn-lt"/>
                <a:cs typeface="+mn-cs"/>
              </a:rPr>
              <a:t>Protocol ap1.0:</a:t>
            </a:r>
            <a:r>
              <a:rPr lang="en-US" sz="2800" i="1" dirty="0" smtClean="0">
                <a:solidFill>
                  <a:srgbClr val="C00000"/>
                </a:solidFill>
                <a:latin typeface="+mn-lt"/>
                <a:cs typeface="+mn-cs"/>
              </a:rPr>
              <a:t>  </a:t>
            </a:r>
            <a:r>
              <a:rPr lang="en-US" sz="2800" dirty="0" smtClean="0">
                <a:latin typeface="+mn-lt"/>
                <a:cs typeface="+mn-cs"/>
              </a:rPr>
              <a:t>Alice says </a:t>
            </a:r>
            <a:r>
              <a:rPr lang="ja-JP" altLang="en-US" sz="2800" smtClean="0">
                <a:latin typeface="+mn-lt"/>
                <a:cs typeface="+mn-cs"/>
              </a:rPr>
              <a:t>“</a:t>
            </a:r>
            <a:r>
              <a:rPr lang="en-US" sz="2800" dirty="0" smtClean="0">
                <a:latin typeface="+mn-lt"/>
                <a:cs typeface="+mn-cs"/>
              </a:rPr>
              <a:t>I am Alice</a:t>
            </a:r>
            <a:r>
              <a:rPr lang="ja-JP" altLang="en-US" sz="2800" smtClean="0">
                <a:latin typeface="+mn-lt"/>
                <a:cs typeface="+mn-cs"/>
              </a:rPr>
              <a:t>”</a:t>
            </a:r>
            <a:endParaRPr lang="en-US" sz="2800" dirty="0" smtClean="0">
              <a:latin typeface="+mn-lt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784D624-D040-2E47-A508-03D46FE35CB6}" type="slidenum">
              <a:rPr lang="uk-UA" smtClean="0"/>
              <a:pPr/>
              <a:t>28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6783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358775" y="130175"/>
            <a:ext cx="7772400" cy="1143000"/>
          </a:xfrm>
        </p:spPr>
        <p:txBody>
          <a:bodyPr/>
          <a:lstStyle/>
          <a:p>
            <a:r>
              <a:rPr lang="en-US" dirty="0"/>
              <a:t>Authentication: another try</a:t>
            </a:r>
          </a:p>
        </p:txBody>
      </p:sp>
      <p:sp>
        <p:nvSpPr>
          <p:cNvPr id="33796" name="Text Box 3"/>
          <p:cNvSpPr txBox="1">
            <a:spLocks noChangeArrowheads="1"/>
          </p:cNvSpPr>
          <p:nvPr/>
        </p:nvSpPr>
        <p:spPr bwMode="auto">
          <a:xfrm>
            <a:off x="1424176" y="1452563"/>
            <a:ext cx="7130862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2800" i="1" dirty="0" smtClean="0">
                <a:solidFill>
                  <a:srgbClr val="C00000"/>
                </a:solidFill>
                <a:latin typeface="+mn-lt"/>
                <a:cs typeface="Arial" charset="0"/>
              </a:rPr>
              <a:t>Protocol ap2.0: </a:t>
            </a:r>
            <a:r>
              <a:rPr lang="en-US" sz="2400" dirty="0" smtClean="0">
                <a:latin typeface="+mn-lt"/>
                <a:cs typeface="Arial" charset="0"/>
              </a:rPr>
              <a:t>Alice says </a:t>
            </a:r>
            <a:r>
              <a:rPr lang="ja-JP" altLang="en-US" sz="2400" smtClean="0">
                <a:latin typeface="+mn-lt"/>
                <a:cs typeface="Arial" charset="0"/>
              </a:rPr>
              <a:t>“</a:t>
            </a:r>
            <a:r>
              <a:rPr lang="en-US" sz="2400" dirty="0" smtClean="0">
                <a:latin typeface="+mn-lt"/>
                <a:cs typeface="Arial" charset="0"/>
              </a:rPr>
              <a:t>I am Alice</a:t>
            </a:r>
            <a:r>
              <a:rPr lang="ja-JP" altLang="en-US" sz="2400" smtClean="0">
                <a:latin typeface="+mn-lt"/>
                <a:cs typeface="Arial" charset="0"/>
              </a:rPr>
              <a:t>”</a:t>
            </a:r>
            <a:r>
              <a:rPr lang="en-US" sz="2400" dirty="0" smtClean="0">
                <a:latin typeface="+mn-lt"/>
                <a:cs typeface="Arial" charset="0"/>
              </a:rPr>
              <a:t> in an IP packet</a:t>
            </a:r>
          </a:p>
          <a:p>
            <a:pPr algn="r">
              <a:defRPr/>
            </a:pPr>
            <a:r>
              <a:rPr lang="en-US" sz="2400" dirty="0" smtClean="0">
                <a:latin typeface="+mn-lt"/>
                <a:cs typeface="Arial" charset="0"/>
              </a:rPr>
              <a:t>containing her source IP address </a:t>
            </a:r>
          </a:p>
        </p:txBody>
      </p:sp>
      <p:sp>
        <p:nvSpPr>
          <p:cNvPr id="33797" name="Text Box 4"/>
          <p:cNvSpPr txBox="1">
            <a:spLocks noChangeArrowheads="1"/>
          </p:cNvSpPr>
          <p:nvPr/>
        </p:nvSpPr>
        <p:spPr bwMode="auto">
          <a:xfrm>
            <a:off x="6193202" y="4113213"/>
            <a:ext cx="24329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400" dirty="0" smtClean="0">
                <a:latin typeface="+mn-lt"/>
                <a:cs typeface="Arial" charset="0"/>
              </a:rPr>
              <a:t>Failure scenario??</a:t>
            </a:r>
          </a:p>
        </p:txBody>
      </p:sp>
      <p:pic>
        <p:nvPicPr>
          <p:cNvPr id="62469" name="Picture 5" descr="Al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3721100"/>
            <a:ext cx="6985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0" name="Picture 6" descr="E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413" y="4983163"/>
            <a:ext cx="10826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1" name="Picture 7" descr="Bo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3684588"/>
            <a:ext cx="812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1" name="Line 8"/>
          <p:cNvSpPr>
            <a:spLocks noChangeShapeType="1"/>
          </p:cNvSpPr>
          <p:nvPr/>
        </p:nvSpPr>
        <p:spPr bwMode="auto">
          <a:xfrm>
            <a:off x="1238250" y="4262438"/>
            <a:ext cx="37988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62473" name="Group 9"/>
          <p:cNvGrpSpPr>
            <a:grpSpLocks/>
          </p:cNvGrpSpPr>
          <p:nvPr/>
        </p:nvGrpSpPr>
        <p:grpSpPr bwMode="auto">
          <a:xfrm>
            <a:off x="1589088" y="3433763"/>
            <a:ext cx="2855913" cy="649287"/>
            <a:chOff x="540" y="1791"/>
            <a:chExt cx="1799" cy="409"/>
          </a:xfrm>
        </p:grpSpPr>
        <p:sp>
          <p:nvSpPr>
            <p:cNvPr id="33804" name="Rectangle 10"/>
            <p:cNvSpPr>
              <a:spLocks noChangeArrowheads="1"/>
            </p:cNvSpPr>
            <p:nvPr/>
          </p:nvSpPr>
          <p:spPr bwMode="auto">
            <a:xfrm>
              <a:off x="540" y="1791"/>
              <a:ext cx="1799" cy="399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33805" name="Text Box 11"/>
            <p:cNvSpPr txBox="1">
              <a:spLocks noChangeArrowheads="1"/>
            </p:cNvSpPr>
            <p:nvPr/>
          </p:nvSpPr>
          <p:spPr bwMode="auto">
            <a:xfrm>
              <a:off x="1369" y="1877"/>
              <a:ext cx="923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ja-JP" altLang="en-US" smtClean="0">
                  <a:latin typeface="+mn-lt"/>
                  <a:cs typeface="Arial" charset="0"/>
                </a:rPr>
                <a:t>“</a:t>
              </a:r>
              <a:r>
                <a:rPr lang="en-US" dirty="0" smtClean="0">
                  <a:latin typeface="+mn-lt"/>
                  <a:cs typeface="Arial" charset="0"/>
                </a:rPr>
                <a:t>I am Alice</a:t>
              </a:r>
              <a:r>
                <a:rPr lang="ja-JP" altLang="en-US" smtClean="0">
                  <a:latin typeface="+mn-lt"/>
                  <a:cs typeface="Arial" charset="0"/>
                </a:rPr>
                <a:t>”</a:t>
              </a:r>
              <a:endParaRPr lang="en-US" dirty="0" smtClean="0">
                <a:latin typeface="+mn-lt"/>
                <a:cs typeface="Arial" charset="0"/>
              </a:endParaRPr>
            </a:p>
          </p:txBody>
        </p:sp>
        <p:sp>
          <p:nvSpPr>
            <p:cNvPr id="33806" name="Text Box 12"/>
            <p:cNvSpPr txBox="1">
              <a:spLocks noChangeArrowheads="1"/>
            </p:cNvSpPr>
            <p:nvPr/>
          </p:nvSpPr>
          <p:spPr bwMode="auto">
            <a:xfrm>
              <a:off x="576" y="1793"/>
              <a:ext cx="718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 smtClean="0">
                  <a:latin typeface="+mn-lt"/>
                  <a:cs typeface="Arial" charset="0"/>
                </a:rPr>
                <a:t>Alice</a:t>
              </a:r>
              <a:r>
                <a:rPr lang="ja-JP" altLang="en-US" sz="1800" smtClean="0">
                  <a:latin typeface="+mn-lt"/>
                  <a:cs typeface="Arial" charset="0"/>
                </a:rPr>
                <a:t>’</a:t>
              </a:r>
              <a:r>
                <a:rPr lang="en-US" sz="1800" dirty="0" smtClean="0">
                  <a:latin typeface="+mn-lt"/>
                  <a:cs typeface="Arial" charset="0"/>
                </a:rPr>
                <a:t>s </a:t>
              </a:r>
            </a:p>
            <a:p>
              <a:pPr algn="ctr">
                <a:defRPr/>
              </a:pPr>
              <a:r>
                <a:rPr lang="en-US" sz="1800" dirty="0" smtClean="0">
                  <a:latin typeface="+mn-lt"/>
                  <a:cs typeface="Arial" charset="0"/>
                </a:rPr>
                <a:t>IP address</a:t>
              </a:r>
            </a:p>
          </p:txBody>
        </p:sp>
        <p:sp>
          <p:nvSpPr>
            <p:cNvPr id="33807" name="Line 13"/>
            <p:cNvSpPr>
              <a:spLocks noChangeShapeType="1"/>
            </p:cNvSpPr>
            <p:nvPr/>
          </p:nvSpPr>
          <p:spPr bwMode="auto">
            <a:xfrm flipH="1">
              <a:off x="1338" y="1797"/>
              <a:ext cx="0" cy="3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pic>
        <p:nvPicPr>
          <p:cNvPr id="62474" name="Picture 18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965200"/>
            <a:ext cx="6399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784D624-D040-2E47-A508-03D46FE35CB6}" type="slidenum">
              <a:rPr lang="uk-UA" smtClean="0"/>
              <a:pPr/>
              <a:t>29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2853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44286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Chapter 7</a:t>
            </a:r>
            <a:r>
              <a:rPr lang="en-US" altLang="en-US" dirty="0" smtClean="0">
                <a:ea typeface="ＭＳ Ｐゴシック" charset="-128"/>
              </a:rPr>
              <a:t>: </a:t>
            </a:r>
            <a:r>
              <a:rPr lang="en-US" altLang="en-US" dirty="0">
                <a:ea typeface="ＭＳ Ｐゴシック" charset="-128"/>
              </a:rPr>
              <a:t>Outline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545611"/>
            <a:ext cx="9144001" cy="4328667"/>
          </a:xfrm>
        </p:spPr>
        <p:txBody>
          <a:bodyPr>
            <a:noAutofit/>
          </a:bodyPr>
          <a:lstStyle/>
          <a:p>
            <a:pPr marL="808038" lvl="1" indent="-225425">
              <a:lnSpc>
                <a:spcPct val="150000"/>
              </a:lnSpc>
              <a:spcAft>
                <a:spcPts val="600"/>
              </a:spcAft>
              <a:buFont typeface="Wingdings" charset="2"/>
              <a:buChar char="q"/>
            </a:pPr>
            <a:r>
              <a:rPr lang="en-US" altLang="en-US" sz="2800" dirty="0" smtClean="0">
                <a:solidFill>
                  <a:srgbClr val="CC0000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altLang="en-US" sz="2800" dirty="0" smtClean="0">
                <a:solidFill>
                  <a:srgbClr val="CC0000"/>
                </a:solidFill>
                <a:latin typeface="+mj-lt"/>
              </a:rPr>
              <a:t>What is Network Security?</a:t>
            </a:r>
            <a:endParaRPr lang="en-US" altLang="en-US" sz="2800" dirty="0" smtClean="0">
              <a:solidFill>
                <a:srgbClr val="000099"/>
              </a:solidFill>
              <a:latin typeface="Calibri Light" charset="0"/>
              <a:ea typeface="ＭＳ Ｐゴシック" charset="-128"/>
              <a:cs typeface="Calibri Light" charset="0"/>
            </a:endParaRPr>
          </a:p>
          <a:p>
            <a:pPr marL="808038" lvl="1" indent="-225425">
              <a:lnSpc>
                <a:spcPct val="150000"/>
              </a:lnSpc>
              <a:spcAft>
                <a:spcPts val="600"/>
              </a:spcAft>
              <a:buFont typeface="Wingdings" charset="2"/>
              <a:buChar char="q"/>
            </a:pPr>
            <a:r>
              <a:rPr lang="en-US" altLang="en-US" sz="2800" dirty="0" smtClean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Principles of Cryptography</a:t>
            </a:r>
          </a:p>
          <a:p>
            <a:pPr marL="808038" lvl="1" indent="-225425">
              <a:lnSpc>
                <a:spcPct val="150000"/>
              </a:lnSpc>
              <a:spcAft>
                <a:spcPts val="600"/>
              </a:spcAft>
              <a:buFont typeface="Wingdings" charset="2"/>
              <a:buChar char="q"/>
            </a:pPr>
            <a:r>
              <a:rPr lang="en-US" altLang="en-US" sz="2800" dirty="0" smtClean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 Authentication, Message Integrity</a:t>
            </a:r>
          </a:p>
          <a:p>
            <a:pPr marL="808038" lvl="1" indent="-225425">
              <a:lnSpc>
                <a:spcPct val="150000"/>
              </a:lnSpc>
              <a:spcAft>
                <a:spcPts val="600"/>
              </a:spcAft>
              <a:buFont typeface="Wingdings" charset="2"/>
              <a:buChar char="q"/>
            </a:pPr>
            <a:r>
              <a:rPr lang="en-US" altLang="en-US" sz="2800" dirty="0" smtClean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 Securing TCP: SSL/TLS</a:t>
            </a:r>
          </a:p>
        </p:txBody>
      </p:sp>
      <p:pic>
        <p:nvPicPr>
          <p:cNvPr id="5" name="Picture 7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0255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32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ext Box 4"/>
          <p:cNvSpPr txBox="1">
            <a:spLocks noChangeArrowheads="1"/>
          </p:cNvSpPr>
          <p:nvPr/>
        </p:nvSpPr>
        <p:spPr bwMode="auto">
          <a:xfrm>
            <a:off x="6351588" y="3986213"/>
            <a:ext cx="2792412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400" dirty="0" smtClean="0">
                <a:latin typeface="+mn-lt"/>
                <a:cs typeface="Arial" charset="0"/>
              </a:rPr>
              <a:t>Trudy can create</a:t>
            </a:r>
          </a:p>
          <a:p>
            <a:pPr algn="ctr">
              <a:defRPr/>
            </a:pPr>
            <a:r>
              <a:rPr lang="en-US" sz="2400" dirty="0" smtClean="0">
                <a:latin typeface="+mn-lt"/>
                <a:cs typeface="Arial" charset="0"/>
              </a:rPr>
              <a:t>a packet </a:t>
            </a:r>
            <a:r>
              <a:rPr lang="ja-JP" altLang="en-US" sz="2400" smtClean="0">
                <a:latin typeface="+mn-lt"/>
                <a:cs typeface="Arial" charset="0"/>
              </a:rPr>
              <a:t>“</a:t>
            </a:r>
            <a:r>
              <a:rPr lang="en-US" sz="2400" dirty="0" smtClean="0">
                <a:latin typeface="+mn-lt"/>
                <a:cs typeface="Arial" charset="0"/>
              </a:rPr>
              <a:t>spoofing</a:t>
            </a:r>
            <a:r>
              <a:rPr lang="ja-JP" altLang="en-US" sz="2400" smtClean="0">
                <a:latin typeface="+mn-lt"/>
                <a:cs typeface="Arial" charset="0"/>
              </a:rPr>
              <a:t>”</a:t>
            </a:r>
            <a:endParaRPr lang="en-US" sz="2400" dirty="0" smtClean="0">
              <a:latin typeface="+mn-lt"/>
              <a:cs typeface="Arial" charset="0"/>
            </a:endParaRPr>
          </a:p>
          <a:p>
            <a:pPr algn="ctr">
              <a:defRPr/>
            </a:pPr>
            <a:r>
              <a:rPr lang="en-US" sz="2400" dirty="0" smtClean="0">
                <a:latin typeface="+mn-lt"/>
                <a:cs typeface="Arial" charset="0"/>
              </a:rPr>
              <a:t>Alice</a:t>
            </a:r>
            <a:r>
              <a:rPr lang="ja-JP" altLang="en-US" sz="2400" smtClean="0">
                <a:latin typeface="+mn-lt"/>
                <a:cs typeface="Arial" charset="0"/>
              </a:rPr>
              <a:t>’</a:t>
            </a:r>
            <a:r>
              <a:rPr lang="en-US" sz="2400" dirty="0" smtClean="0">
                <a:latin typeface="+mn-lt"/>
                <a:cs typeface="Arial" charset="0"/>
              </a:rPr>
              <a:t>s address</a:t>
            </a:r>
          </a:p>
        </p:txBody>
      </p:sp>
      <p:pic>
        <p:nvPicPr>
          <p:cNvPr id="63491" name="Picture 5" descr="Al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3721100"/>
            <a:ext cx="6985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2" name="Picture 6" descr="E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413" y="4983163"/>
            <a:ext cx="10826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3" name="Picture 7" descr="Bo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3684588"/>
            <a:ext cx="812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3" name="Line 8"/>
          <p:cNvSpPr>
            <a:spLocks noChangeShapeType="1"/>
          </p:cNvSpPr>
          <p:nvPr/>
        </p:nvSpPr>
        <p:spPr bwMode="auto">
          <a:xfrm flipV="1">
            <a:off x="2925763" y="4262438"/>
            <a:ext cx="2111375" cy="12382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63495" name="Group 9"/>
          <p:cNvGrpSpPr>
            <a:grpSpLocks/>
          </p:cNvGrpSpPr>
          <p:nvPr/>
        </p:nvGrpSpPr>
        <p:grpSpPr bwMode="auto">
          <a:xfrm>
            <a:off x="3475038" y="4938713"/>
            <a:ext cx="2855913" cy="649287"/>
            <a:chOff x="540" y="1791"/>
            <a:chExt cx="1799" cy="409"/>
          </a:xfrm>
        </p:grpSpPr>
        <p:sp>
          <p:nvSpPr>
            <p:cNvPr id="34828" name="Rectangle 10"/>
            <p:cNvSpPr>
              <a:spLocks noChangeArrowheads="1"/>
            </p:cNvSpPr>
            <p:nvPr/>
          </p:nvSpPr>
          <p:spPr bwMode="auto">
            <a:xfrm>
              <a:off x="540" y="1791"/>
              <a:ext cx="1799" cy="399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34829" name="Text Box 11"/>
            <p:cNvSpPr txBox="1">
              <a:spLocks noChangeArrowheads="1"/>
            </p:cNvSpPr>
            <p:nvPr/>
          </p:nvSpPr>
          <p:spPr bwMode="auto">
            <a:xfrm>
              <a:off x="1369" y="1877"/>
              <a:ext cx="923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ja-JP" altLang="en-US" smtClean="0">
                  <a:latin typeface="+mn-lt"/>
                  <a:cs typeface="Arial" charset="0"/>
                </a:rPr>
                <a:t>“</a:t>
              </a:r>
              <a:r>
                <a:rPr lang="en-US" dirty="0" smtClean="0">
                  <a:latin typeface="+mn-lt"/>
                  <a:cs typeface="Arial" charset="0"/>
                </a:rPr>
                <a:t>I am Alice</a:t>
              </a:r>
              <a:r>
                <a:rPr lang="ja-JP" altLang="en-US" smtClean="0">
                  <a:latin typeface="+mn-lt"/>
                  <a:cs typeface="Arial" charset="0"/>
                </a:rPr>
                <a:t>”</a:t>
              </a:r>
              <a:endParaRPr lang="en-US" dirty="0" smtClean="0">
                <a:latin typeface="+mn-lt"/>
                <a:cs typeface="Arial" charset="0"/>
              </a:endParaRPr>
            </a:p>
          </p:txBody>
        </p:sp>
        <p:sp>
          <p:nvSpPr>
            <p:cNvPr id="34830" name="Text Box 12"/>
            <p:cNvSpPr txBox="1">
              <a:spLocks noChangeArrowheads="1"/>
            </p:cNvSpPr>
            <p:nvPr/>
          </p:nvSpPr>
          <p:spPr bwMode="auto">
            <a:xfrm>
              <a:off x="576" y="1793"/>
              <a:ext cx="718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 smtClean="0">
                  <a:latin typeface="+mn-lt"/>
                  <a:cs typeface="Arial" charset="0"/>
                </a:rPr>
                <a:t>Alice</a:t>
              </a:r>
              <a:r>
                <a:rPr lang="ja-JP" altLang="en-US" sz="1800" smtClean="0">
                  <a:latin typeface="+mn-lt"/>
                  <a:cs typeface="Arial" charset="0"/>
                </a:rPr>
                <a:t>’</a:t>
              </a:r>
              <a:r>
                <a:rPr lang="en-US" sz="1800" dirty="0" smtClean="0">
                  <a:latin typeface="+mn-lt"/>
                  <a:cs typeface="Arial" charset="0"/>
                </a:rPr>
                <a:t>s </a:t>
              </a:r>
            </a:p>
            <a:p>
              <a:pPr algn="ctr">
                <a:defRPr/>
              </a:pPr>
              <a:r>
                <a:rPr lang="en-US" sz="1800" dirty="0" smtClean="0">
                  <a:latin typeface="+mn-lt"/>
                  <a:cs typeface="Arial" charset="0"/>
                </a:rPr>
                <a:t>IP address</a:t>
              </a:r>
            </a:p>
          </p:txBody>
        </p:sp>
        <p:sp>
          <p:nvSpPr>
            <p:cNvPr id="34831" name="Line 13"/>
            <p:cNvSpPr>
              <a:spLocks noChangeShapeType="1"/>
            </p:cNvSpPr>
            <p:nvPr/>
          </p:nvSpPr>
          <p:spPr bwMode="auto">
            <a:xfrm flipH="1">
              <a:off x="1338" y="1797"/>
              <a:ext cx="0" cy="3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63496" name="Rectangle 2"/>
          <p:cNvSpPr>
            <a:spLocks noGrp="1" noChangeArrowheads="1"/>
          </p:cNvSpPr>
          <p:nvPr>
            <p:ph type="title"/>
          </p:nvPr>
        </p:nvSpPr>
        <p:spPr>
          <a:xfrm>
            <a:off x="358775" y="130175"/>
            <a:ext cx="7772400" cy="1143000"/>
          </a:xfrm>
        </p:spPr>
        <p:txBody>
          <a:bodyPr/>
          <a:lstStyle/>
          <a:p>
            <a:r>
              <a:rPr lang="en-US" dirty="0"/>
              <a:t>Authentication: another try</a:t>
            </a:r>
          </a:p>
        </p:txBody>
      </p:sp>
      <p:sp>
        <p:nvSpPr>
          <p:cNvPr id="34826" name="Text Box 3"/>
          <p:cNvSpPr txBox="1">
            <a:spLocks noChangeArrowheads="1"/>
          </p:cNvSpPr>
          <p:nvPr/>
        </p:nvSpPr>
        <p:spPr bwMode="auto">
          <a:xfrm>
            <a:off x="1424176" y="1452563"/>
            <a:ext cx="7130862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2800" i="1" dirty="0" smtClean="0">
                <a:solidFill>
                  <a:srgbClr val="C00000"/>
                </a:solidFill>
                <a:latin typeface="+mn-lt"/>
                <a:cs typeface="Arial" charset="0"/>
              </a:rPr>
              <a:t>Protocol ap2.0: </a:t>
            </a:r>
            <a:r>
              <a:rPr lang="en-US" sz="2400" dirty="0" smtClean="0">
                <a:latin typeface="+mn-lt"/>
                <a:cs typeface="Arial" charset="0"/>
              </a:rPr>
              <a:t>Alice says </a:t>
            </a:r>
            <a:r>
              <a:rPr lang="ja-JP" altLang="en-US" sz="2400" smtClean="0">
                <a:latin typeface="+mn-lt"/>
                <a:cs typeface="Arial" charset="0"/>
              </a:rPr>
              <a:t>“</a:t>
            </a:r>
            <a:r>
              <a:rPr lang="en-US" sz="2400" dirty="0" smtClean="0">
                <a:latin typeface="+mn-lt"/>
                <a:cs typeface="Arial" charset="0"/>
              </a:rPr>
              <a:t>I am Alice</a:t>
            </a:r>
            <a:r>
              <a:rPr lang="ja-JP" altLang="en-US" sz="2400" smtClean="0">
                <a:latin typeface="+mn-lt"/>
                <a:cs typeface="Arial" charset="0"/>
              </a:rPr>
              <a:t>”</a:t>
            </a:r>
            <a:r>
              <a:rPr lang="en-US" sz="2400" dirty="0" smtClean="0">
                <a:latin typeface="+mn-lt"/>
                <a:cs typeface="Arial" charset="0"/>
              </a:rPr>
              <a:t> in an IP packet</a:t>
            </a:r>
          </a:p>
          <a:p>
            <a:pPr algn="r">
              <a:defRPr/>
            </a:pPr>
            <a:r>
              <a:rPr lang="en-US" sz="2400" dirty="0" smtClean="0">
                <a:latin typeface="+mn-lt"/>
                <a:cs typeface="Arial" charset="0"/>
              </a:rPr>
              <a:t>containing her source IP address </a:t>
            </a:r>
          </a:p>
        </p:txBody>
      </p:sp>
      <p:pic>
        <p:nvPicPr>
          <p:cNvPr id="63498" name="Picture 18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965200"/>
            <a:ext cx="6399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784D624-D040-2E47-A508-03D46FE35CB6}" type="slidenum">
              <a:rPr lang="uk-UA" smtClean="0"/>
              <a:pPr/>
              <a:t>30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2042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627097" y="1452563"/>
            <a:ext cx="792794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2800" i="1" dirty="0" smtClean="0">
                <a:solidFill>
                  <a:srgbClr val="C00000"/>
                </a:solidFill>
                <a:latin typeface="+mn-lt"/>
                <a:cs typeface="+mn-cs"/>
              </a:rPr>
              <a:t>Protocol ap3.0:  </a:t>
            </a:r>
            <a:r>
              <a:rPr lang="en-US" sz="2800" dirty="0" smtClean="0">
                <a:latin typeface="+mn-lt"/>
                <a:cs typeface="+mn-cs"/>
              </a:rPr>
              <a:t>Alice says </a:t>
            </a:r>
            <a:r>
              <a:rPr lang="ja-JP" altLang="en-US" sz="2800" smtClean="0">
                <a:latin typeface="+mn-lt"/>
                <a:cs typeface="+mn-cs"/>
              </a:rPr>
              <a:t>“</a:t>
            </a:r>
            <a:r>
              <a:rPr lang="en-US" sz="2800" dirty="0" smtClean="0">
                <a:latin typeface="+mn-lt"/>
                <a:cs typeface="+mn-cs"/>
              </a:rPr>
              <a:t>I am Alice</a:t>
            </a:r>
            <a:r>
              <a:rPr lang="ja-JP" altLang="en-US" sz="2800" smtClean="0">
                <a:latin typeface="+mn-lt"/>
                <a:cs typeface="+mn-cs"/>
              </a:rPr>
              <a:t>”</a:t>
            </a:r>
            <a:r>
              <a:rPr lang="en-US" sz="2800" dirty="0" smtClean="0">
                <a:latin typeface="+mn-lt"/>
                <a:cs typeface="+mn-cs"/>
              </a:rPr>
              <a:t> and sends her</a:t>
            </a:r>
          </a:p>
          <a:p>
            <a:pPr algn="r">
              <a:defRPr/>
            </a:pPr>
            <a:r>
              <a:rPr lang="en-US" sz="2800" dirty="0" smtClean="0">
                <a:latin typeface="+mn-lt"/>
                <a:cs typeface="+mn-cs"/>
              </a:rPr>
              <a:t> secret password to </a:t>
            </a:r>
            <a:r>
              <a:rPr lang="ja-JP" altLang="en-US" sz="2800" smtClean="0">
                <a:latin typeface="+mn-lt"/>
                <a:cs typeface="+mn-cs"/>
              </a:rPr>
              <a:t>“</a:t>
            </a:r>
            <a:r>
              <a:rPr lang="en-US" sz="2800" dirty="0" smtClean="0">
                <a:latin typeface="+mn-lt"/>
                <a:cs typeface="+mn-cs"/>
              </a:rPr>
              <a:t>prove</a:t>
            </a:r>
            <a:r>
              <a:rPr lang="ja-JP" altLang="en-US" sz="2800" smtClean="0">
                <a:latin typeface="+mn-lt"/>
                <a:cs typeface="+mn-cs"/>
              </a:rPr>
              <a:t>”</a:t>
            </a:r>
            <a:r>
              <a:rPr lang="en-US" sz="2800" dirty="0" smtClean="0">
                <a:latin typeface="+mn-lt"/>
                <a:cs typeface="+mn-cs"/>
              </a:rPr>
              <a:t> it.</a:t>
            </a: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6193202" y="4113213"/>
            <a:ext cx="24329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400" dirty="0" smtClean="0">
                <a:latin typeface="+mn-lt"/>
                <a:cs typeface="Arial" charset="0"/>
              </a:rPr>
              <a:t>Failure scenario??</a:t>
            </a:r>
          </a:p>
        </p:txBody>
      </p:sp>
      <p:pic>
        <p:nvPicPr>
          <p:cNvPr id="64516" name="Picture 5" descr="Al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3721100"/>
            <a:ext cx="6985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7" name="Picture 6" descr="E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194300"/>
            <a:ext cx="10826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8" name="Picture 7" descr="Bo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900" y="3670300"/>
            <a:ext cx="812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8" name="Line 8"/>
          <p:cNvSpPr>
            <a:spLocks noChangeShapeType="1"/>
          </p:cNvSpPr>
          <p:nvPr/>
        </p:nvSpPr>
        <p:spPr bwMode="auto">
          <a:xfrm>
            <a:off x="1209675" y="4065588"/>
            <a:ext cx="37988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64520" name="Group 9"/>
          <p:cNvGrpSpPr>
            <a:grpSpLocks/>
          </p:cNvGrpSpPr>
          <p:nvPr/>
        </p:nvGrpSpPr>
        <p:grpSpPr bwMode="auto">
          <a:xfrm>
            <a:off x="1504950" y="3306763"/>
            <a:ext cx="3076576" cy="633412"/>
            <a:chOff x="806" y="1799"/>
            <a:chExt cx="1938" cy="399"/>
          </a:xfrm>
        </p:grpSpPr>
        <p:sp>
          <p:nvSpPr>
            <p:cNvPr id="35859" name="Rectangle 10"/>
            <p:cNvSpPr>
              <a:spLocks noChangeArrowheads="1"/>
            </p:cNvSpPr>
            <p:nvPr/>
          </p:nvSpPr>
          <p:spPr bwMode="auto">
            <a:xfrm>
              <a:off x="806" y="1799"/>
              <a:ext cx="1919" cy="399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35860" name="Text Box 11"/>
            <p:cNvSpPr txBox="1">
              <a:spLocks noChangeArrowheads="1"/>
            </p:cNvSpPr>
            <p:nvPr/>
          </p:nvSpPr>
          <p:spPr bwMode="auto">
            <a:xfrm>
              <a:off x="1939" y="1876"/>
              <a:ext cx="80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ja-JP" altLang="en-US" sz="1800" smtClean="0">
                  <a:latin typeface="+mn-lt"/>
                  <a:cs typeface="Arial" charset="0"/>
                </a:rPr>
                <a:t>“</a:t>
              </a:r>
              <a:r>
                <a:rPr lang="en-US" sz="1800" dirty="0" smtClean="0">
                  <a:latin typeface="+mn-lt"/>
                  <a:cs typeface="Arial" charset="0"/>
                </a:rPr>
                <a:t>I</a:t>
              </a:r>
              <a:r>
                <a:rPr lang="ja-JP" altLang="en-US" sz="1800" smtClean="0">
                  <a:latin typeface="+mn-lt"/>
                  <a:cs typeface="Arial" charset="0"/>
                </a:rPr>
                <a:t>’</a:t>
              </a:r>
              <a:r>
                <a:rPr lang="en-US" sz="1800" dirty="0" smtClean="0">
                  <a:latin typeface="+mn-lt"/>
                  <a:cs typeface="Arial" charset="0"/>
                </a:rPr>
                <a:t>m Alice</a:t>
              </a:r>
              <a:r>
                <a:rPr lang="ja-JP" altLang="en-US" sz="1800" smtClean="0">
                  <a:latin typeface="+mn-lt"/>
                  <a:cs typeface="Arial" charset="0"/>
                </a:rPr>
                <a:t>”</a:t>
              </a:r>
              <a:endParaRPr lang="en-US" sz="1800" dirty="0" smtClean="0">
                <a:latin typeface="+mn-lt"/>
                <a:cs typeface="Arial" charset="0"/>
              </a:endParaRPr>
            </a:p>
          </p:txBody>
        </p:sp>
        <p:sp>
          <p:nvSpPr>
            <p:cNvPr id="35861" name="Text Box 12"/>
            <p:cNvSpPr txBox="1">
              <a:spLocks noChangeArrowheads="1"/>
            </p:cNvSpPr>
            <p:nvPr/>
          </p:nvSpPr>
          <p:spPr bwMode="auto">
            <a:xfrm>
              <a:off x="809" y="1822"/>
              <a:ext cx="531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600" dirty="0" smtClean="0">
                  <a:latin typeface="+mn-lt"/>
                  <a:cs typeface="Arial" charset="0"/>
                </a:rPr>
                <a:t>Alice</a:t>
              </a:r>
              <a:r>
                <a:rPr lang="ja-JP" altLang="en-US" sz="1600" dirty="0" smtClean="0">
                  <a:latin typeface="+mn-lt"/>
                  <a:cs typeface="Arial" charset="0"/>
                </a:rPr>
                <a:t>’</a:t>
              </a:r>
              <a:r>
                <a:rPr lang="en-US" sz="1600" dirty="0" smtClean="0">
                  <a:latin typeface="+mn-lt"/>
                  <a:cs typeface="Arial" charset="0"/>
                </a:rPr>
                <a:t>s </a:t>
              </a:r>
            </a:p>
            <a:p>
              <a:pPr algn="ctr">
                <a:defRPr/>
              </a:pPr>
              <a:r>
                <a:rPr lang="en-US" sz="1600" dirty="0" smtClean="0">
                  <a:latin typeface="+mn-lt"/>
                  <a:cs typeface="Arial" charset="0"/>
                </a:rPr>
                <a:t>IP addr</a:t>
              </a:r>
            </a:p>
          </p:txBody>
        </p:sp>
        <p:sp>
          <p:nvSpPr>
            <p:cNvPr id="35862" name="Line 13"/>
            <p:cNvSpPr>
              <a:spLocks noChangeShapeType="1"/>
            </p:cNvSpPr>
            <p:nvPr/>
          </p:nvSpPr>
          <p:spPr bwMode="auto">
            <a:xfrm flipH="1">
              <a:off x="1337" y="1805"/>
              <a:ext cx="0" cy="3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5863" name="Text Box 14"/>
            <p:cNvSpPr txBox="1">
              <a:spLocks noChangeArrowheads="1"/>
            </p:cNvSpPr>
            <p:nvPr/>
          </p:nvSpPr>
          <p:spPr bwMode="auto">
            <a:xfrm>
              <a:off x="1355" y="1813"/>
              <a:ext cx="618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600" dirty="0" smtClean="0">
                  <a:latin typeface="+mn-lt"/>
                  <a:cs typeface="Arial" charset="0"/>
                </a:rPr>
                <a:t>Alice</a:t>
              </a:r>
              <a:r>
                <a:rPr lang="ja-JP" altLang="en-US" sz="1600" smtClean="0">
                  <a:latin typeface="+mn-lt"/>
                  <a:cs typeface="Arial" charset="0"/>
                </a:rPr>
                <a:t>’</a:t>
              </a:r>
              <a:r>
                <a:rPr lang="en-US" sz="1600" dirty="0" smtClean="0">
                  <a:latin typeface="+mn-lt"/>
                  <a:cs typeface="Arial" charset="0"/>
                </a:rPr>
                <a:t>s </a:t>
              </a:r>
            </a:p>
            <a:p>
              <a:pPr algn="ctr">
                <a:defRPr/>
              </a:pPr>
              <a:r>
                <a:rPr lang="en-US" sz="1600" dirty="0" smtClean="0">
                  <a:latin typeface="+mn-lt"/>
                  <a:cs typeface="Arial" charset="0"/>
                </a:rPr>
                <a:t>password</a:t>
              </a:r>
            </a:p>
          </p:txBody>
        </p:sp>
        <p:sp>
          <p:nvSpPr>
            <p:cNvPr id="35864" name="Line 15"/>
            <p:cNvSpPr>
              <a:spLocks noChangeShapeType="1"/>
            </p:cNvSpPr>
            <p:nvPr/>
          </p:nvSpPr>
          <p:spPr bwMode="auto">
            <a:xfrm flipH="1">
              <a:off x="1973" y="1805"/>
              <a:ext cx="0" cy="3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64521" name="Group 16"/>
          <p:cNvGrpSpPr>
            <a:grpSpLocks/>
          </p:cNvGrpSpPr>
          <p:nvPr/>
        </p:nvGrpSpPr>
        <p:grpSpPr bwMode="auto">
          <a:xfrm>
            <a:off x="3063875" y="4235450"/>
            <a:ext cx="1489075" cy="633413"/>
            <a:chOff x="1000" y="2719"/>
            <a:chExt cx="938" cy="399"/>
          </a:xfrm>
        </p:grpSpPr>
        <p:sp>
          <p:nvSpPr>
            <p:cNvPr id="35855" name="Rectangle 17"/>
            <p:cNvSpPr>
              <a:spLocks noChangeArrowheads="1"/>
            </p:cNvSpPr>
            <p:nvPr/>
          </p:nvSpPr>
          <p:spPr bwMode="auto">
            <a:xfrm>
              <a:off x="1000" y="2719"/>
              <a:ext cx="938" cy="399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35856" name="Text Box 18"/>
            <p:cNvSpPr txBox="1">
              <a:spLocks noChangeArrowheads="1"/>
            </p:cNvSpPr>
            <p:nvPr/>
          </p:nvSpPr>
          <p:spPr bwMode="auto">
            <a:xfrm>
              <a:off x="1593" y="2793"/>
              <a:ext cx="28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 smtClean="0">
                  <a:latin typeface="+mn-lt"/>
                  <a:cs typeface="Arial" charset="0"/>
                </a:rPr>
                <a:t>OK</a:t>
              </a:r>
            </a:p>
          </p:txBody>
        </p:sp>
        <p:sp>
          <p:nvSpPr>
            <p:cNvPr id="35857" name="Text Box 19"/>
            <p:cNvSpPr txBox="1">
              <a:spLocks noChangeArrowheads="1"/>
            </p:cNvSpPr>
            <p:nvPr/>
          </p:nvSpPr>
          <p:spPr bwMode="auto">
            <a:xfrm>
              <a:off x="1003" y="2742"/>
              <a:ext cx="531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600" dirty="0" smtClean="0">
                  <a:latin typeface="+mn-lt"/>
                  <a:cs typeface="Arial" charset="0"/>
                </a:rPr>
                <a:t>Alice</a:t>
              </a:r>
              <a:r>
                <a:rPr lang="ja-JP" altLang="en-US" sz="1600" dirty="0" smtClean="0">
                  <a:latin typeface="+mn-lt"/>
                  <a:cs typeface="Arial" charset="0"/>
                </a:rPr>
                <a:t>’</a:t>
              </a:r>
              <a:r>
                <a:rPr lang="en-US" sz="1600" dirty="0" smtClean="0">
                  <a:latin typeface="+mn-lt"/>
                  <a:cs typeface="Arial" charset="0"/>
                </a:rPr>
                <a:t>s </a:t>
              </a:r>
            </a:p>
            <a:p>
              <a:pPr algn="ctr">
                <a:defRPr/>
              </a:pPr>
              <a:r>
                <a:rPr lang="en-US" sz="1600" dirty="0" smtClean="0">
                  <a:latin typeface="+mn-lt"/>
                  <a:cs typeface="Arial" charset="0"/>
                </a:rPr>
                <a:t>IP addr</a:t>
              </a:r>
            </a:p>
          </p:txBody>
        </p:sp>
        <p:sp>
          <p:nvSpPr>
            <p:cNvPr id="35858" name="Line 20"/>
            <p:cNvSpPr>
              <a:spLocks noChangeShapeType="1"/>
            </p:cNvSpPr>
            <p:nvPr/>
          </p:nvSpPr>
          <p:spPr bwMode="auto">
            <a:xfrm flipH="1">
              <a:off x="1531" y="2725"/>
              <a:ext cx="0" cy="3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35851" name="Line 21"/>
          <p:cNvSpPr>
            <a:spLocks noChangeShapeType="1"/>
          </p:cNvSpPr>
          <p:nvPr/>
        </p:nvSpPr>
        <p:spPr bwMode="auto">
          <a:xfrm>
            <a:off x="4627563" y="3600450"/>
            <a:ext cx="561975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5852" name="Line 22"/>
          <p:cNvSpPr>
            <a:spLocks noChangeShapeType="1"/>
          </p:cNvSpPr>
          <p:nvPr/>
        </p:nvSpPr>
        <p:spPr bwMode="auto">
          <a:xfrm flipH="1">
            <a:off x="2541588" y="4551363"/>
            <a:ext cx="452437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4524" name="Rectangle 2"/>
          <p:cNvSpPr>
            <a:spLocks noGrp="1" noChangeArrowheads="1"/>
          </p:cNvSpPr>
          <p:nvPr>
            <p:ph type="title"/>
          </p:nvPr>
        </p:nvSpPr>
        <p:spPr>
          <a:xfrm>
            <a:off x="358775" y="130175"/>
            <a:ext cx="7772400" cy="1143000"/>
          </a:xfrm>
        </p:spPr>
        <p:txBody>
          <a:bodyPr/>
          <a:lstStyle/>
          <a:p>
            <a:r>
              <a:rPr lang="en-US" dirty="0"/>
              <a:t>Authentication: another try</a:t>
            </a:r>
          </a:p>
        </p:txBody>
      </p:sp>
      <p:pic>
        <p:nvPicPr>
          <p:cNvPr id="64525" name="Picture 18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965200"/>
            <a:ext cx="6399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784D624-D040-2E47-A508-03D46FE35CB6}" type="slidenum">
              <a:rPr lang="uk-UA" smtClean="0"/>
              <a:pPr/>
              <a:t>31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3357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Text Box 4"/>
          <p:cNvSpPr txBox="1">
            <a:spLocks noChangeArrowheads="1"/>
          </p:cNvSpPr>
          <p:nvPr/>
        </p:nvSpPr>
        <p:spPr bwMode="auto">
          <a:xfrm>
            <a:off x="5903913" y="3865563"/>
            <a:ext cx="3001962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i="1" dirty="0" smtClean="0">
                <a:solidFill>
                  <a:srgbClr val="C00000"/>
                </a:solidFill>
                <a:latin typeface="+mn-lt"/>
                <a:cs typeface="Arial" charset="0"/>
              </a:rPr>
              <a:t>playback attack:</a:t>
            </a:r>
            <a:r>
              <a:rPr lang="en-US" dirty="0" smtClean="0">
                <a:solidFill>
                  <a:srgbClr val="C00000"/>
                </a:solidFill>
                <a:latin typeface="+mn-lt"/>
                <a:cs typeface="Arial" charset="0"/>
              </a:rPr>
              <a:t> </a:t>
            </a:r>
            <a:r>
              <a:rPr lang="en-US" dirty="0" smtClean="0">
                <a:latin typeface="+mn-lt"/>
                <a:cs typeface="Arial" charset="0"/>
              </a:rPr>
              <a:t>Trudy records Alice</a:t>
            </a:r>
            <a:r>
              <a:rPr lang="ja-JP" altLang="en-US" smtClean="0">
                <a:latin typeface="+mn-lt"/>
                <a:cs typeface="Arial" charset="0"/>
              </a:rPr>
              <a:t>’</a:t>
            </a:r>
            <a:r>
              <a:rPr lang="en-US" dirty="0" smtClean="0">
                <a:latin typeface="+mn-lt"/>
                <a:cs typeface="Arial" charset="0"/>
              </a:rPr>
              <a:t>s packet</a:t>
            </a:r>
          </a:p>
          <a:p>
            <a:pPr algn="ctr">
              <a:defRPr/>
            </a:pPr>
            <a:r>
              <a:rPr lang="en-US" dirty="0" smtClean="0">
                <a:latin typeface="+mn-lt"/>
                <a:cs typeface="Arial" charset="0"/>
              </a:rPr>
              <a:t>and later</a:t>
            </a:r>
          </a:p>
          <a:p>
            <a:pPr algn="ctr">
              <a:defRPr/>
            </a:pPr>
            <a:r>
              <a:rPr lang="en-US" dirty="0" smtClean="0">
                <a:latin typeface="+mn-lt"/>
                <a:cs typeface="Arial" charset="0"/>
              </a:rPr>
              <a:t>plays it back to Bob </a:t>
            </a:r>
          </a:p>
        </p:txBody>
      </p:sp>
      <p:pic>
        <p:nvPicPr>
          <p:cNvPr id="65539" name="Picture 5" descr="Al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3721100"/>
            <a:ext cx="6985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0" name="Picture 6" descr="E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194300"/>
            <a:ext cx="10826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1" name="Picture 7" descr="Bo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900" y="3670300"/>
            <a:ext cx="812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1" name="Line 8"/>
          <p:cNvSpPr>
            <a:spLocks noChangeShapeType="1"/>
          </p:cNvSpPr>
          <p:nvPr/>
        </p:nvSpPr>
        <p:spPr bwMode="auto">
          <a:xfrm>
            <a:off x="1209675" y="4065588"/>
            <a:ext cx="3798888" cy="0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6872" name="Rectangle 9"/>
          <p:cNvSpPr>
            <a:spLocks noChangeArrowheads="1"/>
          </p:cNvSpPr>
          <p:nvPr/>
        </p:nvSpPr>
        <p:spPr bwMode="auto">
          <a:xfrm>
            <a:off x="1504950" y="3306763"/>
            <a:ext cx="3046413" cy="633412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Arial" charset="0"/>
            </a:endParaRPr>
          </a:p>
        </p:txBody>
      </p:sp>
      <p:sp>
        <p:nvSpPr>
          <p:cNvPr id="36873" name="Text Box 10"/>
          <p:cNvSpPr txBox="1">
            <a:spLocks noChangeArrowheads="1"/>
          </p:cNvSpPr>
          <p:nvPr/>
        </p:nvSpPr>
        <p:spPr bwMode="auto">
          <a:xfrm>
            <a:off x="3303599" y="3429000"/>
            <a:ext cx="127791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ja-JP" altLang="en-US" sz="1800" smtClean="0">
                <a:solidFill>
                  <a:schemeClr val="bg2"/>
                </a:solidFill>
                <a:latin typeface="+mn-lt"/>
                <a:cs typeface="Arial" charset="0"/>
              </a:rPr>
              <a:t>“</a:t>
            </a:r>
            <a:r>
              <a:rPr lang="en-US" sz="1800" dirty="0" smtClean="0">
                <a:solidFill>
                  <a:schemeClr val="bg2"/>
                </a:solidFill>
                <a:latin typeface="+mn-lt"/>
                <a:cs typeface="Arial" charset="0"/>
              </a:rPr>
              <a:t>I</a:t>
            </a:r>
            <a:r>
              <a:rPr lang="ja-JP" altLang="en-US" sz="1800" smtClean="0">
                <a:solidFill>
                  <a:schemeClr val="bg2"/>
                </a:solidFill>
                <a:latin typeface="+mn-lt"/>
                <a:cs typeface="Arial" charset="0"/>
              </a:rPr>
              <a:t>’</a:t>
            </a:r>
            <a:r>
              <a:rPr lang="en-US" sz="1800" dirty="0" smtClean="0">
                <a:solidFill>
                  <a:schemeClr val="bg2"/>
                </a:solidFill>
                <a:latin typeface="+mn-lt"/>
                <a:cs typeface="Arial" charset="0"/>
              </a:rPr>
              <a:t>m Alice</a:t>
            </a:r>
            <a:r>
              <a:rPr lang="ja-JP" altLang="en-US" sz="1800" smtClean="0">
                <a:solidFill>
                  <a:schemeClr val="bg2"/>
                </a:solidFill>
                <a:latin typeface="+mn-lt"/>
                <a:cs typeface="Arial" charset="0"/>
              </a:rPr>
              <a:t>”</a:t>
            </a:r>
            <a:endParaRPr lang="en-US" sz="1800" dirty="0" smtClean="0">
              <a:solidFill>
                <a:schemeClr val="bg2"/>
              </a:solidFill>
              <a:latin typeface="+mn-lt"/>
              <a:cs typeface="Arial" charset="0"/>
            </a:endParaRPr>
          </a:p>
        </p:txBody>
      </p:sp>
      <p:sp>
        <p:nvSpPr>
          <p:cNvPr id="36874" name="Text Box 11"/>
          <p:cNvSpPr txBox="1">
            <a:spLocks noChangeArrowheads="1"/>
          </p:cNvSpPr>
          <p:nvPr/>
        </p:nvSpPr>
        <p:spPr bwMode="auto">
          <a:xfrm>
            <a:off x="1509713" y="3343275"/>
            <a:ext cx="842962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600" dirty="0" smtClean="0">
                <a:solidFill>
                  <a:schemeClr val="bg2"/>
                </a:solidFill>
                <a:latin typeface="+mn-lt"/>
                <a:cs typeface="Arial" charset="0"/>
              </a:rPr>
              <a:t>Alice</a:t>
            </a:r>
            <a:r>
              <a:rPr lang="ja-JP" altLang="en-US" sz="1600" dirty="0" smtClean="0">
                <a:solidFill>
                  <a:schemeClr val="bg2"/>
                </a:solidFill>
                <a:latin typeface="+mn-lt"/>
                <a:cs typeface="Arial" charset="0"/>
              </a:rPr>
              <a:t>’</a:t>
            </a:r>
            <a:r>
              <a:rPr lang="en-US" sz="1600" dirty="0" smtClean="0">
                <a:solidFill>
                  <a:schemeClr val="bg2"/>
                </a:solidFill>
                <a:latin typeface="+mn-lt"/>
                <a:cs typeface="Arial" charset="0"/>
              </a:rPr>
              <a:t>s </a:t>
            </a:r>
          </a:p>
          <a:p>
            <a:pPr algn="ctr">
              <a:defRPr/>
            </a:pPr>
            <a:r>
              <a:rPr lang="en-US" sz="1600" dirty="0" smtClean="0">
                <a:solidFill>
                  <a:schemeClr val="bg2"/>
                </a:solidFill>
                <a:latin typeface="+mn-lt"/>
                <a:cs typeface="Arial" charset="0"/>
              </a:rPr>
              <a:t>IP addr</a:t>
            </a:r>
          </a:p>
        </p:txBody>
      </p:sp>
      <p:sp>
        <p:nvSpPr>
          <p:cNvPr id="36875" name="Line 12"/>
          <p:cNvSpPr>
            <a:spLocks noChangeShapeType="1"/>
          </p:cNvSpPr>
          <p:nvPr/>
        </p:nvSpPr>
        <p:spPr bwMode="auto">
          <a:xfrm flipH="1">
            <a:off x="2347913" y="3316288"/>
            <a:ext cx="0" cy="623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6876" name="Text Box 13"/>
          <p:cNvSpPr txBox="1">
            <a:spLocks noChangeArrowheads="1"/>
          </p:cNvSpPr>
          <p:nvPr/>
        </p:nvSpPr>
        <p:spPr bwMode="auto">
          <a:xfrm>
            <a:off x="2376635" y="3328988"/>
            <a:ext cx="98078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600" dirty="0" smtClean="0">
                <a:solidFill>
                  <a:schemeClr val="bg2"/>
                </a:solidFill>
                <a:latin typeface="+mn-lt"/>
                <a:cs typeface="Arial" charset="0"/>
              </a:rPr>
              <a:t>Alice</a:t>
            </a:r>
            <a:r>
              <a:rPr lang="ja-JP" altLang="en-US" sz="1600" smtClean="0">
                <a:solidFill>
                  <a:schemeClr val="bg2"/>
                </a:solidFill>
                <a:latin typeface="+mn-lt"/>
                <a:cs typeface="Arial" charset="0"/>
              </a:rPr>
              <a:t>’</a:t>
            </a:r>
            <a:r>
              <a:rPr lang="en-US" sz="1600" dirty="0" smtClean="0">
                <a:solidFill>
                  <a:schemeClr val="bg2"/>
                </a:solidFill>
                <a:latin typeface="+mn-lt"/>
                <a:cs typeface="Arial" charset="0"/>
              </a:rPr>
              <a:t>s </a:t>
            </a:r>
          </a:p>
          <a:p>
            <a:pPr algn="ctr">
              <a:defRPr/>
            </a:pPr>
            <a:r>
              <a:rPr lang="en-US" sz="1600" dirty="0" smtClean="0">
                <a:solidFill>
                  <a:schemeClr val="bg2"/>
                </a:solidFill>
                <a:latin typeface="+mn-lt"/>
                <a:cs typeface="Arial" charset="0"/>
              </a:rPr>
              <a:t>password</a:t>
            </a:r>
          </a:p>
        </p:txBody>
      </p:sp>
      <p:sp>
        <p:nvSpPr>
          <p:cNvPr id="36877" name="Line 14"/>
          <p:cNvSpPr>
            <a:spLocks noChangeShapeType="1"/>
          </p:cNvSpPr>
          <p:nvPr/>
        </p:nvSpPr>
        <p:spPr bwMode="auto">
          <a:xfrm flipH="1">
            <a:off x="3357563" y="3316288"/>
            <a:ext cx="0" cy="623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65549" name="Group 15"/>
          <p:cNvGrpSpPr>
            <a:grpSpLocks/>
          </p:cNvGrpSpPr>
          <p:nvPr/>
        </p:nvGrpSpPr>
        <p:grpSpPr bwMode="auto">
          <a:xfrm>
            <a:off x="3327400" y="4224338"/>
            <a:ext cx="1489075" cy="633412"/>
            <a:chOff x="1000" y="2719"/>
            <a:chExt cx="938" cy="399"/>
          </a:xfrm>
        </p:grpSpPr>
        <p:sp>
          <p:nvSpPr>
            <p:cNvPr id="36895" name="Rectangle 16"/>
            <p:cNvSpPr>
              <a:spLocks noChangeArrowheads="1"/>
            </p:cNvSpPr>
            <p:nvPr/>
          </p:nvSpPr>
          <p:spPr bwMode="auto">
            <a:xfrm>
              <a:off x="1000" y="2719"/>
              <a:ext cx="938" cy="399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36896" name="Text Box 17"/>
            <p:cNvSpPr txBox="1">
              <a:spLocks noChangeArrowheads="1"/>
            </p:cNvSpPr>
            <p:nvPr/>
          </p:nvSpPr>
          <p:spPr bwMode="auto">
            <a:xfrm>
              <a:off x="1593" y="2793"/>
              <a:ext cx="28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 smtClean="0">
                  <a:latin typeface="+mn-lt"/>
                  <a:cs typeface="Arial" charset="0"/>
                </a:rPr>
                <a:t>OK</a:t>
              </a:r>
            </a:p>
          </p:txBody>
        </p:sp>
        <p:sp>
          <p:nvSpPr>
            <p:cNvPr id="36897" name="Text Box 18"/>
            <p:cNvSpPr txBox="1">
              <a:spLocks noChangeArrowheads="1"/>
            </p:cNvSpPr>
            <p:nvPr/>
          </p:nvSpPr>
          <p:spPr bwMode="auto">
            <a:xfrm>
              <a:off x="1003" y="2742"/>
              <a:ext cx="531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600" dirty="0" smtClean="0">
                  <a:latin typeface="+mn-lt"/>
                  <a:cs typeface="Arial" charset="0"/>
                </a:rPr>
                <a:t>Alice</a:t>
              </a:r>
              <a:r>
                <a:rPr lang="ja-JP" altLang="en-US" sz="1600" dirty="0" smtClean="0">
                  <a:latin typeface="+mn-lt"/>
                  <a:cs typeface="Arial" charset="0"/>
                </a:rPr>
                <a:t>’</a:t>
              </a:r>
              <a:r>
                <a:rPr lang="en-US" sz="1600" dirty="0" smtClean="0">
                  <a:latin typeface="+mn-lt"/>
                  <a:cs typeface="Arial" charset="0"/>
                </a:rPr>
                <a:t>s </a:t>
              </a:r>
            </a:p>
            <a:p>
              <a:pPr algn="ctr">
                <a:defRPr/>
              </a:pPr>
              <a:r>
                <a:rPr lang="en-US" sz="1600" dirty="0" smtClean="0">
                  <a:latin typeface="+mn-lt"/>
                  <a:cs typeface="Arial" charset="0"/>
                </a:rPr>
                <a:t>IP addr</a:t>
              </a:r>
            </a:p>
          </p:txBody>
        </p:sp>
        <p:sp>
          <p:nvSpPr>
            <p:cNvPr id="36898" name="Line 19"/>
            <p:cNvSpPr>
              <a:spLocks noChangeShapeType="1"/>
            </p:cNvSpPr>
            <p:nvPr/>
          </p:nvSpPr>
          <p:spPr bwMode="auto">
            <a:xfrm flipH="1">
              <a:off x="1531" y="2725"/>
              <a:ext cx="0" cy="3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36879" name="Line 20"/>
          <p:cNvSpPr>
            <a:spLocks noChangeShapeType="1"/>
          </p:cNvSpPr>
          <p:nvPr/>
        </p:nvSpPr>
        <p:spPr bwMode="auto">
          <a:xfrm>
            <a:off x="4627563" y="3600450"/>
            <a:ext cx="561975" cy="1588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65551" name="Picture 21" descr="EN00179_[1]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49450" y="5337175"/>
            <a:ext cx="862013" cy="668338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6881" name="Line 22"/>
          <p:cNvSpPr>
            <a:spLocks noChangeShapeType="1"/>
          </p:cNvSpPr>
          <p:nvPr/>
        </p:nvSpPr>
        <p:spPr bwMode="auto">
          <a:xfrm>
            <a:off x="1857375" y="4106863"/>
            <a:ext cx="623888" cy="12922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6882" name="Line 23"/>
          <p:cNvSpPr>
            <a:spLocks noChangeShapeType="1"/>
          </p:cNvSpPr>
          <p:nvPr/>
        </p:nvSpPr>
        <p:spPr bwMode="auto">
          <a:xfrm flipH="1">
            <a:off x="3344863" y="4214813"/>
            <a:ext cx="1857375" cy="15541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65554" name="Group 24"/>
          <p:cNvGrpSpPr>
            <a:grpSpLocks/>
          </p:cNvGrpSpPr>
          <p:nvPr/>
        </p:nvGrpSpPr>
        <p:grpSpPr bwMode="auto">
          <a:xfrm>
            <a:off x="3551238" y="5368925"/>
            <a:ext cx="3076574" cy="633413"/>
            <a:chOff x="806" y="1799"/>
            <a:chExt cx="1938" cy="399"/>
          </a:xfrm>
        </p:grpSpPr>
        <p:sp>
          <p:nvSpPr>
            <p:cNvPr id="36889" name="Rectangle 25"/>
            <p:cNvSpPr>
              <a:spLocks noChangeArrowheads="1"/>
            </p:cNvSpPr>
            <p:nvPr/>
          </p:nvSpPr>
          <p:spPr bwMode="auto">
            <a:xfrm>
              <a:off x="806" y="1799"/>
              <a:ext cx="1919" cy="399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36890" name="Text Box 26"/>
            <p:cNvSpPr txBox="1">
              <a:spLocks noChangeArrowheads="1"/>
            </p:cNvSpPr>
            <p:nvPr/>
          </p:nvSpPr>
          <p:spPr bwMode="auto">
            <a:xfrm>
              <a:off x="1939" y="1876"/>
              <a:ext cx="80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ja-JP" altLang="en-US" sz="1800" smtClean="0">
                  <a:latin typeface="+mn-lt"/>
                  <a:cs typeface="Arial" charset="0"/>
                </a:rPr>
                <a:t>“</a:t>
              </a:r>
              <a:r>
                <a:rPr lang="en-US" sz="1800" dirty="0" smtClean="0">
                  <a:latin typeface="+mn-lt"/>
                  <a:cs typeface="Arial" charset="0"/>
                </a:rPr>
                <a:t>I</a:t>
              </a:r>
              <a:r>
                <a:rPr lang="ja-JP" altLang="en-US" sz="1800" smtClean="0">
                  <a:latin typeface="+mn-lt"/>
                  <a:cs typeface="Arial" charset="0"/>
                </a:rPr>
                <a:t>’</a:t>
              </a:r>
              <a:r>
                <a:rPr lang="en-US" sz="1800" dirty="0" smtClean="0">
                  <a:latin typeface="+mn-lt"/>
                  <a:cs typeface="Arial" charset="0"/>
                </a:rPr>
                <a:t>m Alice</a:t>
              </a:r>
              <a:r>
                <a:rPr lang="ja-JP" altLang="en-US" sz="1800" smtClean="0">
                  <a:latin typeface="+mn-lt"/>
                  <a:cs typeface="Arial" charset="0"/>
                </a:rPr>
                <a:t>”</a:t>
              </a:r>
              <a:endParaRPr lang="en-US" sz="1800" dirty="0" smtClean="0">
                <a:latin typeface="+mn-lt"/>
                <a:cs typeface="Arial" charset="0"/>
              </a:endParaRPr>
            </a:p>
          </p:txBody>
        </p:sp>
        <p:sp>
          <p:nvSpPr>
            <p:cNvPr id="36891" name="Text Box 27"/>
            <p:cNvSpPr txBox="1">
              <a:spLocks noChangeArrowheads="1"/>
            </p:cNvSpPr>
            <p:nvPr/>
          </p:nvSpPr>
          <p:spPr bwMode="auto">
            <a:xfrm>
              <a:off x="809" y="1822"/>
              <a:ext cx="531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600" dirty="0" smtClean="0">
                  <a:latin typeface="+mn-lt"/>
                  <a:cs typeface="Arial" charset="0"/>
                </a:rPr>
                <a:t>Alice</a:t>
              </a:r>
              <a:r>
                <a:rPr lang="ja-JP" altLang="en-US" sz="1600" dirty="0" smtClean="0">
                  <a:latin typeface="+mn-lt"/>
                  <a:cs typeface="Arial" charset="0"/>
                </a:rPr>
                <a:t>’</a:t>
              </a:r>
              <a:r>
                <a:rPr lang="en-US" sz="1600" dirty="0" smtClean="0">
                  <a:latin typeface="+mn-lt"/>
                  <a:cs typeface="Arial" charset="0"/>
                </a:rPr>
                <a:t>s </a:t>
              </a:r>
            </a:p>
            <a:p>
              <a:pPr algn="ctr">
                <a:defRPr/>
              </a:pPr>
              <a:r>
                <a:rPr lang="en-US" sz="1600" dirty="0" smtClean="0">
                  <a:latin typeface="+mn-lt"/>
                  <a:cs typeface="Arial" charset="0"/>
                </a:rPr>
                <a:t>IP addr</a:t>
              </a:r>
            </a:p>
          </p:txBody>
        </p:sp>
        <p:sp>
          <p:nvSpPr>
            <p:cNvPr id="36892" name="Line 28"/>
            <p:cNvSpPr>
              <a:spLocks noChangeShapeType="1"/>
            </p:cNvSpPr>
            <p:nvPr/>
          </p:nvSpPr>
          <p:spPr bwMode="auto">
            <a:xfrm flipH="1">
              <a:off x="1337" y="1805"/>
              <a:ext cx="0" cy="3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6893" name="Text Box 29"/>
            <p:cNvSpPr txBox="1">
              <a:spLocks noChangeArrowheads="1"/>
            </p:cNvSpPr>
            <p:nvPr/>
          </p:nvSpPr>
          <p:spPr bwMode="auto">
            <a:xfrm>
              <a:off x="1355" y="1813"/>
              <a:ext cx="618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600" dirty="0" smtClean="0">
                  <a:latin typeface="+mn-lt"/>
                  <a:cs typeface="Arial" charset="0"/>
                </a:rPr>
                <a:t>Alice</a:t>
              </a:r>
              <a:r>
                <a:rPr lang="ja-JP" altLang="en-US" sz="1600" smtClean="0">
                  <a:latin typeface="+mn-lt"/>
                  <a:cs typeface="Arial" charset="0"/>
                </a:rPr>
                <a:t>’</a:t>
              </a:r>
              <a:r>
                <a:rPr lang="en-US" sz="1600" dirty="0" smtClean="0">
                  <a:latin typeface="+mn-lt"/>
                  <a:cs typeface="Arial" charset="0"/>
                </a:rPr>
                <a:t>s </a:t>
              </a:r>
            </a:p>
            <a:p>
              <a:pPr algn="ctr">
                <a:defRPr/>
              </a:pPr>
              <a:r>
                <a:rPr lang="en-US" sz="1600" dirty="0" smtClean="0">
                  <a:latin typeface="+mn-lt"/>
                  <a:cs typeface="Arial" charset="0"/>
                </a:rPr>
                <a:t>password</a:t>
              </a:r>
            </a:p>
          </p:txBody>
        </p:sp>
        <p:sp>
          <p:nvSpPr>
            <p:cNvPr id="36894" name="Line 30"/>
            <p:cNvSpPr>
              <a:spLocks noChangeShapeType="1"/>
            </p:cNvSpPr>
            <p:nvPr/>
          </p:nvSpPr>
          <p:spPr bwMode="auto">
            <a:xfrm flipH="1">
              <a:off x="1973" y="1805"/>
              <a:ext cx="0" cy="3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36884" name="Line 31"/>
          <p:cNvSpPr>
            <a:spLocks noChangeShapeType="1"/>
          </p:cNvSpPr>
          <p:nvPr/>
        </p:nvSpPr>
        <p:spPr bwMode="auto">
          <a:xfrm flipV="1">
            <a:off x="4548188" y="4741863"/>
            <a:ext cx="679450" cy="579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6885" name="Line 32"/>
          <p:cNvSpPr>
            <a:spLocks noChangeShapeType="1"/>
          </p:cNvSpPr>
          <p:nvPr/>
        </p:nvSpPr>
        <p:spPr bwMode="auto">
          <a:xfrm flipH="1">
            <a:off x="3697288" y="4878388"/>
            <a:ext cx="365125" cy="292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6886" name="Text Box 3"/>
          <p:cNvSpPr txBox="1">
            <a:spLocks noChangeArrowheads="1"/>
          </p:cNvSpPr>
          <p:nvPr/>
        </p:nvSpPr>
        <p:spPr bwMode="auto">
          <a:xfrm>
            <a:off x="627097" y="1452563"/>
            <a:ext cx="792794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2800" i="1" dirty="0" smtClean="0">
                <a:solidFill>
                  <a:srgbClr val="C00000"/>
                </a:solidFill>
                <a:latin typeface="+mn-lt"/>
                <a:cs typeface="+mn-cs"/>
              </a:rPr>
              <a:t>Protocol ap3.0:  </a:t>
            </a:r>
            <a:r>
              <a:rPr lang="en-US" sz="2800" dirty="0" smtClean="0">
                <a:latin typeface="+mn-lt"/>
                <a:cs typeface="+mn-cs"/>
              </a:rPr>
              <a:t>Alice says </a:t>
            </a:r>
            <a:r>
              <a:rPr lang="ja-JP" altLang="en-US" sz="2800" dirty="0" smtClean="0">
                <a:latin typeface="+mn-lt"/>
                <a:cs typeface="+mn-cs"/>
              </a:rPr>
              <a:t>“</a:t>
            </a:r>
            <a:r>
              <a:rPr lang="en-US" sz="2800" dirty="0" smtClean="0">
                <a:latin typeface="+mn-lt"/>
                <a:cs typeface="+mn-cs"/>
              </a:rPr>
              <a:t>I am Alice</a:t>
            </a:r>
            <a:r>
              <a:rPr lang="ja-JP" altLang="en-US" sz="2800" dirty="0" smtClean="0">
                <a:latin typeface="+mn-lt"/>
                <a:cs typeface="+mn-cs"/>
              </a:rPr>
              <a:t>”</a:t>
            </a:r>
            <a:r>
              <a:rPr lang="en-US" sz="2800" dirty="0" smtClean="0">
                <a:latin typeface="+mn-lt"/>
                <a:cs typeface="+mn-cs"/>
              </a:rPr>
              <a:t> and sends her</a:t>
            </a:r>
          </a:p>
          <a:p>
            <a:pPr algn="r">
              <a:defRPr/>
            </a:pPr>
            <a:r>
              <a:rPr lang="en-US" sz="2800" dirty="0" smtClean="0">
                <a:latin typeface="+mn-lt"/>
                <a:cs typeface="+mn-cs"/>
              </a:rPr>
              <a:t> secret password to </a:t>
            </a:r>
            <a:r>
              <a:rPr lang="ja-JP" altLang="en-US" sz="2800" dirty="0" smtClean="0">
                <a:latin typeface="+mn-lt"/>
                <a:cs typeface="+mn-cs"/>
              </a:rPr>
              <a:t>“</a:t>
            </a:r>
            <a:r>
              <a:rPr lang="en-US" sz="2800" dirty="0" smtClean="0">
                <a:latin typeface="+mn-lt"/>
                <a:cs typeface="+mn-cs"/>
              </a:rPr>
              <a:t>prove</a:t>
            </a:r>
            <a:r>
              <a:rPr lang="ja-JP" altLang="en-US" sz="2800" dirty="0" smtClean="0">
                <a:latin typeface="+mn-lt"/>
                <a:cs typeface="+mn-cs"/>
              </a:rPr>
              <a:t>”</a:t>
            </a:r>
            <a:r>
              <a:rPr lang="en-US" sz="2800" dirty="0" smtClean="0">
                <a:latin typeface="+mn-lt"/>
                <a:cs typeface="+mn-cs"/>
              </a:rPr>
              <a:t> it.</a:t>
            </a:r>
          </a:p>
        </p:txBody>
      </p:sp>
      <p:sp>
        <p:nvSpPr>
          <p:cNvPr id="65558" name="Rectangle 2"/>
          <p:cNvSpPr>
            <a:spLocks noGrp="1" noChangeArrowheads="1"/>
          </p:cNvSpPr>
          <p:nvPr>
            <p:ph type="title"/>
          </p:nvPr>
        </p:nvSpPr>
        <p:spPr>
          <a:xfrm>
            <a:off x="358775" y="130175"/>
            <a:ext cx="7772400" cy="1143000"/>
          </a:xfrm>
        </p:spPr>
        <p:txBody>
          <a:bodyPr/>
          <a:lstStyle/>
          <a:p>
            <a:r>
              <a:rPr lang="en-US" dirty="0"/>
              <a:t>Authentication: another try</a:t>
            </a:r>
          </a:p>
        </p:txBody>
      </p:sp>
      <p:pic>
        <p:nvPicPr>
          <p:cNvPr id="65559" name="Picture 18" descr="underline_base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965200"/>
            <a:ext cx="6399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784D624-D040-2E47-A508-03D46FE35CB6}" type="slidenum">
              <a:rPr lang="uk-UA" smtClean="0"/>
              <a:pPr/>
              <a:t>32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1665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618140" y="123389"/>
            <a:ext cx="7886700" cy="1325563"/>
          </a:xfrm>
        </p:spPr>
        <p:txBody>
          <a:bodyPr/>
          <a:lstStyle/>
          <a:p>
            <a:r>
              <a:rPr lang="en-US" dirty="0"/>
              <a:t>Authentication: yet another try</a:t>
            </a:r>
          </a:p>
        </p:txBody>
      </p:sp>
      <p:sp>
        <p:nvSpPr>
          <p:cNvPr id="37892" name="Text Box 3"/>
          <p:cNvSpPr txBox="1">
            <a:spLocks noChangeArrowheads="1"/>
          </p:cNvSpPr>
          <p:nvPr/>
        </p:nvSpPr>
        <p:spPr bwMode="auto">
          <a:xfrm>
            <a:off x="627097" y="1452563"/>
            <a:ext cx="792794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2800" i="1" dirty="0" smtClean="0">
                <a:solidFill>
                  <a:srgbClr val="C00000"/>
                </a:solidFill>
                <a:latin typeface="+mn-lt"/>
                <a:cs typeface="+mn-cs"/>
              </a:rPr>
              <a:t>Protocol ap3.1:  </a:t>
            </a:r>
            <a:r>
              <a:rPr lang="en-US" sz="2800" dirty="0" smtClean="0">
                <a:latin typeface="+mn-lt"/>
                <a:cs typeface="+mn-cs"/>
              </a:rPr>
              <a:t>Alice says </a:t>
            </a:r>
            <a:r>
              <a:rPr lang="ja-JP" altLang="en-US" sz="2800" dirty="0" smtClean="0">
                <a:latin typeface="+mn-lt"/>
                <a:cs typeface="+mn-cs"/>
              </a:rPr>
              <a:t>“</a:t>
            </a:r>
            <a:r>
              <a:rPr lang="en-US" sz="2800" dirty="0" smtClean="0">
                <a:latin typeface="+mn-lt"/>
                <a:cs typeface="+mn-cs"/>
              </a:rPr>
              <a:t>I am Alice</a:t>
            </a:r>
            <a:r>
              <a:rPr lang="ja-JP" altLang="en-US" sz="2800" dirty="0" smtClean="0">
                <a:latin typeface="+mn-lt"/>
                <a:cs typeface="+mn-cs"/>
              </a:rPr>
              <a:t>”</a:t>
            </a:r>
            <a:r>
              <a:rPr lang="en-US" sz="2800" dirty="0" smtClean="0">
                <a:latin typeface="+mn-lt"/>
                <a:cs typeface="+mn-cs"/>
              </a:rPr>
              <a:t> and sends her</a:t>
            </a:r>
          </a:p>
          <a:p>
            <a:pPr algn="r">
              <a:defRPr/>
            </a:pPr>
            <a:r>
              <a:rPr lang="en-US" sz="2800" i="1" dirty="0" smtClean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en-US" sz="2800" i="1" dirty="0" smtClean="0">
                <a:solidFill>
                  <a:srgbClr val="C00000"/>
                </a:solidFill>
                <a:latin typeface="+mn-lt"/>
                <a:cs typeface="+mn-cs"/>
              </a:rPr>
              <a:t>encrypted</a:t>
            </a:r>
            <a:r>
              <a:rPr lang="en-US" sz="2800" dirty="0" smtClean="0">
                <a:solidFill>
                  <a:srgbClr val="C00000"/>
                </a:solidFill>
                <a:latin typeface="+mn-lt"/>
                <a:cs typeface="+mn-cs"/>
              </a:rPr>
              <a:t> </a:t>
            </a:r>
            <a:r>
              <a:rPr lang="en-US" sz="2800" dirty="0" smtClean="0">
                <a:latin typeface="+mn-lt"/>
                <a:cs typeface="+mn-cs"/>
              </a:rPr>
              <a:t>secret password to </a:t>
            </a:r>
            <a:r>
              <a:rPr lang="ja-JP" altLang="en-US" sz="2800" dirty="0" smtClean="0">
                <a:latin typeface="+mn-lt"/>
                <a:cs typeface="+mn-cs"/>
              </a:rPr>
              <a:t>“</a:t>
            </a:r>
            <a:r>
              <a:rPr lang="en-US" sz="2800" dirty="0" smtClean="0">
                <a:latin typeface="+mn-lt"/>
                <a:cs typeface="+mn-cs"/>
              </a:rPr>
              <a:t>prove</a:t>
            </a:r>
            <a:r>
              <a:rPr lang="ja-JP" altLang="en-US" sz="2800" dirty="0" smtClean="0">
                <a:latin typeface="+mn-lt"/>
                <a:cs typeface="+mn-cs"/>
              </a:rPr>
              <a:t>”</a:t>
            </a:r>
            <a:r>
              <a:rPr lang="en-US" sz="2800" dirty="0" smtClean="0">
                <a:latin typeface="+mn-lt"/>
                <a:cs typeface="+mn-cs"/>
              </a:rPr>
              <a:t> it.</a:t>
            </a:r>
          </a:p>
        </p:txBody>
      </p:sp>
      <p:sp>
        <p:nvSpPr>
          <p:cNvPr id="37893" name="Text Box 4"/>
          <p:cNvSpPr txBox="1">
            <a:spLocks noChangeArrowheads="1"/>
          </p:cNvSpPr>
          <p:nvPr/>
        </p:nvSpPr>
        <p:spPr bwMode="auto">
          <a:xfrm>
            <a:off x="6030913" y="4113213"/>
            <a:ext cx="27574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400" dirty="0" smtClean="0">
                <a:latin typeface="Arial" charset="0"/>
                <a:cs typeface="Arial" charset="0"/>
              </a:rPr>
              <a:t>Failure scenario??</a:t>
            </a:r>
          </a:p>
        </p:txBody>
      </p:sp>
      <p:pic>
        <p:nvPicPr>
          <p:cNvPr id="66565" name="Picture 5" descr="Al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3721100"/>
            <a:ext cx="6985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6" name="Picture 6" descr="E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194300"/>
            <a:ext cx="10826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7" name="Picture 7" descr="Bo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900" y="3670300"/>
            <a:ext cx="812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7" name="Line 8"/>
          <p:cNvSpPr>
            <a:spLocks noChangeShapeType="1"/>
          </p:cNvSpPr>
          <p:nvPr/>
        </p:nvSpPr>
        <p:spPr bwMode="auto">
          <a:xfrm>
            <a:off x="1209675" y="4065588"/>
            <a:ext cx="37988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66569" name="Group 9"/>
          <p:cNvGrpSpPr>
            <a:grpSpLocks/>
          </p:cNvGrpSpPr>
          <p:nvPr/>
        </p:nvGrpSpPr>
        <p:grpSpPr bwMode="auto">
          <a:xfrm>
            <a:off x="1504950" y="3306763"/>
            <a:ext cx="3046413" cy="633412"/>
            <a:chOff x="806" y="1799"/>
            <a:chExt cx="1919" cy="399"/>
          </a:xfrm>
        </p:grpSpPr>
        <p:sp>
          <p:nvSpPr>
            <p:cNvPr id="37907" name="Rectangle 10"/>
            <p:cNvSpPr>
              <a:spLocks noChangeArrowheads="1"/>
            </p:cNvSpPr>
            <p:nvPr/>
          </p:nvSpPr>
          <p:spPr bwMode="auto">
            <a:xfrm>
              <a:off x="806" y="1799"/>
              <a:ext cx="1919" cy="399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37908" name="Text Box 11"/>
            <p:cNvSpPr txBox="1">
              <a:spLocks noChangeArrowheads="1"/>
            </p:cNvSpPr>
            <p:nvPr/>
          </p:nvSpPr>
          <p:spPr bwMode="auto">
            <a:xfrm>
              <a:off x="1964" y="1876"/>
              <a:ext cx="75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ja-JP" altLang="en-US" sz="1800" smtClean="0">
                  <a:latin typeface="Arial" charset="0"/>
                  <a:cs typeface="Arial" charset="0"/>
                </a:rPr>
                <a:t>“</a:t>
              </a:r>
              <a:r>
                <a:rPr lang="en-US" sz="1800" dirty="0" smtClean="0">
                  <a:latin typeface="Arial" charset="0"/>
                  <a:cs typeface="Arial" charset="0"/>
                </a:rPr>
                <a:t>I</a:t>
              </a:r>
              <a:r>
                <a:rPr lang="ja-JP" altLang="en-US" sz="1800" smtClean="0">
                  <a:latin typeface="Arial" charset="0"/>
                  <a:cs typeface="Arial" charset="0"/>
                </a:rPr>
                <a:t>’</a:t>
              </a:r>
              <a:r>
                <a:rPr lang="en-US" sz="1800" dirty="0" smtClean="0">
                  <a:latin typeface="Arial" charset="0"/>
                  <a:cs typeface="Arial" charset="0"/>
                </a:rPr>
                <a:t>m Alice</a:t>
              </a:r>
              <a:r>
                <a:rPr lang="ja-JP" altLang="en-US" sz="1800" smtClean="0">
                  <a:latin typeface="Arial" charset="0"/>
                  <a:cs typeface="Arial" charset="0"/>
                </a:rPr>
                <a:t>”</a:t>
              </a:r>
              <a:endParaRPr lang="en-US" sz="1800" dirty="0" smtClean="0">
                <a:latin typeface="Arial" charset="0"/>
                <a:cs typeface="Arial" charset="0"/>
              </a:endParaRPr>
            </a:p>
          </p:txBody>
        </p:sp>
        <p:sp>
          <p:nvSpPr>
            <p:cNvPr id="37909" name="Text Box 12"/>
            <p:cNvSpPr txBox="1">
              <a:spLocks noChangeArrowheads="1"/>
            </p:cNvSpPr>
            <p:nvPr/>
          </p:nvSpPr>
          <p:spPr bwMode="auto">
            <a:xfrm>
              <a:off x="809" y="1822"/>
              <a:ext cx="531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600" dirty="0" smtClean="0">
                  <a:latin typeface="Arial" charset="0"/>
                  <a:cs typeface="Arial" charset="0"/>
                </a:rPr>
                <a:t>Alice</a:t>
              </a:r>
              <a:r>
                <a:rPr lang="ja-JP" altLang="en-US" sz="1600" dirty="0" smtClean="0">
                  <a:latin typeface="Arial" charset="0"/>
                  <a:cs typeface="Arial" charset="0"/>
                </a:rPr>
                <a:t>’</a:t>
              </a:r>
              <a:r>
                <a:rPr lang="en-US" sz="1600" dirty="0" smtClean="0">
                  <a:latin typeface="Arial" charset="0"/>
                  <a:cs typeface="Arial" charset="0"/>
                </a:rPr>
                <a:t>s </a:t>
              </a:r>
            </a:p>
            <a:p>
              <a:pPr algn="ctr">
                <a:defRPr/>
              </a:pPr>
              <a:r>
                <a:rPr lang="en-US" sz="1600" dirty="0" smtClean="0">
                  <a:latin typeface="Arial" charset="0"/>
                  <a:cs typeface="Arial" charset="0"/>
                </a:rPr>
                <a:t>IP addr</a:t>
              </a:r>
            </a:p>
          </p:txBody>
        </p:sp>
        <p:sp>
          <p:nvSpPr>
            <p:cNvPr id="37910" name="Line 13"/>
            <p:cNvSpPr>
              <a:spLocks noChangeShapeType="1"/>
            </p:cNvSpPr>
            <p:nvPr/>
          </p:nvSpPr>
          <p:spPr bwMode="auto">
            <a:xfrm flipH="1">
              <a:off x="1337" y="1805"/>
              <a:ext cx="0" cy="3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11" name="Text Box 14"/>
            <p:cNvSpPr txBox="1">
              <a:spLocks noChangeArrowheads="1"/>
            </p:cNvSpPr>
            <p:nvPr/>
          </p:nvSpPr>
          <p:spPr bwMode="auto">
            <a:xfrm>
              <a:off x="1304" y="1813"/>
              <a:ext cx="720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600" dirty="0" smtClean="0">
                  <a:latin typeface="Arial" charset="0"/>
                  <a:cs typeface="Arial" charset="0"/>
                </a:rPr>
                <a:t>encrypted </a:t>
              </a:r>
            </a:p>
            <a:p>
              <a:pPr algn="ctr">
                <a:defRPr/>
              </a:pPr>
              <a:r>
                <a:rPr lang="en-US" sz="1600" dirty="0" smtClean="0">
                  <a:latin typeface="Arial" charset="0"/>
                  <a:cs typeface="Arial" charset="0"/>
                </a:rPr>
                <a:t>password</a:t>
              </a:r>
            </a:p>
          </p:txBody>
        </p:sp>
        <p:sp>
          <p:nvSpPr>
            <p:cNvPr id="37912" name="Line 15"/>
            <p:cNvSpPr>
              <a:spLocks noChangeShapeType="1"/>
            </p:cNvSpPr>
            <p:nvPr/>
          </p:nvSpPr>
          <p:spPr bwMode="auto">
            <a:xfrm flipH="1">
              <a:off x="1973" y="1805"/>
              <a:ext cx="0" cy="3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66570" name="Group 16"/>
          <p:cNvGrpSpPr>
            <a:grpSpLocks/>
          </p:cNvGrpSpPr>
          <p:nvPr/>
        </p:nvGrpSpPr>
        <p:grpSpPr bwMode="auto">
          <a:xfrm>
            <a:off x="3063875" y="4235450"/>
            <a:ext cx="1489075" cy="633413"/>
            <a:chOff x="1000" y="2719"/>
            <a:chExt cx="938" cy="399"/>
          </a:xfrm>
        </p:grpSpPr>
        <p:sp>
          <p:nvSpPr>
            <p:cNvPr id="37903" name="Rectangle 17"/>
            <p:cNvSpPr>
              <a:spLocks noChangeArrowheads="1"/>
            </p:cNvSpPr>
            <p:nvPr/>
          </p:nvSpPr>
          <p:spPr bwMode="auto">
            <a:xfrm>
              <a:off x="1000" y="2719"/>
              <a:ext cx="938" cy="399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37904" name="Text Box 18"/>
            <p:cNvSpPr txBox="1">
              <a:spLocks noChangeArrowheads="1"/>
            </p:cNvSpPr>
            <p:nvPr/>
          </p:nvSpPr>
          <p:spPr bwMode="auto">
            <a:xfrm>
              <a:off x="1574" y="2793"/>
              <a:ext cx="32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 smtClean="0">
                  <a:latin typeface="Arial" charset="0"/>
                  <a:cs typeface="Arial" charset="0"/>
                </a:rPr>
                <a:t>OK</a:t>
              </a:r>
            </a:p>
          </p:txBody>
        </p:sp>
        <p:sp>
          <p:nvSpPr>
            <p:cNvPr id="37905" name="Text Box 19"/>
            <p:cNvSpPr txBox="1">
              <a:spLocks noChangeArrowheads="1"/>
            </p:cNvSpPr>
            <p:nvPr/>
          </p:nvSpPr>
          <p:spPr bwMode="auto">
            <a:xfrm>
              <a:off x="1003" y="2742"/>
              <a:ext cx="531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600" dirty="0" smtClean="0">
                  <a:latin typeface="Arial" charset="0"/>
                  <a:cs typeface="Arial" charset="0"/>
                </a:rPr>
                <a:t>Alice</a:t>
              </a:r>
              <a:r>
                <a:rPr lang="ja-JP" altLang="en-US" sz="1600" dirty="0" smtClean="0">
                  <a:latin typeface="Arial" charset="0"/>
                  <a:cs typeface="Arial" charset="0"/>
                </a:rPr>
                <a:t>’</a:t>
              </a:r>
              <a:r>
                <a:rPr lang="en-US" sz="1600" dirty="0" smtClean="0">
                  <a:latin typeface="Arial" charset="0"/>
                  <a:cs typeface="Arial" charset="0"/>
                </a:rPr>
                <a:t>s </a:t>
              </a:r>
            </a:p>
            <a:p>
              <a:pPr algn="ctr">
                <a:defRPr/>
              </a:pPr>
              <a:r>
                <a:rPr lang="en-US" sz="1600" dirty="0" smtClean="0">
                  <a:latin typeface="Arial" charset="0"/>
                  <a:cs typeface="Arial" charset="0"/>
                </a:rPr>
                <a:t>IP addr</a:t>
              </a:r>
            </a:p>
          </p:txBody>
        </p:sp>
        <p:sp>
          <p:nvSpPr>
            <p:cNvPr id="37906" name="Line 20"/>
            <p:cNvSpPr>
              <a:spLocks noChangeShapeType="1"/>
            </p:cNvSpPr>
            <p:nvPr/>
          </p:nvSpPr>
          <p:spPr bwMode="auto">
            <a:xfrm flipH="1">
              <a:off x="1531" y="2725"/>
              <a:ext cx="0" cy="3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37900" name="Line 21"/>
          <p:cNvSpPr>
            <a:spLocks noChangeShapeType="1"/>
          </p:cNvSpPr>
          <p:nvPr/>
        </p:nvSpPr>
        <p:spPr bwMode="auto">
          <a:xfrm>
            <a:off x="4627563" y="3600450"/>
            <a:ext cx="561975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7901" name="Line 22"/>
          <p:cNvSpPr>
            <a:spLocks noChangeShapeType="1"/>
          </p:cNvSpPr>
          <p:nvPr/>
        </p:nvSpPr>
        <p:spPr bwMode="auto">
          <a:xfrm flipH="1" flipV="1">
            <a:off x="2424113" y="4537075"/>
            <a:ext cx="541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66573" name="Picture 16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" y="1031875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784D624-D040-2E47-A508-03D46FE35CB6}" type="slidenum">
              <a:rPr lang="uk-UA" smtClean="0"/>
              <a:pPr/>
              <a:t>33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3797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4"/>
          <p:cNvSpPr txBox="1">
            <a:spLocks noChangeArrowheads="1"/>
          </p:cNvSpPr>
          <p:nvPr/>
        </p:nvSpPr>
        <p:spPr bwMode="auto">
          <a:xfrm>
            <a:off x="6804063" y="3436938"/>
            <a:ext cx="152868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400" dirty="0" smtClean="0">
                <a:latin typeface="+mn-lt"/>
                <a:cs typeface="Arial" charset="0"/>
              </a:rPr>
              <a:t>record</a:t>
            </a:r>
          </a:p>
          <a:p>
            <a:pPr algn="ctr">
              <a:defRPr/>
            </a:pPr>
            <a:r>
              <a:rPr lang="en-US" sz="2400" dirty="0" smtClean="0">
                <a:latin typeface="+mn-lt"/>
                <a:cs typeface="Arial" charset="0"/>
              </a:rPr>
              <a:t>and</a:t>
            </a:r>
          </a:p>
          <a:p>
            <a:pPr algn="ctr">
              <a:defRPr/>
            </a:pPr>
            <a:r>
              <a:rPr lang="en-US" sz="2400" dirty="0" smtClean="0">
                <a:latin typeface="+mn-lt"/>
                <a:cs typeface="Arial" charset="0"/>
              </a:rPr>
              <a:t>playback</a:t>
            </a:r>
          </a:p>
          <a:p>
            <a:pPr algn="ctr">
              <a:defRPr/>
            </a:pPr>
            <a:r>
              <a:rPr lang="en-US" sz="2400" i="1" dirty="0" smtClean="0">
                <a:solidFill>
                  <a:srgbClr val="C00000"/>
                </a:solidFill>
                <a:latin typeface="+mn-lt"/>
                <a:cs typeface="Arial" charset="0"/>
              </a:rPr>
              <a:t>still</a:t>
            </a:r>
            <a:r>
              <a:rPr lang="en-US" sz="2400" dirty="0" smtClean="0">
                <a:solidFill>
                  <a:srgbClr val="FF0000"/>
                </a:solidFill>
                <a:latin typeface="+mn-lt"/>
                <a:cs typeface="Arial" charset="0"/>
              </a:rPr>
              <a:t> </a:t>
            </a:r>
            <a:r>
              <a:rPr lang="en-US" sz="2400" dirty="0" smtClean="0">
                <a:latin typeface="+mn-lt"/>
                <a:cs typeface="Arial" charset="0"/>
              </a:rPr>
              <a:t>works!</a:t>
            </a:r>
          </a:p>
        </p:txBody>
      </p:sp>
      <p:pic>
        <p:nvPicPr>
          <p:cNvPr id="67587" name="Picture 5" descr="Al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3721100"/>
            <a:ext cx="6985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8" name="Picture 6" descr="E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194300"/>
            <a:ext cx="10826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9" name="Picture 7" descr="Bo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900" y="3670300"/>
            <a:ext cx="812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9" name="Line 8"/>
          <p:cNvSpPr>
            <a:spLocks noChangeShapeType="1"/>
          </p:cNvSpPr>
          <p:nvPr/>
        </p:nvSpPr>
        <p:spPr bwMode="auto">
          <a:xfrm>
            <a:off x="1209675" y="4065588"/>
            <a:ext cx="3798888" cy="0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8920" name="Rectangle 9"/>
          <p:cNvSpPr>
            <a:spLocks noChangeArrowheads="1"/>
          </p:cNvSpPr>
          <p:nvPr/>
        </p:nvSpPr>
        <p:spPr bwMode="auto">
          <a:xfrm>
            <a:off x="1504950" y="3306763"/>
            <a:ext cx="3046413" cy="633412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Arial" charset="0"/>
            </a:endParaRPr>
          </a:p>
        </p:txBody>
      </p:sp>
      <p:sp>
        <p:nvSpPr>
          <p:cNvPr id="38921" name="Text Box 10"/>
          <p:cNvSpPr txBox="1">
            <a:spLocks noChangeArrowheads="1"/>
          </p:cNvSpPr>
          <p:nvPr/>
        </p:nvSpPr>
        <p:spPr bwMode="auto">
          <a:xfrm>
            <a:off x="3303599" y="3429000"/>
            <a:ext cx="127791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ja-JP" altLang="en-US" sz="1800" smtClean="0">
                <a:solidFill>
                  <a:schemeClr val="bg2"/>
                </a:solidFill>
                <a:latin typeface="+mn-lt"/>
                <a:cs typeface="Arial" charset="0"/>
              </a:rPr>
              <a:t>“</a:t>
            </a:r>
            <a:r>
              <a:rPr lang="en-US" sz="1800" dirty="0" smtClean="0">
                <a:solidFill>
                  <a:schemeClr val="bg2"/>
                </a:solidFill>
                <a:latin typeface="+mn-lt"/>
                <a:cs typeface="Arial" charset="0"/>
              </a:rPr>
              <a:t>I</a:t>
            </a:r>
            <a:r>
              <a:rPr lang="ja-JP" altLang="en-US" sz="1800" smtClean="0">
                <a:solidFill>
                  <a:schemeClr val="bg2"/>
                </a:solidFill>
                <a:latin typeface="+mn-lt"/>
                <a:cs typeface="Arial" charset="0"/>
              </a:rPr>
              <a:t>’</a:t>
            </a:r>
            <a:r>
              <a:rPr lang="en-US" sz="1800" dirty="0" smtClean="0">
                <a:solidFill>
                  <a:schemeClr val="bg2"/>
                </a:solidFill>
                <a:latin typeface="+mn-lt"/>
                <a:cs typeface="Arial" charset="0"/>
              </a:rPr>
              <a:t>m Alice</a:t>
            </a:r>
            <a:r>
              <a:rPr lang="ja-JP" altLang="en-US" sz="1800" smtClean="0">
                <a:solidFill>
                  <a:schemeClr val="bg2"/>
                </a:solidFill>
                <a:latin typeface="+mn-lt"/>
                <a:cs typeface="Arial" charset="0"/>
              </a:rPr>
              <a:t>”</a:t>
            </a:r>
            <a:endParaRPr lang="en-US" sz="1800" dirty="0" smtClean="0">
              <a:solidFill>
                <a:schemeClr val="bg2"/>
              </a:solidFill>
              <a:latin typeface="+mn-lt"/>
              <a:cs typeface="Arial" charset="0"/>
            </a:endParaRPr>
          </a:p>
        </p:txBody>
      </p:sp>
      <p:sp>
        <p:nvSpPr>
          <p:cNvPr id="38922" name="Text Box 11"/>
          <p:cNvSpPr txBox="1">
            <a:spLocks noChangeArrowheads="1"/>
          </p:cNvSpPr>
          <p:nvPr/>
        </p:nvSpPr>
        <p:spPr bwMode="auto">
          <a:xfrm>
            <a:off x="1509713" y="3343275"/>
            <a:ext cx="842962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600" dirty="0" smtClean="0">
                <a:solidFill>
                  <a:schemeClr val="bg2"/>
                </a:solidFill>
                <a:latin typeface="+mn-lt"/>
                <a:cs typeface="Arial" charset="0"/>
              </a:rPr>
              <a:t>Alice</a:t>
            </a:r>
            <a:r>
              <a:rPr lang="ja-JP" altLang="en-US" sz="1600" dirty="0" smtClean="0">
                <a:solidFill>
                  <a:schemeClr val="bg2"/>
                </a:solidFill>
                <a:latin typeface="+mn-lt"/>
                <a:cs typeface="Arial" charset="0"/>
              </a:rPr>
              <a:t>’</a:t>
            </a:r>
            <a:r>
              <a:rPr lang="en-US" sz="1600" dirty="0" smtClean="0">
                <a:solidFill>
                  <a:schemeClr val="bg2"/>
                </a:solidFill>
                <a:latin typeface="+mn-lt"/>
                <a:cs typeface="Arial" charset="0"/>
              </a:rPr>
              <a:t>s </a:t>
            </a:r>
          </a:p>
          <a:p>
            <a:pPr algn="ctr">
              <a:defRPr/>
            </a:pPr>
            <a:r>
              <a:rPr lang="en-US" sz="1600" dirty="0" smtClean="0">
                <a:solidFill>
                  <a:schemeClr val="bg2"/>
                </a:solidFill>
                <a:latin typeface="+mn-lt"/>
                <a:cs typeface="Arial" charset="0"/>
              </a:rPr>
              <a:t>IP addr</a:t>
            </a:r>
          </a:p>
        </p:txBody>
      </p:sp>
      <p:sp>
        <p:nvSpPr>
          <p:cNvPr id="38923" name="Line 12"/>
          <p:cNvSpPr>
            <a:spLocks noChangeShapeType="1"/>
          </p:cNvSpPr>
          <p:nvPr/>
        </p:nvSpPr>
        <p:spPr bwMode="auto">
          <a:xfrm flipH="1">
            <a:off x="2347913" y="3316288"/>
            <a:ext cx="0" cy="623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8924" name="Text Box 13"/>
          <p:cNvSpPr txBox="1">
            <a:spLocks noChangeArrowheads="1"/>
          </p:cNvSpPr>
          <p:nvPr/>
        </p:nvSpPr>
        <p:spPr bwMode="auto">
          <a:xfrm>
            <a:off x="2352518" y="3328988"/>
            <a:ext cx="103060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600" dirty="0" smtClean="0">
                <a:solidFill>
                  <a:schemeClr val="bg2"/>
                </a:solidFill>
                <a:latin typeface="+mn-lt"/>
                <a:cs typeface="Arial" charset="0"/>
              </a:rPr>
              <a:t>encrypted</a:t>
            </a:r>
          </a:p>
          <a:p>
            <a:pPr algn="ctr">
              <a:defRPr/>
            </a:pPr>
            <a:r>
              <a:rPr lang="en-US" sz="1600" dirty="0" smtClean="0">
                <a:solidFill>
                  <a:schemeClr val="bg2"/>
                </a:solidFill>
                <a:latin typeface="+mn-lt"/>
                <a:cs typeface="Arial" charset="0"/>
              </a:rPr>
              <a:t>password</a:t>
            </a:r>
          </a:p>
        </p:txBody>
      </p:sp>
      <p:sp>
        <p:nvSpPr>
          <p:cNvPr id="38925" name="Line 14"/>
          <p:cNvSpPr>
            <a:spLocks noChangeShapeType="1"/>
          </p:cNvSpPr>
          <p:nvPr/>
        </p:nvSpPr>
        <p:spPr bwMode="auto">
          <a:xfrm flipH="1">
            <a:off x="3357563" y="3316288"/>
            <a:ext cx="0" cy="623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67597" name="Group 15"/>
          <p:cNvGrpSpPr>
            <a:grpSpLocks/>
          </p:cNvGrpSpPr>
          <p:nvPr/>
        </p:nvGrpSpPr>
        <p:grpSpPr bwMode="auto">
          <a:xfrm>
            <a:off x="3327400" y="4224338"/>
            <a:ext cx="1489075" cy="633412"/>
            <a:chOff x="1000" y="2719"/>
            <a:chExt cx="938" cy="399"/>
          </a:xfrm>
        </p:grpSpPr>
        <p:sp>
          <p:nvSpPr>
            <p:cNvPr id="38943" name="Rectangle 16"/>
            <p:cNvSpPr>
              <a:spLocks noChangeArrowheads="1"/>
            </p:cNvSpPr>
            <p:nvPr/>
          </p:nvSpPr>
          <p:spPr bwMode="auto">
            <a:xfrm>
              <a:off x="1000" y="2719"/>
              <a:ext cx="938" cy="399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38944" name="Text Box 17"/>
            <p:cNvSpPr txBox="1">
              <a:spLocks noChangeArrowheads="1"/>
            </p:cNvSpPr>
            <p:nvPr/>
          </p:nvSpPr>
          <p:spPr bwMode="auto">
            <a:xfrm>
              <a:off x="1593" y="2793"/>
              <a:ext cx="28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 smtClean="0">
                  <a:latin typeface="+mn-lt"/>
                  <a:cs typeface="Arial" charset="0"/>
                </a:rPr>
                <a:t>OK</a:t>
              </a:r>
            </a:p>
          </p:txBody>
        </p:sp>
        <p:sp>
          <p:nvSpPr>
            <p:cNvPr id="38945" name="Text Box 18"/>
            <p:cNvSpPr txBox="1">
              <a:spLocks noChangeArrowheads="1"/>
            </p:cNvSpPr>
            <p:nvPr/>
          </p:nvSpPr>
          <p:spPr bwMode="auto">
            <a:xfrm>
              <a:off x="1003" y="2742"/>
              <a:ext cx="531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600" dirty="0" smtClean="0">
                  <a:latin typeface="+mn-lt"/>
                  <a:cs typeface="Arial" charset="0"/>
                </a:rPr>
                <a:t>Alice</a:t>
              </a:r>
              <a:r>
                <a:rPr lang="ja-JP" altLang="en-US" sz="1600" dirty="0" smtClean="0">
                  <a:latin typeface="+mn-lt"/>
                  <a:cs typeface="Arial" charset="0"/>
                </a:rPr>
                <a:t>’</a:t>
              </a:r>
              <a:r>
                <a:rPr lang="en-US" sz="1600" dirty="0" smtClean="0">
                  <a:latin typeface="+mn-lt"/>
                  <a:cs typeface="Arial" charset="0"/>
                </a:rPr>
                <a:t>s </a:t>
              </a:r>
            </a:p>
            <a:p>
              <a:pPr algn="ctr">
                <a:defRPr/>
              </a:pPr>
              <a:r>
                <a:rPr lang="en-US" sz="1600" dirty="0" smtClean="0">
                  <a:latin typeface="+mn-lt"/>
                  <a:cs typeface="Arial" charset="0"/>
                </a:rPr>
                <a:t>IP addr</a:t>
              </a:r>
            </a:p>
          </p:txBody>
        </p:sp>
        <p:sp>
          <p:nvSpPr>
            <p:cNvPr id="38946" name="Line 19"/>
            <p:cNvSpPr>
              <a:spLocks noChangeShapeType="1"/>
            </p:cNvSpPr>
            <p:nvPr/>
          </p:nvSpPr>
          <p:spPr bwMode="auto">
            <a:xfrm flipH="1">
              <a:off x="1531" y="2725"/>
              <a:ext cx="0" cy="3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38927" name="Line 20"/>
          <p:cNvSpPr>
            <a:spLocks noChangeShapeType="1"/>
          </p:cNvSpPr>
          <p:nvPr/>
        </p:nvSpPr>
        <p:spPr bwMode="auto">
          <a:xfrm>
            <a:off x="4627563" y="3600450"/>
            <a:ext cx="561975" cy="1588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67599" name="Picture 21" descr="EN00179_[1]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49450" y="5337175"/>
            <a:ext cx="862013" cy="668338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8929" name="Line 22"/>
          <p:cNvSpPr>
            <a:spLocks noChangeShapeType="1"/>
          </p:cNvSpPr>
          <p:nvPr/>
        </p:nvSpPr>
        <p:spPr bwMode="auto">
          <a:xfrm>
            <a:off x="1857375" y="4106863"/>
            <a:ext cx="623888" cy="12922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8930" name="Line 23"/>
          <p:cNvSpPr>
            <a:spLocks noChangeShapeType="1"/>
          </p:cNvSpPr>
          <p:nvPr/>
        </p:nvSpPr>
        <p:spPr bwMode="auto">
          <a:xfrm flipH="1">
            <a:off x="3344863" y="4214813"/>
            <a:ext cx="1857375" cy="15541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67602" name="Group 24"/>
          <p:cNvGrpSpPr>
            <a:grpSpLocks/>
          </p:cNvGrpSpPr>
          <p:nvPr/>
        </p:nvGrpSpPr>
        <p:grpSpPr bwMode="auto">
          <a:xfrm>
            <a:off x="3551238" y="5368925"/>
            <a:ext cx="3076574" cy="633413"/>
            <a:chOff x="806" y="1799"/>
            <a:chExt cx="1938" cy="399"/>
          </a:xfrm>
        </p:grpSpPr>
        <p:sp>
          <p:nvSpPr>
            <p:cNvPr id="38937" name="Rectangle 25"/>
            <p:cNvSpPr>
              <a:spLocks noChangeArrowheads="1"/>
            </p:cNvSpPr>
            <p:nvPr/>
          </p:nvSpPr>
          <p:spPr bwMode="auto">
            <a:xfrm>
              <a:off x="806" y="1799"/>
              <a:ext cx="1919" cy="399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38938" name="Text Box 26"/>
            <p:cNvSpPr txBox="1">
              <a:spLocks noChangeArrowheads="1"/>
            </p:cNvSpPr>
            <p:nvPr/>
          </p:nvSpPr>
          <p:spPr bwMode="auto">
            <a:xfrm>
              <a:off x="1939" y="1876"/>
              <a:ext cx="80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ja-JP" altLang="en-US" sz="1800" smtClean="0">
                  <a:latin typeface="+mn-lt"/>
                  <a:cs typeface="Arial" charset="0"/>
                </a:rPr>
                <a:t>“</a:t>
              </a:r>
              <a:r>
                <a:rPr lang="en-US" sz="1800" dirty="0" smtClean="0">
                  <a:latin typeface="+mn-lt"/>
                  <a:cs typeface="Arial" charset="0"/>
                </a:rPr>
                <a:t>I</a:t>
              </a:r>
              <a:r>
                <a:rPr lang="ja-JP" altLang="en-US" sz="1800" smtClean="0">
                  <a:latin typeface="+mn-lt"/>
                  <a:cs typeface="Arial" charset="0"/>
                </a:rPr>
                <a:t>’</a:t>
              </a:r>
              <a:r>
                <a:rPr lang="en-US" sz="1800" dirty="0" smtClean="0">
                  <a:latin typeface="+mn-lt"/>
                  <a:cs typeface="Arial" charset="0"/>
                </a:rPr>
                <a:t>m Alice</a:t>
              </a:r>
              <a:r>
                <a:rPr lang="ja-JP" altLang="en-US" sz="1800" smtClean="0">
                  <a:latin typeface="+mn-lt"/>
                  <a:cs typeface="Arial" charset="0"/>
                </a:rPr>
                <a:t>”</a:t>
              </a:r>
              <a:endParaRPr lang="en-US" sz="1800" dirty="0" smtClean="0">
                <a:latin typeface="+mn-lt"/>
                <a:cs typeface="Arial" charset="0"/>
              </a:endParaRPr>
            </a:p>
          </p:txBody>
        </p:sp>
        <p:sp>
          <p:nvSpPr>
            <p:cNvPr id="38939" name="Text Box 27"/>
            <p:cNvSpPr txBox="1">
              <a:spLocks noChangeArrowheads="1"/>
            </p:cNvSpPr>
            <p:nvPr/>
          </p:nvSpPr>
          <p:spPr bwMode="auto">
            <a:xfrm>
              <a:off x="809" y="1822"/>
              <a:ext cx="531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600" dirty="0" smtClean="0">
                  <a:latin typeface="+mn-lt"/>
                  <a:cs typeface="Arial" charset="0"/>
                </a:rPr>
                <a:t>Alice</a:t>
              </a:r>
              <a:r>
                <a:rPr lang="ja-JP" altLang="en-US" sz="1600" dirty="0" smtClean="0">
                  <a:latin typeface="+mn-lt"/>
                  <a:cs typeface="Arial" charset="0"/>
                </a:rPr>
                <a:t>’</a:t>
              </a:r>
              <a:r>
                <a:rPr lang="en-US" sz="1600" dirty="0" smtClean="0">
                  <a:latin typeface="+mn-lt"/>
                  <a:cs typeface="Arial" charset="0"/>
                </a:rPr>
                <a:t>s </a:t>
              </a:r>
            </a:p>
            <a:p>
              <a:pPr algn="ctr">
                <a:defRPr/>
              </a:pPr>
              <a:r>
                <a:rPr lang="en-US" sz="1600" dirty="0" smtClean="0">
                  <a:latin typeface="+mn-lt"/>
                  <a:cs typeface="Arial" charset="0"/>
                </a:rPr>
                <a:t>IP addr</a:t>
              </a:r>
            </a:p>
          </p:txBody>
        </p:sp>
        <p:sp>
          <p:nvSpPr>
            <p:cNvPr id="38940" name="Line 28"/>
            <p:cNvSpPr>
              <a:spLocks noChangeShapeType="1"/>
            </p:cNvSpPr>
            <p:nvPr/>
          </p:nvSpPr>
          <p:spPr bwMode="auto">
            <a:xfrm flipH="1">
              <a:off x="1337" y="1805"/>
              <a:ext cx="0" cy="3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8941" name="Text Box 29"/>
            <p:cNvSpPr txBox="1">
              <a:spLocks noChangeArrowheads="1"/>
            </p:cNvSpPr>
            <p:nvPr/>
          </p:nvSpPr>
          <p:spPr bwMode="auto">
            <a:xfrm>
              <a:off x="1340" y="1813"/>
              <a:ext cx="649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600" dirty="0" smtClean="0">
                  <a:latin typeface="+mn-lt"/>
                  <a:cs typeface="Arial" charset="0"/>
                </a:rPr>
                <a:t>encrypted</a:t>
              </a:r>
            </a:p>
            <a:p>
              <a:pPr algn="ctr">
                <a:defRPr/>
              </a:pPr>
              <a:r>
                <a:rPr lang="en-US" sz="1600" dirty="0" smtClean="0">
                  <a:latin typeface="+mn-lt"/>
                  <a:cs typeface="Arial" charset="0"/>
                </a:rPr>
                <a:t>password</a:t>
              </a:r>
            </a:p>
          </p:txBody>
        </p:sp>
        <p:sp>
          <p:nvSpPr>
            <p:cNvPr id="38942" name="Line 30"/>
            <p:cNvSpPr>
              <a:spLocks noChangeShapeType="1"/>
            </p:cNvSpPr>
            <p:nvPr/>
          </p:nvSpPr>
          <p:spPr bwMode="auto">
            <a:xfrm flipH="1">
              <a:off x="1973" y="1805"/>
              <a:ext cx="0" cy="3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38932" name="Line 31"/>
          <p:cNvSpPr>
            <a:spLocks noChangeShapeType="1"/>
          </p:cNvSpPr>
          <p:nvPr/>
        </p:nvSpPr>
        <p:spPr bwMode="auto">
          <a:xfrm flipV="1">
            <a:off x="4548188" y="4741863"/>
            <a:ext cx="679450" cy="579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8933" name="Line 32"/>
          <p:cNvSpPr>
            <a:spLocks noChangeShapeType="1"/>
          </p:cNvSpPr>
          <p:nvPr/>
        </p:nvSpPr>
        <p:spPr bwMode="auto">
          <a:xfrm flipH="1">
            <a:off x="3697288" y="4878388"/>
            <a:ext cx="365125" cy="292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7605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91859"/>
            <a:ext cx="7886700" cy="1325563"/>
          </a:xfrm>
        </p:spPr>
        <p:txBody>
          <a:bodyPr/>
          <a:lstStyle/>
          <a:p>
            <a:r>
              <a:rPr lang="en-US" dirty="0"/>
              <a:t>Authentication: yet another try</a:t>
            </a:r>
          </a:p>
        </p:txBody>
      </p:sp>
      <p:sp>
        <p:nvSpPr>
          <p:cNvPr id="38935" name="Text Box 3"/>
          <p:cNvSpPr txBox="1">
            <a:spLocks noChangeArrowheads="1"/>
          </p:cNvSpPr>
          <p:nvPr/>
        </p:nvSpPr>
        <p:spPr bwMode="auto">
          <a:xfrm>
            <a:off x="627097" y="1452563"/>
            <a:ext cx="792794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2800" i="1" dirty="0" smtClean="0">
                <a:solidFill>
                  <a:srgbClr val="C00000"/>
                </a:solidFill>
                <a:latin typeface="+mn-lt"/>
                <a:cs typeface="+mn-cs"/>
              </a:rPr>
              <a:t>Protocol ap3.1:  </a:t>
            </a:r>
            <a:r>
              <a:rPr lang="en-US" sz="2800" dirty="0" smtClean="0">
                <a:latin typeface="+mn-lt"/>
                <a:cs typeface="+mn-cs"/>
              </a:rPr>
              <a:t>Alice says </a:t>
            </a:r>
            <a:r>
              <a:rPr lang="ja-JP" altLang="en-US" sz="2800" smtClean="0">
                <a:latin typeface="+mn-lt"/>
                <a:cs typeface="+mn-cs"/>
              </a:rPr>
              <a:t>“</a:t>
            </a:r>
            <a:r>
              <a:rPr lang="en-US" sz="2800" dirty="0" smtClean="0">
                <a:latin typeface="+mn-lt"/>
                <a:cs typeface="+mn-cs"/>
              </a:rPr>
              <a:t>I am Alice</a:t>
            </a:r>
            <a:r>
              <a:rPr lang="ja-JP" altLang="en-US" sz="2800" smtClean="0">
                <a:latin typeface="+mn-lt"/>
                <a:cs typeface="+mn-cs"/>
              </a:rPr>
              <a:t>”</a:t>
            </a:r>
            <a:r>
              <a:rPr lang="en-US" sz="2800" dirty="0" smtClean="0">
                <a:latin typeface="+mn-lt"/>
                <a:cs typeface="+mn-cs"/>
              </a:rPr>
              <a:t> and sends her</a:t>
            </a:r>
          </a:p>
          <a:p>
            <a:pPr algn="r">
              <a:defRPr/>
            </a:pPr>
            <a:r>
              <a:rPr lang="en-US" sz="2800" i="1" dirty="0" smtClean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en-US" sz="2800" i="1" dirty="0" smtClean="0">
                <a:solidFill>
                  <a:srgbClr val="C00000"/>
                </a:solidFill>
                <a:latin typeface="+mn-lt"/>
                <a:cs typeface="+mn-cs"/>
              </a:rPr>
              <a:t>encrypted</a:t>
            </a:r>
            <a:r>
              <a:rPr lang="en-US" sz="2800" dirty="0" smtClean="0">
                <a:solidFill>
                  <a:srgbClr val="C00000"/>
                </a:solidFill>
                <a:latin typeface="+mn-lt"/>
                <a:cs typeface="+mn-cs"/>
              </a:rPr>
              <a:t> </a:t>
            </a:r>
            <a:r>
              <a:rPr lang="en-US" sz="2800" dirty="0" smtClean="0">
                <a:latin typeface="+mn-lt"/>
                <a:cs typeface="+mn-cs"/>
              </a:rPr>
              <a:t>secret password to </a:t>
            </a:r>
            <a:r>
              <a:rPr lang="ja-JP" altLang="en-US" sz="2800" smtClean="0">
                <a:latin typeface="+mn-lt"/>
                <a:cs typeface="+mn-cs"/>
              </a:rPr>
              <a:t>“</a:t>
            </a:r>
            <a:r>
              <a:rPr lang="en-US" sz="2800" dirty="0" smtClean="0">
                <a:latin typeface="+mn-lt"/>
                <a:cs typeface="+mn-cs"/>
              </a:rPr>
              <a:t>prove</a:t>
            </a:r>
            <a:r>
              <a:rPr lang="ja-JP" altLang="en-US" sz="2800" smtClean="0">
                <a:latin typeface="+mn-lt"/>
                <a:cs typeface="+mn-cs"/>
              </a:rPr>
              <a:t>”</a:t>
            </a:r>
            <a:r>
              <a:rPr lang="en-US" sz="2800" dirty="0" smtClean="0">
                <a:latin typeface="+mn-lt"/>
                <a:cs typeface="+mn-cs"/>
              </a:rPr>
              <a:t> it.</a:t>
            </a:r>
          </a:p>
        </p:txBody>
      </p:sp>
      <p:pic>
        <p:nvPicPr>
          <p:cNvPr id="67607" name="Picture 16" descr="underline_base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" y="1031875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784D624-D040-2E47-A508-03D46FE35CB6}" type="slidenum">
              <a:rPr lang="uk-UA" smtClean="0"/>
              <a:pPr/>
              <a:t>34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8527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809956" y="1316038"/>
            <a:ext cx="370171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2800" i="1" dirty="0" smtClean="0">
                <a:solidFill>
                  <a:srgbClr val="C00000"/>
                </a:solidFill>
                <a:latin typeface="+mn-lt"/>
                <a:cs typeface="+mn-cs"/>
              </a:rPr>
              <a:t>Goal: </a:t>
            </a:r>
            <a:r>
              <a:rPr lang="en-US" sz="2400" dirty="0" smtClean="0">
                <a:latin typeface="+mn-lt"/>
                <a:cs typeface="+mn-cs"/>
              </a:rPr>
              <a:t>avoid playback attack</a:t>
            </a:r>
          </a:p>
        </p:txBody>
      </p:sp>
      <p:sp>
        <p:nvSpPr>
          <p:cNvPr id="206852" name="Text Box 4"/>
          <p:cNvSpPr txBox="1">
            <a:spLocks noChangeArrowheads="1"/>
          </p:cNvSpPr>
          <p:nvPr/>
        </p:nvSpPr>
        <p:spPr bwMode="auto">
          <a:xfrm>
            <a:off x="797872" y="5934075"/>
            <a:ext cx="275876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400" dirty="0" smtClean="0">
                <a:latin typeface="+mn-lt"/>
                <a:cs typeface="Arial" charset="0"/>
              </a:rPr>
              <a:t>Failures, drawbacks?</a:t>
            </a: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624597" y="1755775"/>
            <a:ext cx="619054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2800" i="1" dirty="0" smtClean="0">
                <a:solidFill>
                  <a:srgbClr val="C00000"/>
                </a:solidFill>
                <a:latin typeface="+mn-lt"/>
                <a:cs typeface="+mn-cs"/>
              </a:rPr>
              <a:t>nonce: </a:t>
            </a:r>
            <a:r>
              <a:rPr lang="en-US" sz="2400" dirty="0" smtClean="0">
                <a:latin typeface="+mn-lt"/>
                <a:cs typeface="+mn-cs"/>
              </a:rPr>
              <a:t>number (R) used only </a:t>
            </a:r>
            <a:r>
              <a:rPr lang="en-US" sz="2400" i="1" dirty="0" smtClean="0">
                <a:solidFill>
                  <a:srgbClr val="000099"/>
                </a:solidFill>
                <a:latin typeface="+mn-lt"/>
                <a:cs typeface="+mn-cs"/>
              </a:rPr>
              <a:t>once-in-a-lifetime</a:t>
            </a:r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750888" y="2162175"/>
            <a:ext cx="7564437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2800" i="1" dirty="0" smtClean="0">
                <a:solidFill>
                  <a:srgbClr val="C00000"/>
                </a:solidFill>
                <a:latin typeface="+mn-lt"/>
                <a:cs typeface="+mn-cs"/>
              </a:rPr>
              <a:t>ap4.0: </a:t>
            </a:r>
            <a:r>
              <a:rPr lang="en-US" sz="2400" dirty="0" smtClean="0">
                <a:latin typeface="+mn-lt"/>
                <a:cs typeface="+mn-cs"/>
              </a:rPr>
              <a:t>to prove Alice </a:t>
            </a:r>
            <a:r>
              <a:rPr lang="ja-JP" altLang="en-US" sz="2400" dirty="0" smtClean="0">
                <a:latin typeface="+mn-lt"/>
                <a:cs typeface="+mn-cs"/>
              </a:rPr>
              <a:t>“</a:t>
            </a:r>
            <a:r>
              <a:rPr lang="en-US" sz="2400" dirty="0" smtClean="0">
                <a:latin typeface="+mn-lt"/>
                <a:cs typeface="+mn-cs"/>
              </a:rPr>
              <a:t>live</a:t>
            </a:r>
            <a:r>
              <a:rPr lang="ja-JP" altLang="en-US" sz="2400" dirty="0" smtClean="0">
                <a:latin typeface="+mn-lt"/>
                <a:cs typeface="+mn-cs"/>
              </a:rPr>
              <a:t>”</a:t>
            </a:r>
            <a:r>
              <a:rPr lang="en-US" sz="2400" dirty="0" smtClean="0">
                <a:latin typeface="+mn-lt"/>
                <a:cs typeface="+mn-cs"/>
              </a:rPr>
              <a:t>, Bob sends Alice </a:t>
            </a:r>
            <a:r>
              <a:rPr lang="en-US" sz="2400" i="1" dirty="0" smtClean="0">
                <a:solidFill>
                  <a:srgbClr val="C00000"/>
                </a:solidFill>
                <a:latin typeface="+mn-lt"/>
                <a:cs typeface="+mn-cs"/>
              </a:rPr>
              <a:t>nonce</a:t>
            </a:r>
            <a:r>
              <a:rPr lang="en-US" sz="2400" dirty="0" smtClean="0">
                <a:latin typeface="+mn-lt"/>
                <a:cs typeface="+mn-cs"/>
              </a:rPr>
              <a:t>, R.  Alice must return R, encrypted with shared secret key</a:t>
            </a:r>
          </a:p>
        </p:txBody>
      </p:sp>
      <p:pic>
        <p:nvPicPr>
          <p:cNvPr id="68614" name="Picture 7" descr="Al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938" y="3736975"/>
            <a:ext cx="6985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5" name="Picture 8" descr="Bo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300" y="3686175"/>
            <a:ext cx="812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2733675" y="3467100"/>
            <a:ext cx="3697288" cy="614363"/>
            <a:chOff x="2733675" y="3467100"/>
            <a:chExt cx="3697288" cy="614363"/>
          </a:xfrm>
        </p:grpSpPr>
        <p:sp>
          <p:nvSpPr>
            <p:cNvPr id="39957" name="Line 9"/>
            <p:cNvSpPr>
              <a:spLocks noChangeShapeType="1"/>
            </p:cNvSpPr>
            <p:nvPr/>
          </p:nvSpPr>
          <p:spPr bwMode="auto">
            <a:xfrm>
              <a:off x="2733675" y="3819525"/>
              <a:ext cx="3697288" cy="26193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9958" name="Text Box 10"/>
            <p:cNvSpPr txBox="1">
              <a:spLocks noChangeArrowheads="1"/>
            </p:cNvSpPr>
            <p:nvPr/>
          </p:nvSpPr>
          <p:spPr bwMode="auto">
            <a:xfrm>
              <a:off x="3740150" y="3467100"/>
              <a:ext cx="1725613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ja-JP" altLang="en-US" sz="2400" smtClean="0">
                  <a:latin typeface="+mn-lt"/>
                  <a:cs typeface="Arial" charset="0"/>
                </a:rPr>
                <a:t>“</a:t>
              </a:r>
              <a:r>
                <a:rPr lang="en-US" sz="2400" dirty="0" smtClean="0">
                  <a:latin typeface="+mn-lt"/>
                  <a:cs typeface="Arial" charset="0"/>
                </a:rPr>
                <a:t>I am Alice</a:t>
              </a:r>
              <a:r>
                <a:rPr lang="ja-JP" altLang="en-US" sz="2400" smtClean="0">
                  <a:latin typeface="+mn-lt"/>
                  <a:cs typeface="Arial" charset="0"/>
                </a:rPr>
                <a:t>”</a:t>
              </a:r>
              <a:endParaRPr lang="en-US" sz="2400" dirty="0" smtClean="0">
                <a:latin typeface="+mn-lt"/>
                <a:cs typeface="Arial" charset="0"/>
              </a:endParaRPr>
            </a:p>
          </p:txBody>
        </p: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2727325" y="4141788"/>
            <a:ext cx="3697288" cy="557212"/>
            <a:chOff x="2727325" y="4141788"/>
            <a:chExt cx="3697288" cy="557212"/>
          </a:xfrm>
        </p:grpSpPr>
        <p:sp>
          <p:nvSpPr>
            <p:cNvPr id="39955" name="Line 11"/>
            <p:cNvSpPr>
              <a:spLocks noChangeShapeType="1"/>
            </p:cNvSpPr>
            <p:nvPr/>
          </p:nvSpPr>
          <p:spPr bwMode="auto">
            <a:xfrm flipH="1">
              <a:off x="2727325" y="4437063"/>
              <a:ext cx="3697288" cy="26193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9956" name="Text Box 13"/>
            <p:cNvSpPr txBox="1">
              <a:spLocks noChangeArrowheads="1"/>
            </p:cNvSpPr>
            <p:nvPr/>
          </p:nvSpPr>
          <p:spPr bwMode="auto">
            <a:xfrm>
              <a:off x="4305030" y="4141788"/>
              <a:ext cx="351378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2400" dirty="0" smtClean="0">
                  <a:latin typeface="+mn-lt"/>
                  <a:cs typeface="Arial" charset="0"/>
                </a:rPr>
                <a:t>R</a:t>
              </a:r>
            </a:p>
          </p:txBody>
        </p:sp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2735263" y="4700588"/>
            <a:ext cx="5965825" cy="1323439"/>
            <a:chOff x="2735263" y="4700588"/>
            <a:chExt cx="5965825" cy="1323439"/>
          </a:xfrm>
        </p:grpSpPr>
        <p:sp>
          <p:nvSpPr>
            <p:cNvPr id="39950" name="Line 12"/>
            <p:cNvSpPr>
              <a:spLocks noChangeShapeType="1"/>
            </p:cNvSpPr>
            <p:nvPr/>
          </p:nvSpPr>
          <p:spPr bwMode="auto">
            <a:xfrm>
              <a:off x="2735263" y="5097463"/>
              <a:ext cx="3697287" cy="26193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68622" name="Group 14"/>
            <p:cNvGrpSpPr>
              <a:grpSpLocks/>
            </p:cNvGrpSpPr>
            <p:nvPr/>
          </p:nvGrpSpPr>
          <p:grpSpPr bwMode="auto">
            <a:xfrm>
              <a:off x="4613277" y="4743450"/>
              <a:ext cx="973138" cy="581025"/>
              <a:chOff x="2751" y="3555"/>
              <a:chExt cx="613" cy="366"/>
            </a:xfrm>
          </p:grpSpPr>
          <p:sp>
            <p:nvSpPr>
              <p:cNvPr id="39953" name="Text Box 15"/>
              <p:cNvSpPr txBox="1">
                <a:spLocks noChangeArrowheads="1"/>
              </p:cNvSpPr>
              <p:nvPr/>
            </p:nvSpPr>
            <p:spPr bwMode="auto">
              <a:xfrm>
                <a:off x="2751" y="3555"/>
                <a:ext cx="613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400" dirty="0" smtClean="0">
                    <a:latin typeface="+mn-lt"/>
                    <a:cs typeface="Arial" charset="0"/>
                  </a:rPr>
                  <a:t>K    (R)</a:t>
                </a:r>
              </a:p>
            </p:txBody>
          </p:sp>
          <p:sp>
            <p:nvSpPr>
              <p:cNvPr id="39954" name="Text Box 16"/>
              <p:cNvSpPr txBox="1">
                <a:spLocks noChangeArrowheads="1"/>
              </p:cNvSpPr>
              <p:nvPr/>
            </p:nvSpPr>
            <p:spPr bwMode="auto">
              <a:xfrm>
                <a:off x="2811" y="3688"/>
                <a:ext cx="322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800" dirty="0" smtClean="0">
                    <a:latin typeface="+mn-lt"/>
                    <a:cs typeface="Arial" charset="0"/>
                  </a:rPr>
                  <a:t>A-B</a:t>
                </a:r>
              </a:p>
            </p:txBody>
          </p:sp>
        </p:grpSp>
        <p:sp>
          <p:nvSpPr>
            <p:cNvPr id="39952" name="Text Box 17"/>
            <p:cNvSpPr txBox="1">
              <a:spLocks noChangeArrowheads="1"/>
            </p:cNvSpPr>
            <p:nvPr/>
          </p:nvSpPr>
          <p:spPr bwMode="auto">
            <a:xfrm>
              <a:off x="6369050" y="4700588"/>
              <a:ext cx="2332038" cy="1323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dirty="0" smtClean="0">
                  <a:latin typeface="+mn-lt"/>
                  <a:cs typeface="Arial" charset="0"/>
                </a:rPr>
                <a:t>Alice is live, and only Alice knows key to encrypt nonce, so it must be Alice!</a:t>
              </a:r>
            </a:p>
          </p:txBody>
        </p:sp>
      </p:grpSp>
      <p:sp>
        <p:nvSpPr>
          <p:cNvPr id="68619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41288"/>
            <a:ext cx="7772400" cy="1143000"/>
          </a:xfrm>
        </p:spPr>
        <p:txBody>
          <a:bodyPr/>
          <a:lstStyle/>
          <a:p>
            <a:r>
              <a:rPr lang="en-US" dirty="0"/>
              <a:t>Authentication: yet another try</a:t>
            </a:r>
          </a:p>
        </p:txBody>
      </p:sp>
      <p:pic>
        <p:nvPicPr>
          <p:cNvPr id="68620" name="Picture 16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8" y="944563"/>
            <a:ext cx="7313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784D624-D040-2E47-A508-03D46FE35CB6}" type="slidenum">
              <a:rPr lang="uk-UA" smtClean="0"/>
              <a:pPr/>
              <a:t>35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63790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Picture 21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8" y="1062038"/>
            <a:ext cx="5027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5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144408"/>
            <a:ext cx="7886700" cy="1325563"/>
          </a:xfrm>
        </p:spPr>
        <p:txBody>
          <a:bodyPr/>
          <a:lstStyle/>
          <a:p>
            <a:r>
              <a:rPr lang="en-US" dirty="0"/>
              <a:t>Authentication: ap5.0</a:t>
            </a:r>
          </a:p>
        </p:txBody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4513" y="1457325"/>
            <a:ext cx="8355012" cy="4648200"/>
          </a:xfrm>
        </p:spPr>
        <p:txBody>
          <a:bodyPr/>
          <a:lstStyle/>
          <a:p>
            <a:pPr>
              <a:lnSpc>
                <a:spcPts val="2800"/>
              </a:lnSpc>
              <a:buFont typeface="Wingdings" charset="0"/>
              <a:buNone/>
            </a:pPr>
            <a:r>
              <a:rPr lang="en-US" dirty="0"/>
              <a:t>ap4.0 requires shared symmetric key </a:t>
            </a:r>
          </a:p>
          <a:p>
            <a:pPr>
              <a:lnSpc>
                <a:spcPts val="2800"/>
              </a:lnSpc>
            </a:pPr>
            <a:r>
              <a:rPr lang="en-US" dirty="0"/>
              <a:t>can we authenticate using public key techniques?</a:t>
            </a:r>
          </a:p>
          <a:p>
            <a:pPr>
              <a:lnSpc>
                <a:spcPts val="2800"/>
              </a:lnSpc>
              <a:buFont typeface="Wingdings" charset="0"/>
              <a:buNone/>
            </a:pPr>
            <a:r>
              <a:rPr lang="en-US" i="1" dirty="0">
                <a:solidFill>
                  <a:srgbClr val="C00000"/>
                </a:solidFill>
              </a:rPr>
              <a:t>ap5.0: </a:t>
            </a:r>
            <a:r>
              <a:rPr lang="en-US" dirty="0"/>
              <a:t>use nonce, public key cryptography</a:t>
            </a:r>
          </a:p>
        </p:txBody>
      </p:sp>
      <p:pic>
        <p:nvPicPr>
          <p:cNvPr id="69637" name="Picture 4" descr="Ali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3" y="3448050"/>
            <a:ext cx="6985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8" name="Picture 5" descr="Bo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275" y="3397250"/>
            <a:ext cx="812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7" name="Line 6"/>
          <p:cNvSpPr>
            <a:spLocks noChangeShapeType="1"/>
          </p:cNvSpPr>
          <p:nvPr/>
        </p:nvSpPr>
        <p:spPr bwMode="auto">
          <a:xfrm>
            <a:off x="1644650" y="3530600"/>
            <a:ext cx="3697288" cy="2619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68" name="Text Box 7"/>
          <p:cNvSpPr txBox="1">
            <a:spLocks noChangeArrowheads="1"/>
          </p:cNvSpPr>
          <p:nvPr/>
        </p:nvSpPr>
        <p:spPr bwMode="auto">
          <a:xfrm>
            <a:off x="2651125" y="3178175"/>
            <a:ext cx="172561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ja-JP" altLang="en-US" sz="2400" smtClean="0">
                <a:latin typeface="Arial" charset="0"/>
                <a:cs typeface="Arial" charset="0"/>
              </a:rPr>
              <a:t>“</a:t>
            </a:r>
            <a:r>
              <a:rPr lang="en-US" sz="2400" dirty="0" smtClean="0">
                <a:latin typeface="Arial" charset="0"/>
                <a:cs typeface="Arial" charset="0"/>
              </a:rPr>
              <a:t>I am Alice</a:t>
            </a:r>
            <a:r>
              <a:rPr lang="ja-JP" altLang="en-US" sz="2400" smtClean="0">
                <a:latin typeface="Arial" charset="0"/>
                <a:cs typeface="Arial" charset="0"/>
              </a:rPr>
              <a:t>”</a:t>
            </a:r>
            <a:endParaRPr lang="en-US" sz="2400" dirty="0" smtClean="0">
              <a:latin typeface="Arial" charset="0"/>
              <a:cs typeface="Arial" charset="0"/>
            </a:endParaRPr>
          </a:p>
        </p:txBody>
      </p:sp>
      <p:sp>
        <p:nvSpPr>
          <p:cNvPr id="40969" name="Line 8"/>
          <p:cNvSpPr>
            <a:spLocks noChangeShapeType="1"/>
          </p:cNvSpPr>
          <p:nvPr/>
        </p:nvSpPr>
        <p:spPr bwMode="auto">
          <a:xfrm flipH="1">
            <a:off x="1609725" y="3917950"/>
            <a:ext cx="3697288" cy="2619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70" name="Line 9"/>
          <p:cNvSpPr>
            <a:spLocks noChangeShapeType="1"/>
          </p:cNvSpPr>
          <p:nvPr/>
        </p:nvSpPr>
        <p:spPr bwMode="auto">
          <a:xfrm>
            <a:off x="1660525" y="4389438"/>
            <a:ext cx="3697288" cy="2619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71" name="Text Box 10"/>
          <p:cNvSpPr txBox="1">
            <a:spLocks noChangeArrowheads="1"/>
          </p:cNvSpPr>
          <p:nvPr/>
        </p:nvSpPr>
        <p:spPr bwMode="auto">
          <a:xfrm>
            <a:off x="1968887" y="4518026"/>
            <a:ext cx="136447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400" dirty="0" smtClean="0">
                <a:latin typeface="Arial" charset="0"/>
                <a:cs typeface="Arial" charset="0"/>
              </a:rPr>
              <a:t>E(K</a:t>
            </a:r>
            <a:r>
              <a:rPr lang="en-US" sz="2400" baseline="-25000" dirty="0" smtClean="0">
                <a:latin typeface="Arial" charset="0"/>
                <a:cs typeface="Arial" charset="0"/>
              </a:rPr>
              <a:t>A</a:t>
            </a:r>
            <a:r>
              <a:rPr lang="en-US" sz="2400" baseline="30000" dirty="0" smtClean="0">
                <a:latin typeface="Arial" charset="0"/>
                <a:cs typeface="Arial" charset="0"/>
              </a:rPr>
              <a:t>+</a:t>
            </a:r>
            <a:r>
              <a:rPr lang="en-US" sz="2400" dirty="0" smtClean="0">
                <a:latin typeface="Arial" charset="0"/>
                <a:cs typeface="Arial" charset="0"/>
              </a:rPr>
              <a:t>,R)</a:t>
            </a:r>
          </a:p>
        </p:txBody>
      </p:sp>
      <p:sp>
        <p:nvSpPr>
          <p:cNvPr id="40974" name="Line 16"/>
          <p:cNvSpPr>
            <a:spLocks noChangeShapeType="1"/>
          </p:cNvSpPr>
          <p:nvPr/>
        </p:nvSpPr>
        <p:spPr bwMode="auto">
          <a:xfrm flipH="1">
            <a:off x="1646238" y="4811713"/>
            <a:ext cx="3697287" cy="2619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75" name="Text Box 17"/>
          <p:cNvSpPr txBox="1">
            <a:spLocks noChangeArrowheads="1"/>
          </p:cNvSpPr>
          <p:nvPr/>
        </p:nvSpPr>
        <p:spPr bwMode="auto">
          <a:xfrm>
            <a:off x="1881981" y="3740946"/>
            <a:ext cx="2887663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ja-JP" altLang="en-US" sz="1800" dirty="0" smtClean="0">
                <a:latin typeface="Arial" charset="0"/>
                <a:cs typeface="Arial" charset="0"/>
              </a:rPr>
              <a:t>“</a:t>
            </a:r>
            <a:r>
              <a:rPr lang="en-US" sz="1800" dirty="0" smtClean="0">
                <a:latin typeface="Arial" charset="0"/>
                <a:cs typeface="Arial" charset="0"/>
              </a:rPr>
              <a:t>send me your public key</a:t>
            </a:r>
            <a:r>
              <a:rPr lang="ja-JP" altLang="en-US" sz="1800" dirty="0" smtClean="0">
                <a:latin typeface="Arial" charset="0"/>
                <a:cs typeface="Arial" charset="0"/>
              </a:rPr>
              <a:t>”</a:t>
            </a:r>
            <a:endParaRPr lang="en-US" sz="1800" dirty="0" smtClean="0">
              <a:latin typeface="Arial" charset="0"/>
              <a:cs typeface="Arial" charset="0"/>
            </a:endParaRPr>
          </a:p>
        </p:txBody>
      </p:sp>
      <p:sp>
        <p:nvSpPr>
          <p:cNvPr id="40976" name="Line 18"/>
          <p:cNvSpPr>
            <a:spLocks noChangeShapeType="1"/>
          </p:cNvSpPr>
          <p:nvPr/>
        </p:nvSpPr>
        <p:spPr bwMode="auto">
          <a:xfrm>
            <a:off x="1697038" y="5383213"/>
            <a:ext cx="3697287" cy="2619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69649" name="Group 19"/>
          <p:cNvGrpSpPr>
            <a:grpSpLocks/>
          </p:cNvGrpSpPr>
          <p:nvPr/>
        </p:nvGrpSpPr>
        <p:grpSpPr bwMode="auto">
          <a:xfrm>
            <a:off x="3736975" y="3903663"/>
            <a:ext cx="612775" cy="701675"/>
            <a:chOff x="828" y="3234"/>
            <a:chExt cx="386" cy="442"/>
          </a:xfrm>
        </p:grpSpPr>
        <p:sp>
          <p:nvSpPr>
            <p:cNvPr id="40995" name="Text Box 20"/>
            <p:cNvSpPr txBox="1">
              <a:spLocks noChangeArrowheads="1"/>
            </p:cNvSpPr>
            <p:nvPr/>
          </p:nvSpPr>
          <p:spPr bwMode="auto">
            <a:xfrm>
              <a:off x="828" y="3330"/>
              <a:ext cx="35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2400" dirty="0" smtClean="0">
                  <a:latin typeface="Arial" charset="0"/>
                  <a:cs typeface="Arial" charset="0"/>
                </a:rPr>
                <a:t>K  </a:t>
              </a:r>
            </a:p>
          </p:txBody>
        </p:sp>
        <p:sp>
          <p:nvSpPr>
            <p:cNvPr id="40996" name="Text Box 21"/>
            <p:cNvSpPr txBox="1">
              <a:spLocks noChangeArrowheads="1"/>
            </p:cNvSpPr>
            <p:nvPr/>
          </p:nvSpPr>
          <p:spPr bwMode="auto">
            <a:xfrm>
              <a:off x="993" y="3445"/>
              <a:ext cx="22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 smtClean="0"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40997" name="Text Box 22"/>
            <p:cNvSpPr txBox="1">
              <a:spLocks noChangeArrowheads="1"/>
            </p:cNvSpPr>
            <p:nvPr/>
          </p:nvSpPr>
          <p:spPr bwMode="auto">
            <a:xfrm>
              <a:off x="998" y="3234"/>
              <a:ext cx="21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+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561286" y="5109647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784D624-D040-2E47-A508-03D46FE35CB6}" type="slidenum">
              <a:rPr lang="uk-UA" smtClean="0"/>
              <a:pPr/>
              <a:t>36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5484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3825"/>
            <a:ext cx="4800600" cy="952500"/>
          </a:xfrm>
        </p:spPr>
        <p:txBody>
          <a:bodyPr/>
          <a:lstStyle/>
          <a:p>
            <a:r>
              <a:rPr lang="en-US" dirty="0"/>
              <a:t>ap5.0: security hole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5613" y="1084263"/>
            <a:ext cx="7593012" cy="919162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sz="2400" i="1" dirty="0">
                <a:solidFill>
                  <a:srgbClr val="C00000"/>
                </a:solidFill>
              </a:rPr>
              <a:t>man (or woman) in the middle attack: </a:t>
            </a:r>
            <a:r>
              <a:rPr lang="en-US" sz="2400" dirty="0"/>
              <a:t>Trudy poses as Alice (to Bob) and as Bob (to Alice)</a:t>
            </a:r>
          </a:p>
        </p:txBody>
      </p:sp>
      <p:pic>
        <p:nvPicPr>
          <p:cNvPr id="70660" name="Picture 4" descr="Bob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3175" y="2306638"/>
            <a:ext cx="800100" cy="817562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661" name="Picture 5" descr="E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263" y="2203450"/>
            <a:ext cx="954087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2" name="Picture 6" descr="Alic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63638" y="2195513"/>
            <a:ext cx="752475" cy="927100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992" name="Line 7"/>
          <p:cNvSpPr>
            <a:spLocks noChangeShapeType="1"/>
          </p:cNvSpPr>
          <p:nvPr/>
        </p:nvSpPr>
        <p:spPr bwMode="auto">
          <a:xfrm>
            <a:off x="1936750" y="2678113"/>
            <a:ext cx="22494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1993" name="Text Box 8"/>
          <p:cNvSpPr txBox="1">
            <a:spLocks noChangeArrowheads="1"/>
          </p:cNvSpPr>
          <p:nvPr/>
        </p:nvSpPr>
        <p:spPr bwMode="auto">
          <a:xfrm>
            <a:off x="2265363" y="2328863"/>
            <a:ext cx="1184275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800" dirty="0" smtClean="0">
                <a:latin typeface="Arial" charset="0"/>
                <a:cs typeface="Arial" charset="0"/>
              </a:rPr>
              <a:t>I am Alice</a:t>
            </a:r>
          </a:p>
        </p:txBody>
      </p:sp>
      <p:sp>
        <p:nvSpPr>
          <p:cNvPr id="41994" name="Line 9"/>
          <p:cNvSpPr>
            <a:spLocks noChangeShapeType="1"/>
          </p:cNvSpPr>
          <p:nvPr/>
        </p:nvSpPr>
        <p:spPr bwMode="auto">
          <a:xfrm>
            <a:off x="5183188" y="2717800"/>
            <a:ext cx="22494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1995" name="Text Box 10"/>
          <p:cNvSpPr txBox="1">
            <a:spLocks noChangeArrowheads="1"/>
          </p:cNvSpPr>
          <p:nvPr/>
        </p:nvSpPr>
        <p:spPr bwMode="auto">
          <a:xfrm>
            <a:off x="5511800" y="2368550"/>
            <a:ext cx="118427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800" dirty="0" smtClean="0">
                <a:latin typeface="Arial" charset="0"/>
                <a:cs typeface="Arial" charset="0"/>
              </a:rPr>
              <a:t>I am Alice</a:t>
            </a:r>
          </a:p>
        </p:txBody>
      </p:sp>
      <p:sp>
        <p:nvSpPr>
          <p:cNvPr id="41996" name="Line 11"/>
          <p:cNvSpPr>
            <a:spLocks noChangeShapeType="1"/>
          </p:cNvSpPr>
          <p:nvPr/>
        </p:nvSpPr>
        <p:spPr bwMode="auto">
          <a:xfrm flipH="1">
            <a:off x="5222875" y="2786063"/>
            <a:ext cx="2165350" cy="280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1998" name="Line 13"/>
          <p:cNvSpPr>
            <a:spLocks noChangeShapeType="1"/>
          </p:cNvSpPr>
          <p:nvPr/>
        </p:nvSpPr>
        <p:spPr bwMode="auto">
          <a:xfrm>
            <a:off x="5251450" y="3235325"/>
            <a:ext cx="22494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2000" name="Line 19"/>
          <p:cNvSpPr>
            <a:spLocks noChangeShapeType="1"/>
          </p:cNvSpPr>
          <p:nvPr/>
        </p:nvSpPr>
        <p:spPr bwMode="auto">
          <a:xfrm flipH="1">
            <a:off x="5267325" y="3576039"/>
            <a:ext cx="2165350" cy="280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2001" name="Text Box 20"/>
          <p:cNvSpPr txBox="1">
            <a:spLocks noChangeArrowheads="1"/>
          </p:cNvSpPr>
          <p:nvPr/>
        </p:nvSpPr>
        <p:spPr bwMode="auto">
          <a:xfrm>
            <a:off x="1905794" y="3113088"/>
            <a:ext cx="24685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Send me your public key</a:t>
            </a:r>
          </a:p>
        </p:txBody>
      </p:sp>
      <p:sp>
        <p:nvSpPr>
          <p:cNvPr id="42002" name="Line 21"/>
          <p:cNvSpPr>
            <a:spLocks noChangeShapeType="1"/>
          </p:cNvSpPr>
          <p:nvPr/>
        </p:nvSpPr>
        <p:spPr bwMode="auto">
          <a:xfrm>
            <a:off x="5222875" y="4567238"/>
            <a:ext cx="22494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70674" name="Group 22"/>
          <p:cNvGrpSpPr>
            <a:grpSpLocks/>
          </p:cNvGrpSpPr>
          <p:nvPr/>
        </p:nvGrpSpPr>
        <p:grpSpPr bwMode="auto">
          <a:xfrm>
            <a:off x="6064250" y="2903775"/>
            <a:ext cx="584200" cy="695325"/>
            <a:chOff x="4737" y="2510"/>
            <a:chExt cx="368" cy="438"/>
          </a:xfrm>
        </p:grpSpPr>
        <p:grpSp>
          <p:nvGrpSpPr>
            <p:cNvPr id="70716" name="Group 23"/>
            <p:cNvGrpSpPr>
              <a:grpSpLocks/>
            </p:cNvGrpSpPr>
            <p:nvPr/>
          </p:nvGrpSpPr>
          <p:grpSpPr bwMode="auto">
            <a:xfrm>
              <a:off x="4737" y="2620"/>
              <a:ext cx="368" cy="328"/>
              <a:chOff x="4737" y="2620"/>
              <a:chExt cx="368" cy="328"/>
            </a:xfrm>
          </p:grpSpPr>
          <p:sp>
            <p:nvSpPr>
              <p:cNvPr id="42047" name="Text Box 24"/>
              <p:cNvSpPr txBox="1">
                <a:spLocks noChangeArrowheads="1"/>
              </p:cNvSpPr>
              <p:nvPr/>
            </p:nvSpPr>
            <p:spPr bwMode="auto">
              <a:xfrm>
                <a:off x="4900" y="2715"/>
                <a:ext cx="205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800" dirty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T</a:t>
                </a:r>
              </a:p>
            </p:txBody>
          </p:sp>
          <p:sp>
            <p:nvSpPr>
              <p:cNvPr id="42048" name="Text Box 25"/>
              <p:cNvSpPr txBox="1">
                <a:spLocks noChangeArrowheads="1"/>
              </p:cNvSpPr>
              <p:nvPr/>
            </p:nvSpPr>
            <p:spPr bwMode="auto">
              <a:xfrm>
                <a:off x="4737" y="2620"/>
                <a:ext cx="333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800" dirty="0" smtClean="0">
                    <a:latin typeface="Arial" charset="0"/>
                    <a:cs typeface="Arial" charset="0"/>
                  </a:rPr>
                  <a:t>K   </a:t>
                </a:r>
              </a:p>
            </p:txBody>
          </p:sp>
        </p:grpSp>
        <p:sp>
          <p:nvSpPr>
            <p:cNvPr id="42046" name="Text Box 26"/>
            <p:cNvSpPr txBox="1">
              <a:spLocks noChangeArrowheads="1"/>
            </p:cNvSpPr>
            <p:nvPr/>
          </p:nvSpPr>
          <p:spPr bwMode="auto">
            <a:xfrm>
              <a:off x="4892" y="2510"/>
              <a:ext cx="20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+</a:t>
              </a:r>
            </a:p>
          </p:txBody>
        </p:sp>
      </p:grpSp>
      <p:sp>
        <p:nvSpPr>
          <p:cNvPr id="42004" name="Line 27"/>
          <p:cNvSpPr>
            <a:spLocks noChangeShapeType="1"/>
          </p:cNvSpPr>
          <p:nvPr/>
        </p:nvSpPr>
        <p:spPr bwMode="auto">
          <a:xfrm flipH="1">
            <a:off x="1900238" y="3430588"/>
            <a:ext cx="2165350" cy="280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2005" name="Line 28"/>
          <p:cNvSpPr>
            <a:spLocks noChangeShapeType="1"/>
          </p:cNvSpPr>
          <p:nvPr/>
        </p:nvSpPr>
        <p:spPr bwMode="auto">
          <a:xfrm>
            <a:off x="1928813" y="3879850"/>
            <a:ext cx="22494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2007" name="Line 34"/>
          <p:cNvSpPr>
            <a:spLocks noChangeShapeType="1"/>
          </p:cNvSpPr>
          <p:nvPr/>
        </p:nvSpPr>
        <p:spPr bwMode="auto">
          <a:xfrm flipH="1">
            <a:off x="1966913" y="4048125"/>
            <a:ext cx="2165350" cy="280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2009" name="Line 36"/>
          <p:cNvSpPr>
            <a:spLocks noChangeShapeType="1"/>
          </p:cNvSpPr>
          <p:nvPr/>
        </p:nvSpPr>
        <p:spPr bwMode="auto">
          <a:xfrm>
            <a:off x="1997075" y="4567238"/>
            <a:ext cx="22494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70691" name="Picture 22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" y="827088"/>
            <a:ext cx="4570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5405084" y="3562844"/>
            <a:ext cx="135325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400" dirty="0" smtClean="0">
                <a:latin typeface="Arial" charset="0"/>
                <a:cs typeface="Arial" charset="0"/>
              </a:rPr>
              <a:t>E(K</a:t>
            </a:r>
            <a:r>
              <a:rPr lang="en-US" sz="2400" baseline="-25000" dirty="0">
                <a:latin typeface="Arial" charset="0"/>
                <a:cs typeface="Arial" charset="0"/>
              </a:rPr>
              <a:t>T</a:t>
            </a:r>
            <a:r>
              <a:rPr lang="en-US" sz="2400" baseline="30000" dirty="0" smtClean="0">
                <a:latin typeface="Arial" charset="0"/>
                <a:cs typeface="Arial" charset="0"/>
              </a:rPr>
              <a:t>+</a:t>
            </a:r>
            <a:r>
              <a:rPr lang="en-US" sz="2400" dirty="0" smtClean="0">
                <a:latin typeface="Arial" charset="0"/>
                <a:cs typeface="Arial" charset="0"/>
              </a:rPr>
              <a:t>,R)</a:t>
            </a:r>
          </a:p>
        </p:txBody>
      </p:sp>
      <p:grpSp>
        <p:nvGrpSpPr>
          <p:cNvPr id="73" name="Group 19"/>
          <p:cNvGrpSpPr>
            <a:grpSpLocks/>
          </p:cNvGrpSpPr>
          <p:nvPr/>
        </p:nvGrpSpPr>
        <p:grpSpPr bwMode="auto">
          <a:xfrm>
            <a:off x="2693988" y="3408105"/>
            <a:ext cx="612775" cy="701675"/>
            <a:chOff x="828" y="3234"/>
            <a:chExt cx="386" cy="442"/>
          </a:xfrm>
        </p:grpSpPr>
        <p:sp>
          <p:nvSpPr>
            <p:cNvPr id="74" name="Text Box 20"/>
            <p:cNvSpPr txBox="1">
              <a:spLocks noChangeArrowheads="1"/>
            </p:cNvSpPr>
            <p:nvPr/>
          </p:nvSpPr>
          <p:spPr bwMode="auto">
            <a:xfrm>
              <a:off x="828" y="3330"/>
              <a:ext cx="35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2400" dirty="0" smtClean="0">
                  <a:latin typeface="Arial" charset="0"/>
                  <a:cs typeface="Arial" charset="0"/>
                </a:rPr>
                <a:t>K  </a:t>
              </a:r>
            </a:p>
          </p:txBody>
        </p:sp>
        <p:sp>
          <p:nvSpPr>
            <p:cNvPr id="75" name="Text Box 21"/>
            <p:cNvSpPr txBox="1">
              <a:spLocks noChangeArrowheads="1"/>
            </p:cNvSpPr>
            <p:nvPr/>
          </p:nvSpPr>
          <p:spPr bwMode="auto">
            <a:xfrm>
              <a:off x="993" y="3445"/>
              <a:ext cx="22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 smtClean="0"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76" name="Text Box 22"/>
            <p:cNvSpPr txBox="1">
              <a:spLocks noChangeArrowheads="1"/>
            </p:cNvSpPr>
            <p:nvPr/>
          </p:nvSpPr>
          <p:spPr bwMode="auto">
            <a:xfrm>
              <a:off x="998" y="3234"/>
              <a:ext cx="21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+</a:t>
              </a:r>
            </a:p>
          </p:txBody>
        </p:sp>
      </p:grpSp>
      <p:sp>
        <p:nvSpPr>
          <p:cNvPr id="77" name="Text Box 20"/>
          <p:cNvSpPr txBox="1">
            <a:spLocks noChangeArrowheads="1"/>
          </p:cNvSpPr>
          <p:nvPr/>
        </p:nvSpPr>
        <p:spPr bwMode="auto">
          <a:xfrm>
            <a:off x="5137944" y="2727083"/>
            <a:ext cx="24685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Send me your public key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171930" y="4495093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R</a:t>
            </a:r>
            <a:endParaRPr lang="en-US"/>
          </a:p>
        </p:txBody>
      </p:sp>
      <p:sp>
        <p:nvSpPr>
          <p:cNvPr id="78" name="Text Box 10"/>
          <p:cNvSpPr txBox="1">
            <a:spLocks noChangeArrowheads="1"/>
          </p:cNvSpPr>
          <p:nvPr/>
        </p:nvSpPr>
        <p:spPr bwMode="auto">
          <a:xfrm>
            <a:off x="2321313" y="3996062"/>
            <a:ext cx="136447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400" dirty="0" smtClean="0">
                <a:latin typeface="Arial" charset="0"/>
                <a:cs typeface="Arial" charset="0"/>
              </a:rPr>
              <a:t>E(K</a:t>
            </a:r>
            <a:r>
              <a:rPr lang="en-US" sz="2400" baseline="-25000" dirty="0" smtClean="0">
                <a:latin typeface="Arial" charset="0"/>
                <a:cs typeface="Arial" charset="0"/>
              </a:rPr>
              <a:t>A</a:t>
            </a:r>
            <a:r>
              <a:rPr lang="en-US" sz="2400" baseline="30000" dirty="0" smtClean="0">
                <a:latin typeface="Arial" charset="0"/>
                <a:cs typeface="Arial" charset="0"/>
              </a:rPr>
              <a:t>+</a:t>
            </a:r>
            <a:r>
              <a:rPr lang="en-US" sz="2400" dirty="0" smtClean="0">
                <a:latin typeface="Arial" charset="0"/>
                <a:cs typeface="Arial" charset="0"/>
              </a:rPr>
              <a:t>,R)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28368" y="4469342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784D624-D040-2E47-A508-03D46FE35CB6}" type="slidenum">
              <a:rPr lang="uk-UA" smtClean="0"/>
              <a:pPr/>
              <a:t>37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927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Picture 6" descr="Alic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1613" y="2430463"/>
            <a:ext cx="409575" cy="504825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683" name="Picture 4" descr="Bob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43900" y="2306638"/>
            <a:ext cx="800100" cy="817562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684" name="Picture 5" descr="Ev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263" y="2203450"/>
            <a:ext cx="954087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4" name="Line 7"/>
          <p:cNvSpPr>
            <a:spLocks noChangeShapeType="1"/>
          </p:cNvSpPr>
          <p:nvPr/>
        </p:nvSpPr>
        <p:spPr bwMode="auto">
          <a:xfrm>
            <a:off x="1936750" y="2678113"/>
            <a:ext cx="22494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015" name="Line 8"/>
          <p:cNvSpPr>
            <a:spLocks noChangeShapeType="1"/>
          </p:cNvSpPr>
          <p:nvPr/>
        </p:nvSpPr>
        <p:spPr bwMode="auto">
          <a:xfrm>
            <a:off x="5183188" y="2717800"/>
            <a:ext cx="22494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730250" y="3498850"/>
            <a:ext cx="7708900" cy="275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0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Font typeface="Wingdings" pitchFamily="2" charset="2"/>
              <a:buNone/>
              <a:defRPr/>
            </a:pPr>
            <a:r>
              <a:rPr lang="en-US" dirty="0">
                <a:latin typeface="+mn-lt"/>
              </a:rPr>
              <a:t>d</a:t>
            </a:r>
            <a:r>
              <a:rPr lang="en-US" dirty="0" smtClean="0">
                <a:latin typeface="+mn-lt"/>
              </a:rPr>
              <a:t>ifficult to detect:</a:t>
            </a:r>
          </a:p>
          <a:p>
            <a:pPr marL="277813" indent="-277813">
              <a:lnSpc>
                <a:spcPct val="90000"/>
              </a:lnSpc>
              <a:buClr>
                <a:srgbClr val="000090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 smtClean="0">
                <a:latin typeface="+mn-lt"/>
              </a:rPr>
              <a:t>Bob receives everything that Alice sends, and vice versa. (e.g., so Bob, Alice can meet one week later and recall conversation!)</a:t>
            </a:r>
          </a:p>
          <a:p>
            <a:pPr marL="277813" indent="-277813">
              <a:buClr>
                <a:srgbClr val="000090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 smtClean="0">
                <a:latin typeface="+mn-lt"/>
              </a:rPr>
              <a:t>problem is that Trudy receives all messages as well! </a:t>
            </a:r>
          </a:p>
        </p:txBody>
      </p:sp>
      <p:sp>
        <p:nvSpPr>
          <p:cNvPr id="7168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3825"/>
            <a:ext cx="4800600" cy="952500"/>
          </a:xfrm>
        </p:spPr>
        <p:txBody>
          <a:bodyPr/>
          <a:lstStyle/>
          <a:p>
            <a:r>
              <a:rPr lang="en-US" dirty="0"/>
              <a:t>ap5.0: security hole</a:t>
            </a:r>
          </a:p>
        </p:txBody>
      </p:sp>
      <p:sp>
        <p:nvSpPr>
          <p:cNvPr id="71689" name="Rectangle 3"/>
          <p:cNvSpPr txBox="1">
            <a:spLocks noChangeArrowheads="1"/>
          </p:cNvSpPr>
          <p:nvPr/>
        </p:nvSpPr>
        <p:spPr bwMode="auto">
          <a:xfrm>
            <a:off x="455613" y="1084263"/>
            <a:ext cx="7593012" cy="91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Clr>
                <a:srgbClr val="000099"/>
              </a:buClr>
              <a:buSzPct val="70000"/>
              <a:buFont typeface="Wingdings" charset="0"/>
              <a:buNone/>
            </a:pPr>
            <a:r>
              <a:rPr lang="en-US" sz="2400" i="1" dirty="0">
                <a:solidFill>
                  <a:srgbClr val="C00000"/>
                </a:solidFill>
                <a:latin typeface="+mn-lt"/>
              </a:rPr>
              <a:t>man (or woman) in the middle attack: </a:t>
            </a:r>
            <a:r>
              <a:rPr lang="en-US" sz="2400" dirty="0">
                <a:latin typeface="+mn-lt"/>
              </a:rPr>
              <a:t>Trudy poses as Alice (to Bob) and as Bob (to Alice)</a:t>
            </a:r>
          </a:p>
        </p:txBody>
      </p:sp>
      <p:pic>
        <p:nvPicPr>
          <p:cNvPr id="71690" name="Picture 22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" y="827088"/>
            <a:ext cx="4570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784D624-D040-2E47-A508-03D46FE35CB6}" type="slidenum">
              <a:rPr lang="uk-UA" smtClean="0"/>
              <a:pPr/>
              <a:t>38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4517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4583113" cy="1143000"/>
          </a:xfrm>
        </p:spPr>
        <p:txBody>
          <a:bodyPr/>
          <a:lstStyle/>
          <a:p>
            <a:r>
              <a:rPr lang="en-US" dirty="0"/>
              <a:t>Digital signatures 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11200" y="1677988"/>
            <a:ext cx="7708900" cy="4648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dirty="0">
                <a:solidFill>
                  <a:srgbClr val="C00000"/>
                </a:solidFill>
              </a:rPr>
              <a:t>cryptographic technique analogous to hand-written signatures:</a:t>
            </a:r>
          </a:p>
          <a:p>
            <a:r>
              <a:rPr lang="en-US" sz="2600" dirty="0"/>
              <a:t>sender (Bob) digitally signs document,  establishing he is document owner/creator. </a:t>
            </a:r>
          </a:p>
          <a:p>
            <a:r>
              <a:rPr lang="en-US" sz="2600" i="1" dirty="0">
                <a:solidFill>
                  <a:srgbClr val="000099"/>
                </a:solidFill>
              </a:rPr>
              <a:t>verifiable, nonforgeable:</a:t>
            </a:r>
            <a:r>
              <a:rPr lang="en-US" sz="2600" i="1" dirty="0"/>
              <a:t> </a:t>
            </a:r>
            <a:r>
              <a:rPr lang="en-US" sz="2600" dirty="0"/>
              <a:t>recipient (Alice) can prove to someone that Bob, and no one else (including Alice), must have signed document </a:t>
            </a:r>
          </a:p>
        </p:txBody>
      </p:sp>
      <p:pic>
        <p:nvPicPr>
          <p:cNvPr id="74756" name="Picture 23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1081088"/>
            <a:ext cx="41132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40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network security?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charset="0"/>
              <a:buNone/>
            </a:pPr>
            <a:r>
              <a:rPr lang="en-US" i="1" dirty="0">
                <a:solidFill>
                  <a:srgbClr val="C00000"/>
                </a:solidFill>
              </a:rPr>
              <a:t>confidentiality</a:t>
            </a:r>
            <a:r>
              <a:rPr lang="en-US" dirty="0">
                <a:solidFill>
                  <a:srgbClr val="C00000"/>
                </a:solidFill>
              </a:rPr>
              <a:t>: </a:t>
            </a:r>
            <a:r>
              <a:rPr lang="en-US" sz="2400" dirty="0"/>
              <a:t>only sender, intended receiver should </a:t>
            </a:r>
            <a:r>
              <a:rPr lang="ja-JP" altLang="en-US" sz="2400" dirty="0"/>
              <a:t>“</a:t>
            </a:r>
            <a:r>
              <a:rPr lang="en-US" altLang="ja-JP" sz="2400" dirty="0"/>
              <a:t>understand</a:t>
            </a:r>
            <a:r>
              <a:rPr lang="ja-JP" altLang="en-US" sz="2400" dirty="0"/>
              <a:t>”</a:t>
            </a:r>
            <a:r>
              <a:rPr lang="en-US" altLang="ja-JP" sz="2400" dirty="0"/>
              <a:t> message contents</a:t>
            </a:r>
          </a:p>
          <a:p>
            <a:pPr lvl="1"/>
            <a:r>
              <a:rPr lang="en-US" dirty="0"/>
              <a:t>sender encrypts message</a:t>
            </a:r>
          </a:p>
          <a:p>
            <a:pPr lvl="1"/>
            <a:r>
              <a:rPr lang="en-US" dirty="0"/>
              <a:t>receiver decrypts message</a:t>
            </a:r>
          </a:p>
          <a:p>
            <a:pPr>
              <a:buFont typeface="Wingdings" charset="0"/>
              <a:buNone/>
            </a:pPr>
            <a:r>
              <a:rPr lang="en-US" i="1" dirty="0">
                <a:solidFill>
                  <a:srgbClr val="C00000"/>
                </a:solidFill>
              </a:rPr>
              <a:t>authentication: </a:t>
            </a:r>
            <a:r>
              <a:rPr lang="en-US" sz="2400" dirty="0"/>
              <a:t>sender, receiver want to confirm identity of each other </a:t>
            </a:r>
          </a:p>
          <a:p>
            <a:pPr>
              <a:buFont typeface="Wingdings" charset="0"/>
              <a:buNone/>
            </a:pPr>
            <a:r>
              <a:rPr lang="en-US" i="1" dirty="0">
                <a:solidFill>
                  <a:srgbClr val="C00000"/>
                </a:solidFill>
              </a:rPr>
              <a:t>message integrity: </a:t>
            </a:r>
            <a:r>
              <a:rPr lang="en-US" sz="2400" dirty="0"/>
              <a:t>sender, receiver want to ensure message not altered (in transit, or afterwards) without detection</a:t>
            </a:r>
          </a:p>
          <a:p>
            <a:pPr>
              <a:buFont typeface="Wingdings" charset="0"/>
              <a:buNone/>
            </a:pPr>
            <a:r>
              <a:rPr lang="en-US" i="1" dirty="0">
                <a:solidFill>
                  <a:srgbClr val="C00000"/>
                </a:solidFill>
              </a:rPr>
              <a:t>access and availability</a:t>
            </a:r>
            <a:r>
              <a:rPr lang="en-US" sz="2400" dirty="0">
                <a:solidFill>
                  <a:srgbClr val="FF0000"/>
                </a:solidFill>
              </a:rPr>
              <a:t>:</a:t>
            </a:r>
            <a:r>
              <a:rPr lang="en-US" sz="2400" dirty="0"/>
              <a:t> services must be accessible and available to users</a:t>
            </a:r>
          </a:p>
        </p:txBody>
      </p:sp>
      <p:pic>
        <p:nvPicPr>
          <p:cNvPr id="25604" name="Picture 18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357675"/>
            <a:ext cx="6399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784D624-D040-2E47-A508-03D46FE35CB6}" type="slidenum">
              <a:rPr lang="uk-UA" smtClean="0"/>
              <a:pPr/>
              <a:t>4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6120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2"/>
          <p:cNvSpPr>
            <a:spLocks noChangeArrowheads="1"/>
          </p:cNvSpPr>
          <p:nvPr/>
        </p:nvSpPr>
        <p:spPr bwMode="auto">
          <a:xfrm>
            <a:off x="6311900" y="3794125"/>
            <a:ext cx="2311400" cy="1549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46084" name="Rectangle 3"/>
          <p:cNvSpPr>
            <a:spLocks noChangeArrowheads="1"/>
          </p:cNvSpPr>
          <p:nvPr/>
        </p:nvSpPr>
        <p:spPr bwMode="auto">
          <a:xfrm>
            <a:off x="952500" y="3717925"/>
            <a:ext cx="2311400" cy="1549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75780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903288" y="1436688"/>
            <a:ext cx="7391400" cy="20320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dirty="0">
                <a:solidFill>
                  <a:srgbClr val="C00000"/>
                </a:solidFill>
              </a:rPr>
              <a:t>simple digital signature for message m:</a:t>
            </a:r>
          </a:p>
          <a:p>
            <a:r>
              <a:rPr lang="en-US" sz="2400" dirty="0"/>
              <a:t>Bob signs m by </a:t>
            </a:r>
            <a:r>
              <a:rPr lang="en-US" sz="2400" dirty="0" smtClean="0"/>
              <a:t>signing with </a:t>
            </a:r>
            <a:r>
              <a:rPr lang="en-US" sz="2400" dirty="0"/>
              <a:t>his private key K</a:t>
            </a:r>
            <a:r>
              <a:rPr lang="en-US" sz="2400" baseline="-25000" dirty="0"/>
              <a:t>B</a:t>
            </a:r>
            <a:r>
              <a:rPr lang="en-US" sz="2400" dirty="0"/>
              <a:t>, creating </a:t>
            </a:r>
            <a:r>
              <a:rPr lang="en-US" altLang="ja-JP" sz="2400" dirty="0" smtClean="0"/>
              <a:t>signed </a:t>
            </a:r>
            <a:r>
              <a:rPr lang="en-US" altLang="ja-JP" sz="2400" dirty="0"/>
              <a:t>message, K</a:t>
            </a:r>
            <a:r>
              <a:rPr lang="en-US" altLang="ja-JP" sz="2400" baseline="-25000" dirty="0"/>
              <a:t>B</a:t>
            </a:r>
            <a:r>
              <a:rPr lang="en-US" altLang="ja-JP" sz="2400" dirty="0"/>
              <a:t>(m)</a:t>
            </a:r>
            <a:endParaRPr lang="en-US" dirty="0"/>
          </a:p>
        </p:txBody>
      </p:sp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4638675" y="2152650"/>
            <a:ext cx="596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dirty="0" smtClean="0">
                <a:cs typeface="+mn-cs"/>
              </a:rPr>
              <a:t>-</a:t>
            </a:r>
          </a:p>
        </p:txBody>
      </p:sp>
      <p:sp>
        <p:nvSpPr>
          <p:cNvPr id="46087" name="Text Box 7"/>
          <p:cNvSpPr txBox="1">
            <a:spLocks noChangeArrowheads="1"/>
          </p:cNvSpPr>
          <p:nvPr/>
        </p:nvSpPr>
        <p:spPr bwMode="auto">
          <a:xfrm>
            <a:off x="7088188" y="1804988"/>
            <a:ext cx="596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dirty="0" smtClean="0">
                <a:cs typeface="+mn-cs"/>
              </a:rPr>
              <a:t>-</a:t>
            </a:r>
          </a:p>
        </p:txBody>
      </p:sp>
      <p:sp>
        <p:nvSpPr>
          <p:cNvPr id="46088" name="Text Box 8"/>
          <p:cNvSpPr txBox="1">
            <a:spLocks noChangeArrowheads="1"/>
          </p:cNvSpPr>
          <p:nvPr/>
        </p:nvSpPr>
        <p:spPr bwMode="auto">
          <a:xfrm>
            <a:off x="990600" y="3717925"/>
            <a:ext cx="21209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800" dirty="0" smtClean="0">
                <a:latin typeface="Arial" charset="0"/>
                <a:ea typeface="Arial Unicode MS" charset="0"/>
                <a:cs typeface="Arial" charset="0"/>
              </a:rPr>
              <a:t>Dear Alice</a:t>
            </a:r>
          </a:p>
          <a:p>
            <a:pPr>
              <a:spcBef>
                <a:spcPct val="50000"/>
              </a:spcBef>
              <a:defRPr/>
            </a:pPr>
            <a:r>
              <a:rPr lang="en-US" sz="1400" dirty="0" smtClean="0">
                <a:latin typeface="Arial" charset="0"/>
                <a:ea typeface="Arial Unicode MS" charset="0"/>
                <a:cs typeface="Arial" charset="0"/>
              </a:rPr>
              <a:t>Oh, how I have missed you. I think of you all the time! …(blah blah blah)</a:t>
            </a:r>
          </a:p>
          <a:p>
            <a:pPr>
              <a:spcBef>
                <a:spcPct val="50000"/>
              </a:spcBef>
              <a:defRPr/>
            </a:pPr>
            <a:r>
              <a:rPr lang="en-US" sz="1800" dirty="0" smtClean="0">
                <a:latin typeface="Arial" charset="0"/>
                <a:ea typeface="Arial Unicode MS" charset="0"/>
                <a:cs typeface="Arial" charset="0"/>
              </a:rPr>
              <a:t>Bob</a:t>
            </a:r>
          </a:p>
        </p:txBody>
      </p:sp>
      <p:sp>
        <p:nvSpPr>
          <p:cNvPr id="46089" name="Text Box 9"/>
          <p:cNvSpPr txBox="1">
            <a:spLocks noChangeArrowheads="1"/>
          </p:cNvSpPr>
          <p:nvPr/>
        </p:nvSpPr>
        <p:spPr bwMode="auto">
          <a:xfrm>
            <a:off x="652463" y="3298825"/>
            <a:ext cx="2735262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Bob</a:t>
            </a:r>
            <a:r>
              <a:rPr lang="ja-JP" altLang="en-US" smtClean="0">
                <a:solidFill>
                  <a:srgbClr val="C00000"/>
                </a:solidFill>
                <a:latin typeface="Arial" charset="0"/>
                <a:cs typeface="Arial" charset="0"/>
              </a:rPr>
              <a:t>’</a:t>
            </a:r>
            <a:r>
              <a:rPr lang="en-US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s message, m</a:t>
            </a:r>
          </a:p>
        </p:txBody>
      </p:sp>
      <p:sp>
        <p:nvSpPr>
          <p:cNvPr id="75785" name="Rectangle 10"/>
          <p:cNvSpPr>
            <a:spLocks noChangeArrowheads="1"/>
          </p:cNvSpPr>
          <p:nvPr/>
        </p:nvSpPr>
        <p:spPr bwMode="auto">
          <a:xfrm>
            <a:off x="4141788" y="4060825"/>
            <a:ext cx="1417637" cy="1082675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46091" name="Text Box 11"/>
          <p:cNvSpPr txBox="1">
            <a:spLocks noChangeArrowheads="1"/>
          </p:cNvSpPr>
          <p:nvPr/>
        </p:nvSpPr>
        <p:spPr bwMode="auto">
          <a:xfrm>
            <a:off x="4181475" y="4095750"/>
            <a:ext cx="1368425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Public key</a:t>
            </a:r>
          </a:p>
          <a:p>
            <a:pPr algn="ctr">
              <a:defRPr/>
            </a:pPr>
            <a:r>
              <a:rPr lang="en-US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signature</a:t>
            </a:r>
          </a:p>
          <a:p>
            <a:pPr algn="ctr">
              <a:defRPr/>
            </a:pPr>
            <a:r>
              <a:rPr lang="en-US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algorithm</a:t>
            </a:r>
          </a:p>
        </p:txBody>
      </p:sp>
      <p:sp>
        <p:nvSpPr>
          <p:cNvPr id="46092" name="Line 12"/>
          <p:cNvSpPr>
            <a:spLocks noChangeShapeType="1"/>
          </p:cNvSpPr>
          <p:nvPr/>
        </p:nvSpPr>
        <p:spPr bwMode="auto">
          <a:xfrm>
            <a:off x="3409950" y="4524375"/>
            <a:ext cx="6746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6093" name="Text Box 13"/>
          <p:cNvSpPr txBox="1">
            <a:spLocks noChangeArrowheads="1"/>
          </p:cNvSpPr>
          <p:nvPr/>
        </p:nvSpPr>
        <p:spPr bwMode="auto">
          <a:xfrm>
            <a:off x="4908550" y="3251200"/>
            <a:ext cx="17621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dirty="0" smtClean="0">
                <a:latin typeface="Arial" charset="0"/>
                <a:cs typeface="Arial" charset="0"/>
              </a:rPr>
              <a:t>Bob</a:t>
            </a:r>
            <a:r>
              <a:rPr lang="ja-JP" altLang="en-US" sz="1800" smtClean="0">
                <a:latin typeface="Arial" charset="0"/>
                <a:cs typeface="Arial" charset="0"/>
              </a:rPr>
              <a:t>’</a:t>
            </a:r>
            <a:r>
              <a:rPr lang="en-US" sz="1800" dirty="0" smtClean="0">
                <a:latin typeface="Arial" charset="0"/>
                <a:cs typeface="Arial" charset="0"/>
              </a:rPr>
              <a:t>s private</a:t>
            </a:r>
          </a:p>
          <a:p>
            <a:pPr>
              <a:defRPr/>
            </a:pPr>
            <a:r>
              <a:rPr lang="en-US" sz="1800" dirty="0" smtClean="0">
                <a:latin typeface="Arial" charset="0"/>
                <a:cs typeface="Arial" charset="0"/>
              </a:rPr>
              <a:t>key </a:t>
            </a:r>
          </a:p>
        </p:txBody>
      </p:sp>
      <p:pic>
        <p:nvPicPr>
          <p:cNvPr id="75789" name="Picture 14" descr="BS00768_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4014788" y="3432175"/>
            <a:ext cx="458787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5790" name="Group 15"/>
          <p:cNvGrpSpPr>
            <a:grpSpLocks/>
          </p:cNvGrpSpPr>
          <p:nvPr/>
        </p:nvGrpSpPr>
        <p:grpSpPr bwMode="auto">
          <a:xfrm>
            <a:off x="4486275" y="3200400"/>
            <a:ext cx="533400" cy="628650"/>
            <a:chOff x="2994" y="2058"/>
            <a:chExt cx="336" cy="396"/>
          </a:xfrm>
        </p:grpSpPr>
        <p:grpSp>
          <p:nvGrpSpPr>
            <p:cNvPr id="75800" name="Group 16"/>
            <p:cNvGrpSpPr>
              <a:grpSpLocks/>
            </p:cNvGrpSpPr>
            <p:nvPr/>
          </p:nvGrpSpPr>
          <p:grpSpPr bwMode="auto">
            <a:xfrm>
              <a:off x="2994" y="2144"/>
              <a:ext cx="336" cy="310"/>
              <a:chOff x="2994" y="2144"/>
              <a:chExt cx="336" cy="310"/>
            </a:xfrm>
          </p:grpSpPr>
          <p:sp>
            <p:nvSpPr>
              <p:cNvPr id="46107" name="Text Box 17"/>
              <p:cNvSpPr txBox="1">
                <a:spLocks noChangeArrowheads="1"/>
              </p:cNvSpPr>
              <p:nvPr/>
            </p:nvSpPr>
            <p:spPr bwMode="auto">
              <a:xfrm>
                <a:off x="2994" y="2144"/>
                <a:ext cx="269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 smtClean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K </a:t>
                </a:r>
              </a:p>
            </p:txBody>
          </p:sp>
          <p:sp>
            <p:nvSpPr>
              <p:cNvPr id="46108" name="Text Box 18"/>
              <p:cNvSpPr txBox="1">
                <a:spLocks noChangeArrowheads="1"/>
              </p:cNvSpPr>
              <p:nvPr/>
            </p:nvSpPr>
            <p:spPr bwMode="auto">
              <a:xfrm>
                <a:off x="3128" y="2241"/>
                <a:ext cx="202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dirty="0" smtClean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B</a:t>
                </a:r>
              </a:p>
            </p:txBody>
          </p:sp>
        </p:grpSp>
        <p:sp>
          <p:nvSpPr>
            <p:cNvPr id="46106" name="Text Box 19"/>
            <p:cNvSpPr txBox="1">
              <a:spLocks noChangeArrowheads="1"/>
            </p:cNvSpPr>
            <p:nvPr/>
          </p:nvSpPr>
          <p:spPr bwMode="auto">
            <a:xfrm>
              <a:off x="3140" y="2058"/>
              <a:ext cx="160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600" dirty="0" smtClean="0">
                  <a:solidFill>
                    <a:srgbClr val="C00000"/>
                  </a:solidFill>
                  <a:latin typeface="Arial" charset="0"/>
                  <a:cs typeface="Arial" charset="0"/>
                </a:rPr>
                <a:t>-</a:t>
              </a:r>
            </a:p>
          </p:txBody>
        </p:sp>
      </p:grpSp>
      <p:sp>
        <p:nvSpPr>
          <p:cNvPr id="46096" name="Line 20"/>
          <p:cNvSpPr>
            <a:spLocks noChangeShapeType="1"/>
          </p:cNvSpPr>
          <p:nvPr/>
        </p:nvSpPr>
        <p:spPr bwMode="auto">
          <a:xfrm>
            <a:off x="4489450" y="3584575"/>
            <a:ext cx="1588" cy="4699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6097" name="Line 21"/>
          <p:cNvSpPr>
            <a:spLocks noChangeShapeType="1"/>
          </p:cNvSpPr>
          <p:nvPr/>
        </p:nvSpPr>
        <p:spPr bwMode="auto">
          <a:xfrm>
            <a:off x="5594350" y="4524375"/>
            <a:ext cx="6746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6098" name="Text Box 22"/>
          <p:cNvSpPr txBox="1">
            <a:spLocks noChangeArrowheads="1"/>
          </p:cNvSpPr>
          <p:nvPr/>
        </p:nvSpPr>
        <p:spPr bwMode="auto">
          <a:xfrm>
            <a:off x="6438900" y="3895725"/>
            <a:ext cx="21209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800" dirty="0" smtClean="0">
                <a:latin typeface="Arial" charset="0"/>
                <a:ea typeface="Arial Unicode MS" charset="0"/>
                <a:cs typeface="Arial" charset="0"/>
              </a:rPr>
              <a:t>Bob</a:t>
            </a:r>
            <a:r>
              <a:rPr lang="ja-JP" altLang="en-US" sz="1800" dirty="0" smtClean="0">
                <a:latin typeface="Arial" charset="0"/>
                <a:ea typeface="Arial Unicode MS" charset="0"/>
                <a:cs typeface="Arial" charset="0"/>
              </a:rPr>
              <a:t>’</a:t>
            </a:r>
            <a:r>
              <a:rPr lang="en-US" sz="1800" dirty="0" smtClean="0">
                <a:latin typeface="Arial" charset="0"/>
                <a:ea typeface="Arial Unicode MS" charset="0"/>
                <a:cs typeface="Arial" charset="0"/>
              </a:rPr>
              <a:t>s message, m, signed with his private key</a:t>
            </a:r>
          </a:p>
        </p:txBody>
      </p:sp>
      <p:sp>
        <p:nvSpPr>
          <p:cNvPr id="46099" name="Text Box 25"/>
          <p:cNvSpPr txBox="1">
            <a:spLocks noChangeArrowheads="1"/>
          </p:cNvSpPr>
          <p:nvPr/>
        </p:nvSpPr>
        <p:spPr bwMode="auto">
          <a:xfrm>
            <a:off x="6461617" y="3375025"/>
            <a:ext cx="150714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dirty="0" err="1" smtClean="0">
                <a:solidFill>
                  <a:srgbClr val="C00000"/>
                </a:solidFill>
                <a:latin typeface="Arial" charset="0"/>
                <a:cs typeface="Arial" charset="0"/>
              </a:rPr>
              <a:t>m,S</a:t>
            </a:r>
            <a:r>
              <a:rPr lang="en-US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(K</a:t>
            </a:r>
            <a:r>
              <a:rPr lang="en-US" baseline="-250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B</a:t>
            </a:r>
            <a:r>
              <a:rPr lang="en-US" baseline="300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-</a:t>
            </a:r>
            <a:r>
              <a:rPr lang="en-US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,m) </a:t>
            </a:r>
          </a:p>
        </p:txBody>
      </p:sp>
      <p:sp>
        <p:nvSpPr>
          <p:cNvPr id="757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74625"/>
            <a:ext cx="4583113" cy="1143000"/>
          </a:xfrm>
        </p:spPr>
        <p:txBody>
          <a:bodyPr/>
          <a:lstStyle/>
          <a:p>
            <a:r>
              <a:rPr lang="en-US" dirty="0"/>
              <a:t>Digital signatures </a:t>
            </a:r>
          </a:p>
        </p:txBody>
      </p:sp>
      <p:pic>
        <p:nvPicPr>
          <p:cNvPr id="75799" name="Picture 23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10255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08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11"/>
          <p:cNvSpPr>
            <a:spLocks noGrp="1" noChangeArrowheads="1"/>
          </p:cNvSpPr>
          <p:nvPr>
            <p:ph type="body" sz="half" idx="2"/>
          </p:nvPr>
        </p:nvSpPr>
        <p:spPr>
          <a:xfrm>
            <a:off x="990600" y="3648075"/>
            <a:ext cx="7391400" cy="2311400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 fontScale="92500" lnSpcReduction="20000"/>
          </a:bodyPr>
          <a:lstStyle/>
          <a:p>
            <a:pPr marL="381000" indent="-381000">
              <a:lnSpc>
                <a:spcPct val="90000"/>
              </a:lnSpc>
              <a:buFont typeface="Wingdings" charset="0"/>
              <a:buNone/>
            </a:pPr>
            <a:r>
              <a:rPr lang="en-US" sz="2400" dirty="0">
                <a:solidFill>
                  <a:srgbClr val="C00000"/>
                </a:solidFill>
              </a:rPr>
              <a:t>Alice thus verifies that:</a:t>
            </a:r>
          </a:p>
          <a:p>
            <a:pPr lvl="1">
              <a:lnSpc>
                <a:spcPct val="90000"/>
              </a:lnSpc>
              <a:buFont typeface="Wingdings" charset="2"/>
              <a:buChar char="§"/>
            </a:pPr>
            <a:r>
              <a:rPr lang="en-US" dirty="0"/>
              <a:t>Bob signed m</a:t>
            </a:r>
          </a:p>
          <a:p>
            <a:pPr lvl="1">
              <a:lnSpc>
                <a:spcPct val="90000"/>
              </a:lnSpc>
              <a:buFont typeface="Wingdings" charset="2"/>
              <a:buChar char="§"/>
            </a:pPr>
            <a:r>
              <a:rPr lang="en-US" dirty="0"/>
              <a:t>no one else signed m</a:t>
            </a:r>
          </a:p>
          <a:p>
            <a:pPr lvl="1">
              <a:lnSpc>
                <a:spcPct val="90000"/>
              </a:lnSpc>
              <a:buFont typeface="Wingdings" charset="2"/>
              <a:buChar char="§"/>
            </a:pPr>
            <a:r>
              <a:rPr lang="en-US" dirty="0"/>
              <a:t>Bob signed m and not m</a:t>
            </a:r>
            <a:r>
              <a:rPr lang="ja-JP" altLang="en-US" dirty="0"/>
              <a:t>‘</a:t>
            </a:r>
            <a:endParaRPr lang="en-US" altLang="ja-JP" dirty="0"/>
          </a:p>
          <a:p>
            <a:pPr marL="381000" indent="-381000">
              <a:lnSpc>
                <a:spcPct val="90000"/>
              </a:lnSpc>
              <a:buFont typeface="Wingdings" charset="0"/>
              <a:buNone/>
            </a:pPr>
            <a:r>
              <a:rPr lang="en-US" sz="2400" dirty="0">
                <a:solidFill>
                  <a:srgbClr val="C00000"/>
                </a:solidFill>
              </a:rPr>
              <a:t>non-repudiation:</a:t>
            </a:r>
          </a:p>
          <a:p>
            <a:pPr marL="800100" lvl="1" indent="-342900">
              <a:lnSpc>
                <a:spcPct val="90000"/>
              </a:lnSpc>
              <a:buFont typeface="Wingdings" charset="0"/>
              <a:buChar char="ü"/>
            </a:pPr>
            <a:r>
              <a:rPr lang="en-US" dirty="0"/>
              <a:t>Alice can take m, and signature K</a:t>
            </a:r>
            <a:r>
              <a:rPr lang="en-US" baseline="-25000" dirty="0"/>
              <a:t>B</a:t>
            </a:r>
            <a:r>
              <a:rPr lang="en-US" dirty="0"/>
              <a:t>(m) to court and prove that Bob signed m</a:t>
            </a:r>
          </a:p>
          <a:p>
            <a:pPr marL="381000" indent="-381000">
              <a:lnSpc>
                <a:spcPct val="90000"/>
              </a:lnSpc>
              <a:buSzTx/>
              <a:buFont typeface="Wingdings" charset="0"/>
              <a:buChar char="ü"/>
            </a:pPr>
            <a:endParaRPr lang="en-US" sz="2400" dirty="0"/>
          </a:p>
        </p:txBody>
      </p:sp>
      <p:sp>
        <p:nvSpPr>
          <p:cNvPr id="47115" name="Text Box 12"/>
          <p:cNvSpPr txBox="1">
            <a:spLocks noChangeArrowheads="1"/>
          </p:cNvSpPr>
          <p:nvPr/>
        </p:nvSpPr>
        <p:spPr bwMode="auto">
          <a:xfrm>
            <a:off x="5673725" y="5435600"/>
            <a:ext cx="736600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50000"/>
              </a:spcBef>
              <a:defRPr/>
            </a:pPr>
            <a:r>
              <a:rPr lang="en-US" sz="1800" dirty="0" smtClean="0">
                <a:latin typeface="Arial Unicode MS" charset="0"/>
                <a:cs typeface="Arial Unicode MS" charset="0"/>
              </a:rPr>
              <a:t>-</a:t>
            </a:r>
          </a:p>
        </p:txBody>
      </p:sp>
      <p:sp>
        <p:nvSpPr>
          <p:cNvPr id="7680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74625"/>
            <a:ext cx="4583113" cy="1143000"/>
          </a:xfrm>
        </p:spPr>
        <p:txBody>
          <a:bodyPr/>
          <a:lstStyle/>
          <a:p>
            <a:r>
              <a:rPr lang="en-US" dirty="0"/>
              <a:t>Digital signatures </a:t>
            </a:r>
          </a:p>
        </p:txBody>
      </p:sp>
      <p:pic>
        <p:nvPicPr>
          <p:cNvPr id="76806" name="Picture 23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10255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7" name="Rectangle 3"/>
          <p:cNvSpPr txBox="1">
            <a:spLocks noChangeArrowheads="1"/>
          </p:cNvSpPr>
          <p:nvPr/>
        </p:nvSpPr>
        <p:spPr bwMode="auto">
          <a:xfrm>
            <a:off x="757238" y="1239838"/>
            <a:ext cx="8147050" cy="24384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277813" indent="-277813">
              <a:lnSpc>
                <a:spcPct val="110000"/>
              </a:lnSpc>
              <a:spcBef>
                <a:spcPct val="20000"/>
              </a:spcBef>
              <a:buClr>
                <a:srgbClr val="000090"/>
              </a:buClr>
              <a:buSzPct val="100000"/>
              <a:buFont typeface="Wingdings" charset="2"/>
              <a:buChar char="§"/>
            </a:pPr>
            <a:r>
              <a:rPr lang="en-US" sz="2400" dirty="0">
                <a:latin typeface="+mn-lt"/>
              </a:rPr>
              <a:t>suppose Alice receives msg m, with signature: m, </a:t>
            </a:r>
            <a:r>
              <a:rPr lang="en-US" sz="2400" dirty="0" smtClean="0">
                <a:latin typeface="+mn-lt"/>
              </a:rPr>
              <a:t>S(K</a:t>
            </a:r>
            <a:r>
              <a:rPr lang="en-US" sz="2400" baseline="-25000" dirty="0" smtClean="0">
                <a:latin typeface="+mn-lt"/>
              </a:rPr>
              <a:t>B</a:t>
            </a:r>
            <a:r>
              <a:rPr lang="en-US" sz="2400" baseline="30000" dirty="0" smtClean="0">
                <a:latin typeface="+mn-lt"/>
              </a:rPr>
              <a:t>-</a:t>
            </a:r>
            <a:r>
              <a:rPr lang="en-US" sz="2400" dirty="0">
                <a:latin typeface="+mn-lt"/>
              </a:rPr>
              <a:t>,</a:t>
            </a:r>
            <a:r>
              <a:rPr lang="en-US" sz="2400" dirty="0" smtClean="0">
                <a:latin typeface="+mn-lt"/>
              </a:rPr>
              <a:t>m</a:t>
            </a:r>
            <a:r>
              <a:rPr lang="en-US" sz="2400" dirty="0">
                <a:latin typeface="+mn-lt"/>
              </a:rPr>
              <a:t>)</a:t>
            </a:r>
          </a:p>
          <a:p>
            <a:pPr marL="277813" indent="-277813">
              <a:lnSpc>
                <a:spcPct val="110000"/>
              </a:lnSpc>
              <a:spcBef>
                <a:spcPct val="20000"/>
              </a:spcBef>
              <a:buClr>
                <a:srgbClr val="000090"/>
              </a:buClr>
              <a:buSzPct val="100000"/>
              <a:buFont typeface="Wingdings" charset="2"/>
              <a:buChar char="§"/>
            </a:pPr>
            <a:r>
              <a:rPr lang="en-US" sz="2400" dirty="0">
                <a:latin typeface="+mn-lt"/>
              </a:rPr>
              <a:t>Alice verifies m signed by Bob by </a:t>
            </a:r>
            <a:r>
              <a:rPr lang="en-US" sz="2400" dirty="0" smtClean="0">
                <a:latin typeface="+mn-lt"/>
              </a:rPr>
              <a:t>using Bob</a:t>
            </a:r>
            <a:r>
              <a:rPr lang="ja-JP" altLang="en-US" sz="2400" dirty="0">
                <a:latin typeface="+mn-lt"/>
              </a:rPr>
              <a:t>’</a:t>
            </a:r>
            <a:r>
              <a:rPr lang="en-US" altLang="ja-JP" sz="2400" dirty="0">
                <a:latin typeface="+mn-lt"/>
              </a:rPr>
              <a:t>s public key </a:t>
            </a:r>
            <a:r>
              <a:rPr lang="en-US" altLang="ja-JP" sz="2400" dirty="0" smtClean="0">
                <a:latin typeface="+mn-lt"/>
              </a:rPr>
              <a:t>K</a:t>
            </a:r>
            <a:r>
              <a:rPr lang="en-US" altLang="ja-JP" sz="2400" baseline="-25000" dirty="0" smtClean="0">
                <a:latin typeface="+mn-lt"/>
              </a:rPr>
              <a:t>B</a:t>
            </a:r>
            <a:r>
              <a:rPr lang="en-US" altLang="ja-JP" sz="2400" baseline="30000" dirty="0" smtClean="0">
                <a:latin typeface="+mn-lt"/>
              </a:rPr>
              <a:t>+</a:t>
            </a:r>
            <a:r>
              <a:rPr lang="en-US" altLang="ja-JP" sz="2400" dirty="0" smtClean="0">
                <a:latin typeface="+mn-lt"/>
              </a:rPr>
              <a:t>  to verify V(K</a:t>
            </a:r>
            <a:r>
              <a:rPr lang="en-US" altLang="ja-JP" sz="2400" baseline="-25000" dirty="0" smtClean="0">
                <a:latin typeface="+mn-lt"/>
              </a:rPr>
              <a:t>B</a:t>
            </a:r>
            <a:r>
              <a:rPr lang="en-US" altLang="ja-JP" sz="2400" baseline="30000" dirty="0" smtClean="0">
                <a:latin typeface="+mn-lt"/>
              </a:rPr>
              <a:t>+</a:t>
            </a:r>
            <a:r>
              <a:rPr lang="en-US" altLang="ja-JP" sz="2400" dirty="0" smtClean="0">
                <a:latin typeface="+mn-lt"/>
              </a:rPr>
              <a:t>,S(K</a:t>
            </a:r>
            <a:r>
              <a:rPr lang="en-US" altLang="ja-JP" sz="2400" baseline="-25000" dirty="0" smtClean="0">
                <a:latin typeface="+mn-lt"/>
              </a:rPr>
              <a:t>B</a:t>
            </a:r>
            <a:r>
              <a:rPr lang="en-US" altLang="ja-JP" sz="2400" baseline="30000" dirty="0" smtClean="0">
                <a:latin typeface="+mn-lt"/>
              </a:rPr>
              <a:t>-</a:t>
            </a:r>
            <a:r>
              <a:rPr lang="en-US" altLang="ja-JP" sz="2400" dirty="0" smtClean="0">
                <a:latin typeface="+mn-lt"/>
              </a:rPr>
              <a:t>,m),m) = True</a:t>
            </a:r>
            <a:endParaRPr lang="en-US" altLang="ja-JP" sz="2400" dirty="0">
              <a:latin typeface="+mn-lt"/>
            </a:endParaRPr>
          </a:p>
          <a:p>
            <a:pPr marL="277813" indent="-277813">
              <a:lnSpc>
                <a:spcPct val="110000"/>
              </a:lnSpc>
              <a:spcBef>
                <a:spcPct val="20000"/>
              </a:spcBef>
              <a:buClr>
                <a:srgbClr val="000090"/>
              </a:buClr>
              <a:buSzPct val="100000"/>
              <a:buFont typeface="Wingdings" charset="2"/>
              <a:buChar char="§"/>
            </a:pPr>
            <a:endParaRPr lang="en-US" altLang="ja-JP" sz="2400" dirty="0" smtClean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14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44286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Chapter 7</a:t>
            </a:r>
            <a:r>
              <a:rPr lang="en-US" altLang="en-US" dirty="0" smtClean="0">
                <a:ea typeface="ＭＳ Ｐゴシック" charset="-128"/>
              </a:rPr>
              <a:t>: </a:t>
            </a:r>
            <a:r>
              <a:rPr lang="en-US" altLang="en-US" dirty="0">
                <a:ea typeface="ＭＳ Ｐゴシック" charset="-128"/>
              </a:rPr>
              <a:t>Outline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545611"/>
            <a:ext cx="9144001" cy="4328667"/>
          </a:xfrm>
        </p:spPr>
        <p:txBody>
          <a:bodyPr>
            <a:noAutofit/>
          </a:bodyPr>
          <a:lstStyle/>
          <a:p>
            <a:pPr marL="1039813" lvl="1" indent="-457200">
              <a:lnSpc>
                <a:spcPct val="150000"/>
              </a:lnSpc>
              <a:spcAft>
                <a:spcPts val="600"/>
              </a:spcAft>
              <a:buFont typeface="Wingdings" charset="2"/>
              <a:buChar char="ü"/>
            </a:pPr>
            <a:r>
              <a:rPr lang="en-US" altLang="en-US" sz="2800" dirty="0" smtClean="0">
                <a:solidFill>
                  <a:srgbClr val="CC0000"/>
                </a:solidFill>
                <a:latin typeface="+mj-lt"/>
              </a:rPr>
              <a:t>What is Network Security?</a:t>
            </a:r>
            <a:endParaRPr lang="en-US" altLang="en-US" sz="2800" dirty="0" smtClean="0">
              <a:solidFill>
                <a:srgbClr val="000099"/>
              </a:solidFill>
              <a:latin typeface="Calibri Light" charset="0"/>
              <a:ea typeface="ＭＳ Ｐゴシック" charset="-128"/>
              <a:cs typeface="Calibri Light" charset="0"/>
            </a:endParaRPr>
          </a:p>
          <a:p>
            <a:pPr marL="1039813" lvl="1" indent="-457200">
              <a:lnSpc>
                <a:spcPct val="150000"/>
              </a:lnSpc>
              <a:spcAft>
                <a:spcPts val="600"/>
              </a:spcAft>
              <a:buFont typeface="Wingdings" charset="2"/>
              <a:buChar char="ü"/>
            </a:pPr>
            <a:r>
              <a:rPr lang="en-US" altLang="en-US" sz="2800" dirty="0" smtClean="0">
                <a:solidFill>
                  <a:srgbClr val="C00000"/>
                </a:solidFill>
                <a:latin typeface="Calibri Light" charset="0"/>
                <a:ea typeface="ＭＳ Ｐゴシック" charset="-128"/>
                <a:cs typeface="Calibri Light" charset="0"/>
              </a:rPr>
              <a:t>Principles of Cryptography</a:t>
            </a:r>
          </a:p>
          <a:p>
            <a:pPr marL="1039813" lvl="1" indent="-457200">
              <a:lnSpc>
                <a:spcPct val="150000"/>
              </a:lnSpc>
              <a:spcAft>
                <a:spcPts val="600"/>
              </a:spcAft>
              <a:buFont typeface="Wingdings" charset="2"/>
              <a:buChar char="ü"/>
            </a:pPr>
            <a:r>
              <a:rPr lang="en-US" altLang="en-US" sz="2800" dirty="0" smtClean="0">
                <a:solidFill>
                  <a:srgbClr val="C00000"/>
                </a:solidFill>
                <a:latin typeface="Calibri Light" charset="0"/>
                <a:ea typeface="ＭＳ Ｐゴシック" charset="-128"/>
                <a:cs typeface="Calibri Light" charset="0"/>
              </a:rPr>
              <a:t>Authentication, Message Integrity</a:t>
            </a:r>
          </a:p>
          <a:p>
            <a:pPr marL="808038" lvl="1" indent="-225425">
              <a:lnSpc>
                <a:spcPct val="150000"/>
              </a:lnSpc>
              <a:spcAft>
                <a:spcPts val="600"/>
              </a:spcAft>
              <a:buFont typeface="Wingdings" charset="2"/>
              <a:buChar char="q"/>
            </a:pPr>
            <a:r>
              <a:rPr lang="en-US" altLang="en-US" sz="2800" dirty="0" smtClean="0">
                <a:solidFill>
                  <a:srgbClr val="C00000"/>
                </a:solidFill>
                <a:latin typeface="Calibri Light" charset="0"/>
                <a:ea typeface="ＭＳ Ｐゴシック" charset="-128"/>
                <a:cs typeface="Calibri Light" charset="0"/>
              </a:rPr>
              <a:t> Securing TCP: SSL/TLS</a:t>
            </a:r>
          </a:p>
        </p:txBody>
      </p:sp>
      <p:pic>
        <p:nvPicPr>
          <p:cNvPr id="5" name="Picture 7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0255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57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128588"/>
            <a:ext cx="7772400" cy="1143000"/>
          </a:xfrm>
        </p:spPr>
        <p:txBody>
          <a:bodyPr/>
          <a:lstStyle/>
          <a:p>
            <a:r>
              <a:rPr lang="en-US" dirty="0" smtClean="0">
                <a:latin typeface="Gill Sans MT" charset="0"/>
              </a:rPr>
              <a:t>SSL/TLS: Transport Layer Security</a:t>
            </a:r>
            <a:endParaRPr lang="en-US" dirty="0">
              <a:latin typeface="Gill Sans MT" charset="0"/>
            </a:endParaRPr>
          </a:p>
        </p:txBody>
      </p:sp>
      <p:sp>
        <p:nvSpPr>
          <p:cNvPr id="9830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222375"/>
            <a:ext cx="4132263" cy="4648200"/>
          </a:xfrm>
        </p:spPr>
        <p:txBody>
          <a:bodyPr>
            <a:normAutofit fontScale="92500" lnSpcReduction="20000"/>
          </a:bodyPr>
          <a:lstStyle/>
          <a:p>
            <a:pPr marL="225425" indent="-225425"/>
            <a:r>
              <a:rPr lang="en-US" sz="2400" dirty="0"/>
              <a:t>widely deployed security protocol</a:t>
            </a:r>
          </a:p>
          <a:p>
            <a:pPr marL="569913" lvl="1" indent="-225425"/>
            <a:r>
              <a:rPr lang="en-US" sz="2000" dirty="0"/>
              <a:t>supported by almost all browsers, web servers</a:t>
            </a:r>
          </a:p>
          <a:p>
            <a:pPr marL="569913" lvl="1" indent="-225425"/>
            <a:r>
              <a:rPr lang="en-US" sz="2000" dirty="0"/>
              <a:t>https</a:t>
            </a:r>
          </a:p>
          <a:p>
            <a:pPr marL="569913" lvl="1" indent="-225425"/>
            <a:r>
              <a:rPr lang="en-US" sz="2000" dirty="0"/>
              <a:t>billions $/year </a:t>
            </a:r>
            <a:r>
              <a:rPr lang="en-US" sz="2000" dirty="0" smtClean="0"/>
              <a:t>over TLS</a:t>
            </a:r>
          </a:p>
          <a:p>
            <a:pPr marL="225425" indent="-225425"/>
            <a:r>
              <a:rPr lang="en-US" sz="2400" dirty="0" smtClean="0"/>
              <a:t>mechanisms: [Woo 1994], implementation: Netscape</a:t>
            </a:r>
          </a:p>
          <a:p>
            <a:pPr marL="225425" indent="-225425"/>
            <a:r>
              <a:rPr lang="en-US" sz="2400" dirty="0" smtClean="0"/>
              <a:t>Current version: TLS1.2</a:t>
            </a:r>
          </a:p>
          <a:p>
            <a:pPr marL="625475" lvl="1" indent="-225425"/>
            <a:r>
              <a:rPr lang="en-US" sz="2000" dirty="0" smtClean="0"/>
              <a:t>TLS1.3 (aka TLS2 aka TLS4 aka TLS7 on the horizon)</a:t>
            </a:r>
            <a:endParaRPr lang="en-US" sz="2000" dirty="0"/>
          </a:p>
          <a:p>
            <a:pPr marL="225425" indent="-225425"/>
            <a:r>
              <a:rPr lang="en-US" sz="2400" dirty="0"/>
              <a:t>provides</a:t>
            </a:r>
          </a:p>
          <a:p>
            <a:pPr marL="569913" lvl="1" indent="-225425">
              <a:lnSpc>
                <a:spcPts val="2300"/>
              </a:lnSpc>
            </a:pPr>
            <a:r>
              <a:rPr lang="en-US" i="1" dirty="0">
                <a:solidFill>
                  <a:srgbClr val="C00000"/>
                </a:solidFill>
              </a:rPr>
              <a:t>confidentiality</a:t>
            </a:r>
          </a:p>
          <a:p>
            <a:pPr marL="569913" lvl="1" indent="-225425">
              <a:lnSpc>
                <a:spcPts val="2300"/>
              </a:lnSpc>
            </a:pPr>
            <a:r>
              <a:rPr lang="en-US" i="1" dirty="0">
                <a:solidFill>
                  <a:srgbClr val="C00000"/>
                </a:solidFill>
              </a:rPr>
              <a:t>integrity</a:t>
            </a:r>
          </a:p>
          <a:p>
            <a:pPr marL="569913" lvl="1" indent="-225425">
              <a:lnSpc>
                <a:spcPts val="2300"/>
              </a:lnSpc>
            </a:pPr>
            <a:r>
              <a:rPr lang="en-US" i="1" dirty="0">
                <a:solidFill>
                  <a:srgbClr val="C00000"/>
                </a:solidFill>
              </a:rPr>
              <a:t>authentication</a:t>
            </a:r>
          </a:p>
        </p:txBody>
      </p:sp>
      <p:sp>
        <p:nvSpPr>
          <p:cNvPr id="9830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03750" y="1384300"/>
            <a:ext cx="4143375" cy="5054600"/>
          </a:xfrm>
        </p:spPr>
        <p:txBody>
          <a:bodyPr/>
          <a:lstStyle/>
          <a:p>
            <a:pPr marL="225425" indent="-225425">
              <a:lnSpc>
                <a:spcPts val="2475"/>
              </a:lnSpc>
              <a:tabLst>
                <a:tab pos="225425" algn="l"/>
              </a:tabLst>
            </a:pPr>
            <a:r>
              <a:rPr lang="en-US" sz="2400" dirty="0"/>
              <a:t>original goals:</a:t>
            </a:r>
          </a:p>
          <a:p>
            <a:pPr marL="569913" lvl="1" indent="-230188">
              <a:lnSpc>
                <a:spcPts val="2475"/>
              </a:lnSpc>
              <a:tabLst>
                <a:tab pos="225425" algn="l"/>
              </a:tabLst>
            </a:pPr>
            <a:r>
              <a:rPr lang="en-US" dirty="0"/>
              <a:t>Web e-commerce transactions </a:t>
            </a:r>
          </a:p>
          <a:p>
            <a:pPr marL="569913" lvl="1" indent="-230188">
              <a:lnSpc>
                <a:spcPts val="2475"/>
              </a:lnSpc>
              <a:tabLst>
                <a:tab pos="225425" algn="l"/>
              </a:tabLst>
            </a:pPr>
            <a:r>
              <a:rPr lang="en-US" dirty="0"/>
              <a:t>encryption (especially credit-card numbers)</a:t>
            </a:r>
          </a:p>
          <a:p>
            <a:pPr marL="569913" lvl="1" indent="-230188">
              <a:lnSpc>
                <a:spcPts val="2475"/>
              </a:lnSpc>
              <a:tabLst>
                <a:tab pos="225425" algn="l"/>
              </a:tabLst>
            </a:pPr>
            <a:r>
              <a:rPr lang="en-US" dirty="0"/>
              <a:t>Web-server authentication</a:t>
            </a:r>
          </a:p>
          <a:p>
            <a:pPr marL="569913" lvl="1" indent="-230188">
              <a:lnSpc>
                <a:spcPts val="2475"/>
              </a:lnSpc>
              <a:tabLst>
                <a:tab pos="225425" algn="l"/>
              </a:tabLst>
            </a:pPr>
            <a:r>
              <a:rPr lang="en-US" dirty="0"/>
              <a:t>optional client authentication</a:t>
            </a:r>
          </a:p>
          <a:p>
            <a:pPr marL="569913" lvl="1" indent="-230188">
              <a:lnSpc>
                <a:spcPts val="2475"/>
              </a:lnSpc>
              <a:tabLst>
                <a:tab pos="225425" algn="l"/>
              </a:tabLst>
            </a:pPr>
            <a:r>
              <a:rPr lang="en-US" dirty="0"/>
              <a:t>minimum hassle in doing business with new merchant</a:t>
            </a:r>
          </a:p>
          <a:p>
            <a:pPr marL="225425" indent="-225425">
              <a:lnSpc>
                <a:spcPts val="2475"/>
              </a:lnSpc>
              <a:tabLst>
                <a:tab pos="225425" algn="l"/>
              </a:tabLst>
            </a:pPr>
            <a:r>
              <a:rPr lang="en-US" sz="2400" dirty="0"/>
              <a:t>available to all TCP applications</a:t>
            </a:r>
          </a:p>
          <a:p>
            <a:pPr marL="569913" lvl="1" indent="-230188">
              <a:lnSpc>
                <a:spcPts val="2475"/>
              </a:lnSpc>
              <a:tabLst>
                <a:tab pos="225425" algn="l"/>
              </a:tabLst>
            </a:pPr>
            <a:r>
              <a:rPr lang="en-US" dirty="0"/>
              <a:t>secure socket interface</a:t>
            </a:r>
          </a:p>
        </p:txBody>
      </p:sp>
      <p:pic>
        <p:nvPicPr>
          <p:cNvPr id="9" name="Picture 23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7" y="1025525"/>
            <a:ext cx="7431415" cy="175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13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TLS and </a:t>
            </a:r>
            <a:r>
              <a:rPr lang="en-US" dirty="0"/>
              <a:t>TCP/IP</a:t>
            </a:r>
          </a:p>
        </p:txBody>
      </p:sp>
      <p:grpSp>
        <p:nvGrpSpPr>
          <p:cNvPr id="99331" name="Group 3"/>
          <p:cNvGrpSpPr>
            <a:grpSpLocks/>
          </p:cNvGrpSpPr>
          <p:nvPr/>
        </p:nvGrpSpPr>
        <p:grpSpPr bwMode="auto">
          <a:xfrm>
            <a:off x="1443038" y="1603375"/>
            <a:ext cx="2325687" cy="2709863"/>
            <a:chOff x="727" y="1773"/>
            <a:chExt cx="1465" cy="1707"/>
          </a:xfrm>
        </p:grpSpPr>
        <p:sp>
          <p:nvSpPr>
            <p:cNvPr id="99344" name="Rectangle 4"/>
            <p:cNvSpPr>
              <a:spLocks noChangeArrowheads="1"/>
            </p:cNvSpPr>
            <p:nvPr/>
          </p:nvSpPr>
          <p:spPr bwMode="auto">
            <a:xfrm>
              <a:off x="909" y="1773"/>
              <a:ext cx="1198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99345" name="Text Box 5"/>
            <p:cNvSpPr txBox="1">
              <a:spLocks noChangeArrowheads="1"/>
            </p:cNvSpPr>
            <p:nvPr/>
          </p:nvSpPr>
          <p:spPr bwMode="auto">
            <a:xfrm>
              <a:off x="1008" y="1931"/>
              <a:ext cx="90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Application</a:t>
              </a:r>
            </a:p>
          </p:txBody>
        </p:sp>
        <p:sp>
          <p:nvSpPr>
            <p:cNvPr id="99346" name="Rectangle 6"/>
            <p:cNvSpPr>
              <a:spLocks noChangeArrowheads="1"/>
            </p:cNvSpPr>
            <p:nvPr/>
          </p:nvSpPr>
          <p:spPr bwMode="auto">
            <a:xfrm>
              <a:off x="909" y="2349"/>
              <a:ext cx="1198" cy="38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99347" name="Text Box 7"/>
            <p:cNvSpPr txBox="1">
              <a:spLocks noChangeArrowheads="1"/>
            </p:cNvSpPr>
            <p:nvPr/>
          </p:nvSpPr>
          <p:spPr bwMode="auto">
            <a:xfrm>
              <a:off x="1296" y="2427"/>
              <a:ext cx="44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TCP</a:t>
              </a:r>
            </a:p>
          </p:txBody>
        </p:sp>
        <p:sp>
          <p:nvSpPr>
            <p:cNvPr id="99348" name="Rectangle 8"/>
            <p:cNvSpPr>
              <a:spLocks noChangeArrowheads="1"/>
            </p:cNvSpPr>
            <p:nvPr/>
          </p:nvSpPr>
          <p:spPr bwMode="auto">
            <a:xfrm>
              <a:off x="909" y="2736"/>
              <a:ext cx="1198" cy="3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99349" name="Text Box 9"/>
            <p:cNvSpPr txBox="1">
              <a:spLocks noChangeArrowheads="1"/>
            </p:cNvSpPr>
            <p:nvPr/>
          </p:nvSpPr>
          <p:spPr bwMode="auto">
            <a:xfrm>
              <a:off x="1382" y="2832"/>
              <a:ext cx="26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IP</a:t>
              </a:r>
            </a:p>
          </p:txBody>
        </p:sp>
        <p:sp>
          <p:nvSpPr>
            <p:cNvPr id="99350" name="Text Box 10"/>
            <p:cNvSpPr txBox="1">
              <a:spLocks noChangeArrowheads="1"/>
            </p:cNvSpPr>
            <p:nvPr/>
          </p:nvSpPr>
          <p:spPr bwMode="auto">
            <a:xfrm>
              <a:off x="727" y="3228"/>
              <a:ext cx="146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i="1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normal application</a:t>
              </a:r>
            </a:p>
          </p:txBody>
        </p:sp>
      </p:grpSp>
      <p:grpSp>
        <p:nvGrpSpPr>
          <p:cNvPr id="99332" name="Group 11"/>
          <p:cNvGrpSpPr>
            <a:grpSpLocks/>
          </p:cNvGrpSpPr>
          <p:nvPr/>
        </p:nvGrpSpPr>
        <p:grpSpPr bwMode="auto">
          <a:xfrm>
            <a:off x="4822825" y="1603375"/>
            <a:ext cx="2628900" cy="2709863"/>
            <a:chOff x="2524" y="1773"/>
            <a:chExt cx="1653" cy="1707"/>
          </a:xfrm>
        </p:grpSpPr>
        <p:sp>
          <p:nvSpPr>
            <p:cNvPr id="99335" name="Rectangle 12"/>
            <p:cNvSpPr>
              <a:spLocks noChangeArrowheads="1"/>
            </p:cNvSpPr>
            <p:nvPr/>
          </p:nvSpPr>
          <p:spPr bwMode="auto">
            <a:xfrm>
              <a:off x="2688" y="1773"/>
              <a:ext cx="1200" cy="40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99336" name="Text Box 13"/>
            <p:cNvSpPr txBox="1">
              <a:spLocks noChangeArrowheads="1"/>
            </p:cNvSpPr>
            <p:nvPr/>
          </p:nvSpPr>
          <p:spPr bwMode="auto">
            <a:xfrm>
              <a:off x="2817" y="1875"/>
              <a:ext cx="90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Application</a:t>
              </a:r>
            </a:p>
          </p:txBody>
        </p:sp>
        <p:sp>
          <p:nvSpPr>
            <p:cNvPr id="99337" name="Rectangle 14"/>
            <p:cNvSpPr>
              <a:spLocks noChangeArrowheads="1"/>
            </p:cNvSpPr>
            <p:nvPr/>
          </p:nvSpPr>
          <p:spPr bwMode="auto">
            <a:xfrm>
              <a:off x="2688" y="2181"/>
              <a:ext cx="1200" cy="315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99338" name="Rectangle 15"/>
            <p:cNvSpPr>
              <a:spLocks noChangeArrowheads="1"/>
            </p:cNvSpPr>
            <p:nvPr/>
          </p:nvSpPr>
          <p:spPr bwMode="auto">
            <a:xfrm>
              <a:off x="2688" y="2496"/>
              <a:ext cx="1200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99339" name="Rectangle 16"/>
            <p:cNvSpPr>
              <a:spLocks noChangeArrowheads="1"/>
            </p:cNvSpPr>
            <p:nvPr/>
          </p:nvSpPr>
          <p:spPr bwMode="auto">
            <a:xfrm>
              <a:off x="2688" y="2832"/>
              <a:ext cx="1200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99340" name="Text Box 17"/>
            <p:cNvSpPr txBox="1">
              <a:spLocks noChangeArrowheads="1"/>
            </p:cNvSpPr>
            <p:nvPr/>
          </p:nvSpPr>
          <p:spPr bwMode="auto">
            <a:xfrm>
              <a:off x="3049" y="2218"/>
              <a:ext cx="41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 smtClean="0">
                  <a:latin typeface="Arial" charset="0"/>
                  <a:cs typeface="Arial" charset="0"/>
                </a:rPr>
                <a:t>TLS</a:t>
              </a: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99341" name="Text Box 18"/>
            <p:cNvSpPr txBox="1">
              <a:spLocks noChangeArrowheads="1"/>
            </p:cNvSpPr>
            <p:nvPr/>
          </p:nvSpPr>
          <p:spPr bwMode="auto">
            <a:xfrm>
              <a:off x="3050" y="2545"/>
              <a:ext cx="44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TCP</a:t>
              </a:r>
            </a:p>
          </p:txBody>
        </p:sp>
        <p:sp>
          <p:nvSpPr>
            <p:cNvPr id="99342" name="Text Box 19"/>
            <p:cNvSpPr txBox="1">
              <a:spLocks noChangeArrowheads="1"/>
            </p:cNvSpPr>
            <p:nvPr/>
          </p:nvSpPr>
          <p:spPr bwMode="auto">
            <a:xfrm>
              <a:off x="3158" y="2870"/>
              <a:ext cx="26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IP</a:t>
              </a:r>
            </a:p>
          </p:txBody>
        </p:sp>
        <p:sp>
          <p:nvSpPr>
            <p:cNvPr id="99343" name="Text Box 20"/>
            <p:cNvSpPr txBox="1">
              <a:spLocks noChangeArrowheads="1"/>
            </p:cNvSpPr>
            <p:nvPr/>
          </p:nvSpPr>
          <p:spPr bwMode="auto">
            <a:xfrm>
              <a:off x="2524" y="3228"/>
              <a:ext cx="165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i="1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application  with </a:t>
              </a:r>
              <a:r>
                <a:rPr lang="en-US" i="1" dirty="0" smtClean="0">
                  <a:solidFill>
                    <a:srgbClr val="C00000"/>
                  </a:solidFill>
                  <a:latin typeface="Arial" charset="0"/>
                  <a:cs typeface="Arial" charset="0"/>
                </a:rPr>
                <a:t>TLS</a:t>
              </a:r>
              <a:endParaRPr lang="en-US" i="1" dirty="0">
                <a:solidFill>
                  <a:srgbClr val="C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99333" name="Text Box 21"/>
          <p:cNvSpPr txBox="1">
            <a:spLocks noChangeArrowheads="1"/>
          </p:cNvSpPr>
          <p:nvPr/>
        </p:nvSpPr>
        <p:spPr bwMode="auto">
          <a:xfrm>
            <a:off x="679450" y="4724400"/>
            <a:ext cx="7700963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338138" indent="-338138">
              <a:buClr>
                <a:srgbClr val="000090"/>
              </a:buClr>
              <a:buSzPct val="100000"/>
              <a:buFont typeface="Wingdings" charset="2"/>
              <a:buChar char="§"/>
            </a:pPr>
            <a:r>
              <a:rPr lang="en-US" sz="2800" dirty="0" smtClean="0">
                <a:latin typeface="+mn-lt"/>
              </a:rPr>
              <a:t>TLS provides </a:t>
            </a:r>
            <a:r>
              <a:rPr lang="en-US" sz="2800" dirty="0">
                <a:latin typeface="+mn-lt"/>
              </a:rPr>
              <a:t>application programming interface (API) to applications</a:t>
            </a:r>
          </a:p>
          <a:p>
            <a:pPr marL="338138" indent="-338138">
              <a:buClr>
                <a:srgbClr val="000090"/>
              </a:buClr>
              <a:buSzPct val="100000"/>
              <a:buFont typeface="Wingdings" charset="2"/>
              <a:buChar char="§"/>
            </a:pPr>
            <a:r>
              <a:rPr lang="en-US" sz="2800" dirty="0" smtClean="0">
                <a:latin typeface="+mn-lt"/>
              </a:rPr>
              <a:t>C </a:t>
            </a:r>
            <a:r>
              <a:rPr lang="en-US" sz="2800" dirty="0">
                <a:latin typeface="+mn-lt"/>
              </a:rPr>
              <a:t>and Java </a:t>
            </a:r>
            <a:r>
              <a:rPr lang="en-US" sz="2800" dirty="0" smtClean="0">
                <a:latin typeface="+mn-lt"/>
              </a:rPr>
              <a:t>TLS libraries/classes </a:t>
            </a:r>
            <a:r>
              <a:rPr lang="en-US" sz="2800" dirty="0">
                <a:latin typeface="+mn-lt"/>
              </a:rPr>
              <a:t>readily available</a:t>
            </a:r>
          </a:p>
        </p:txBody>
      </p:sp>
      <p:pic>
        <p:nvPicPr>
          <p:cNvPr id="99334" name="Picture 2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306512"/>
            <a:ext cx="3656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5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44286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Chapter 7</a:t>
            </a:r>
            <a:r>
              <a:rPr lang="en-US" altLang="en-US" dirty="0" smtClean="0">
                <a:ea typeface="ＭＳ Ｐゴシック" charset="-128"/>
              </a:rPr>
              <a:t>: </a:t>
            </a:r>
            <a:r>
              <a:rPr lang="en-US" altLang="en-US" dirty="0">
                <a:ea typeface="ＭＳ Ｐゴシック" charset="-128"/>
              </a:rPr>
              <a:t>Outline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545611"/>
            <a:ext cx="9144001" cy="4328667"/>
          </a:xfrm>
        </p:spPr>
        <p:txBody>
          <a:bodyPr>
            <a:noAutofit/>
          </a:bodyPr>
          <a:lstStyle/>
          <a:p>
            <a:pPr marL="1039813" lvl="1" indent="-457200">
              <a:lnSpc>
                <a:spcPct val="150000"/>
              </a:lnSpc>
              <a:spcAft>
                <a:spcPts val="600"/>
              </a:spcAft>
              <a:buFont typeface="Wingdings" charset="2"/>
              <a:buChar char="ü"/>
            </a:pPr>
            <a:r>
              <a:rPr lang="en-US" altLang="en-US" sz="2800" dirty="0" smtClean="0">
                <a:solidFill>
                  <a:srgbClr val="CC0000"/>
                </a:solidFill>
                <a:latin typeface="+mj-lt"/>
              </a:rPr>
              <a:t>What is Network Security?</a:t>
            </a:r>
            <a:endParaRPr lang="en-US" altLang="en-US" sz="2800" dirty="0" smtClean="0">
              <a:solidFill>
                <a:srgbClr val="000099"/>
              </a:solidFill>
              <a:latin typeface="Calibri Light" charset="0"/>
              <a:ea typeface="ＭＳ Ｐゴシック" charset="-128"/>
              <a:cs typeface="Calibri Light" charset="0"/>
            </a:endParaRPr>
          </a:p>
          <a:p>
            <a:pPr marL="1039813" lvl="1" indent="-457200">
              <a:lnSpc>
                <a:spcPct val="150000"/>
              </a:lnSpc>
              <a:spcAft>
                <a:spcPts val="600"/>
              </a:spcAft>
              <a:buFont typeface="Wingdings" charset="2"/>
              <a:buChar char="ü"/>
            </a:pPr>
            <a:r>
              <a:rPr lang="en-US" altLang="en-US" sz="2800" dirty="0" smtClean="0">
                <a:solidFill>
                  <a:srgbClr val="C00000"/>
                </a:solidFill>
                <a:latin typeface="Calibri Light" charset="0"/>
                <a:ea typeface="ＭＳ Ｐゴシック" charset="-128"/>
                <a:cs typeface="Calibri Light" charset="0"/>
              </a:rPr>
              <a:t>Principles of Cryptography</a:t>
            </a:r>
          </a:p>
          <a:p>
            <a:pPr marL="1039813" lvl="1" indent="-457200">
              <a:lnSpc>
                <a:spcPct val="150000"/>
              </a:lnSpc>
              <a:spcAft>
                <a:spcPts val="600"/>
              </a:spcAft>
              <a:buFont typeface="Wingdings" charset="2"/>
              <a:buChar char="ü"/>
            </a:pPr>
            <a:r>
              <a:rPr lang="en-US" altLang="en-US" sz="2800" dirty="0" smtClean="0">
                <a:solidFill>
                  <a:srgbClr val="C00000"/>
                </a:solidFill>
                <a:latin typeface="Calibri Light" charset="0"/>
                <a:ea typeface="ＭＳ Ｐゴシック" charset="-128"/>
                <a:cs typeface="Calibri Light" charset="0"/>
              </a:rPr>
              <a:t>Authentication, Message Integrity</a:t>
            </a:r>
          </a:p>
          <a:p>
            <a:pPr marL="1039813" lvl="1" indent="-457200">
              <a:lnSpc>
                <a:spcPct val="150000"/>
              </a:lnSpc>
              <a:spcAft>
                <a:spcPts val="600"/>
              </a:spcAft>
              <a:buFont typeface="Wingdings" charset="2"/>
              <a:buChar char="ü"/>
            </a:pPr>
            <a:r>
              <a:rPr lang="en-US" altLang="en-US" sz="2800" dirty="0" smtClean="0">
                <a:solidFill>
                  <a:srgbClr val="C00000"/>
                </a:solidFill>
                <a:latin typeface="Calibri Light" charset="0"/>
                <a:ea typeface="ＭＳ Ｐゴシック" charset="-128"/>
                <a:cs typeface="Calibri Light" charset="0"/>
              </a:rPr>
              <a:t>Securing TCP: SSL/TLS</a:t>
            </a:r>
          </a:p>
        </p:txBody>
      </p:sp>
      <p:pic>
        <p:nvPicPr>
          <p:cNvPr id="5" name="Picture 7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0255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07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465" name="Picture 17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8" y="1071563"/>
            <a:ext cx="6856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0467" name="Rectangle 2"/>
          <p:cNvSpPr>
            <a:spLocks noGrp="1" noChangeArrowheads="1"/>
          </p:cNvSpPr>
          <p:nvPr>
            <p:ph type="title"/>
          </p:nvPr>
        </p:nvSpPr>
        <p:spPr>
          <a:xfrm>
            <a:off x="573088" y="186450"/>
            <a:ext cx="7886700" cy="1325563"/>
          </a:xfrm>
        </p:spPr>
        <p:txBody>
          <a:bodyPr/>
          <a:lstStyle/>
          <a:p>
            <a:r>
              <a:rPr lang="en-US" dirty="0"/>
              <a:t>Network Security (summary)</a:t>
            </a:r>
          </a:p>
        </p:txBody>
      </p:sp>
      <p:sp>
        <p:nvSpPr>
          <p:cNvPr id="190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00175"/>
            <a:ext cx="8148638" cy="4648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dirty="0">
                <a:solidFill>
                  <a:srgbClr val="CC0000"/>
                </a:solidFill>
              </a:rPr>
              <a:t>basic techniques…...</a:t>
            </a:r>
          </a:p>
          <a:p>
            <a:pPr lvl="1"/>
            <a:r>
              <a:rPr lang="en-US" dirty="0"/>
              <a:t>cryptography (symmetric and public)</a:t>
            </a:r>
          </a:p>
          <a:p>
            <a:pPr lvl="1"/>
            <a:r>
              <a:rPr lang="en-US" dirty="0"/>
              <a:t>message integrity</a:t>
            </a:r>
          </a:p>
          <a:p>
            <a:pPr lvl="1"/>
            <a:r>
              <a:rPr lang="en-US" dirty="0"/>
              <a:t>end-point authentication</a:t>
            </a:r>
          </a:p>
          <a:p>
            <a:pPr>
              <a:buFont typeface="Wingdings" charset="0"/>
              <a:buNone/>
            </a:pPr>
            <a:r>
              <a:rPr lang="en-US" dirty="0">
                <a:solidFill>
                  <a:srgbClr val="CC0000"/>
                </a:solidFill>
              </a:rPr>
              <a:t>…. used in many different security scenarios</a:t>
            </a:r>
          </a:p>
          <a:p>
            <a:pPr lvl="1"/>
            <a:r>
              <a:rPr lang="en-US" dirty="0"/>
              <a:t>secure email</a:t>
            </a:r>
          </a:p>
          <a:p>
            <a:pPr lvl="1"/>
            <a:r>
              <a:rPr lang="en-US" dirty="0"/>
              <a:t>secure transport (SSL)</a:t>
            </a:r>
          </a:p>
          <a:p>
            <a:pPr>
              <a:buFont typeface="Wingdings" charset="0"/>
              <a:buNone/>
            </a:pPr>
            <a:r>
              <a:rPr lang="en-US" dirty="0" smtClean="0">
                <a:solidFill>
                  <a:srgbClr val="CC0000"/>
                </a:solidFill>
              </a:rPr>
              <a:t>operational </a:t>
            </a:r>
            <a:r>
              <a:rPr lang="en-US" dirty="0">
                <a:solidFill>
                  <a:srgbClr val="CC0000"/>
                </a:solidFill>
              </a:rPr>
              <a:t>security: firewalls and IDS</a:t>
            </a:r>
          </a:p>
          <a:p>
            <a:pPr lvl="1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784D624-D040-2E47-A508-03D46FE35CB6}" type="slidenum">
              <a:rPr lang="uk-UA" smtClean="0"/>
              <a:pPr/>
              <a:t>46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6614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404225" cy="990600"/>
          </a:xfrm>
        </p:spPr>
        <p:txBody>
          <a:bodyPr/>
          <a:lstStyle/>
          <a:p>
            <a:r>
              <a:rPr lang="en-US" sz="4000" dirty="0"/>
              <a:t>Friends and enemies: Alice, Bob, Trudy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282700"/>
            <a:ext cx="8142288" cy="1617663"/>
          </a:xfrm>
        </p:spPr>
        <p:txBody>
          <a:bodyPr/>
          <a:lstStyle/>
          <a:p>
            <a:r>
              <a:rPr lang="en-US" sz="2400" dirty="0"/>
              <a:t>well-known in network security world</a:t>
            </a:r>
          </a:p>
          <a:p>
            <a:r>
              <a:rPr lang="en-US" sz="2400" dirty="0"/>
              <a:t>Bob, Alice (lovers!) want to communicate </a:t>
            </a:r>
            <a:r>
              <a:rPr lang="ja-JP" altLang="en-US" sz="2400" dirty="0"/>
              <a:t>“</a:t>
            </a:r>
            <a:r>
              <a:rPr lang="en-US" altLang="ja-JP" sz="2400" dirty="0"/>
              <a:t>securely</a:t>
            </a:r>
            <a:r>
              <a:rPr lang="ja-JP" altLang="en-US" sz="2400" dirty="0"/>
              <a:t>”</a:t>
            </a:r>
            <a:endParaRPr lang="en-US" altLang="ja-JP" sz="2400" dirty="0"/>
          </a:p>
          <a:p>
            <a:r>
              <a:rPr lang="en-US" sz="2400" dirty="0"/>
              <a:t>Trudy (intruder) may intercept, delete, add messages</a:t>
            </a:r>
          </a:p>
        </p:txBody>
      </p:sp>
      <p:pic>
        <p:nvPicPr>
          <p:cNvPr id="27652" name="Picture 6" descr="Ali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950" y="3370263"/>
            <a:ext cx="6985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7" descr="Bo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825" y="3417888"/>
            <a:ext cx="812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9" descr="Eve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08488" y="5337175"/>
            <a:ext cx="1082675" cy="1295400"/>
          </a:xfrm>
          <a:noFill/>
        </p:spPr>
      </p:pic>
      <p:sp>
        <p:nvSpPr>
          <p:cNvPr id="27655" name="Rectangle 11"/>
          <p:cNvSpPr>
            <a:spLocks noChangeArrowheads="1"/>
          </p:cNvSpPr>
          <p:nvPr/>
        </p:nvSpPr>
        <p:spPr bwMode="auto">
          <a:xfrm>
            <a:off x="2038350" y="4205288"/>
            <a:ext cx="1293813" cy="803275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27656" name="Text Box 12"/>
          <p:cNvSpPr txBox="1">
            <a:spLocks noChangeArrowheads="1"/>
          </p:cNvSpPr>
          <p:nvPr/>
        </p:nvSpPr>
        <p:spPr bwMode="auto">
          <a:xfrm>
            <a:off x="2152650" y="4235450"/>
            <a:ext cx="9683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secure</a:t>
            </a:r>
          </a:p>
          <a:p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sender</a:t>
            </a:r>
          </a:p>
        </p:txBody>
      </p:sp>
      <p:sp>
        <p:nvSpPr>
          <p:cNvPr id="27657" name="Rectangle 13"/>
          <p:cNvSpPr>
            <a:spLocks noChangeArrowheads="1"/>
          </p:cNvSpPr>
          <p:nvPr/>
        </p:nvSpPr>
        <p:spPr bwMode="auto">
          <a:xfrm>
            <a:off x="5780088" y="4217988"/>
            <a:ext cx="1293812" cy="803275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dirty="0">
                <a:latin typeface="Arial" charset="0"/>
                <a:cs typeface="Arial" charset="0"/>
              </a:rPr>
              <a:t>s</a:t>
            </a:r>
          </a:p>
        </p:txBody>
      </p:sp>
      <p:sp>
        <p:nvSpPr>
          <p:cNvPr id="27658" name="Text Box 14"/>
          <p:cNvSpPr txBox="1">
            <a:spLocks noChangeArrowheads="1"/>
          </p:cNvSpPr>
          <p:nvPr/>
        </p:nvSpPr>
        <p:spPr bwMode="auto">
          <a:xfrm>
            <a:off x="5867400" y="4248150"/>
            <a:ext cx="10969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secure</a:t>
            </a:r>
          </a:p>
          <a:p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receiver</a:t>
            </a:r>
          </a:p>
        </p:txBody>
      </p:sp>
      <p:sp>
        <p:nvSpPr>
          <p:cNvPr id="27659" name="Text Box 18"/>
          <p:cNvSpPr txBox="1">
            <a:spLocks noChangeArrowheads="1"/>
          </p:cNvSpPr>
          <p:nvPr/>
        </p:nvSpPr>
        <p:spPr bwMode="auto">
          <a:xfrm>
            <a:off x="3052763" y="3460750"/>
            <a:ext cx="1082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" charset="0"/>
                <a:cs typeface="Arial" charset="0"/>
              </a:rPr>
              <a:t>channel</a:t>
            </a:r>
          </a:p>
        </p:txBody>
      </p:sp>
      <p:sp>
        <p:nvSpPr>
          <p:cNvPr id="27660" name="Line 19"/>
          <p:cNvSpPr>
            <a:spLocks noChangeShapeType="1"/>
          </p:cNvSpPr>
          <p:nvPr/>
        </p:nvSpPr>
        <p:spPr bwMode="auto">
          <a:xfrm>
            <a:off x="3768725" y="3883025"/>
            <a:ext cx="238125" cy="449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7661" name="Rectangle 21"/>
          <p:cNvSpPr>
            <a:spLocks noChangeArrowheads="1"/>
          </p:cNvSpPr>
          <p:nvPr/>
        </p:nvSpPr>
        <p:spPr bwMode="auto">
          <a:xfrm>
            <a:off x="3332163" y="4403725"/>
            <a:ext cx="2447925" cy="36671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27662" name="Line 17"/>
          <p:cNvSpPr>
            <a:spLocks noChangeShapeType="1"/>
          </p:cNvSpPr>
          <p:nvPr/>
        </p:nvSpPr>
        <p:spPr bwMode="auto">
          <a:xfrm flipV="1">
            <a:off x="3375025" y="4616450"/>
            <a:ext cx="246062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7663" name="Text Box 23"/>
          <p:cNvSpPr txBox="1">
            <a:spLocks noChangeArrowheads="1"/>
          </p:cNvSpPr>
          <p:nvPr/>
        </p:nvSpPr>
        <p:spPr bwMode="auto">
          <a:xfrm>
            <a:off x="4200525" y="3417888"/>
            <a:ext cx="18891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dirty="0">
                <a:latin typeface="Arial" charset="0"/>
                <a:cs typeface="Arial" charset="0"/>
              </a:rPr>
              <a:t>data, control messages</a:t>
            </a:r>
          </a:p>
        </p:txBody>
      </p:sp>
      <p:sp>
        <p:nvSpPr>
          <p:cNvPr id="27664" name="Line 24"/>
          <p:cNvSpPr>
            <a:spLocks noChangeShapeType="1"/>
          </p:cNvSpPr>
          <p:nvPr/>
        </p:nvSpPr>
        <p:spPr bwMode="auto">
          <a:xfrm>
            <a:off x="5046663" y="4035425"/>
            <a:ext cx="223837" cy="517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7665" name="Freeform 25"/>
          <p:cNvSpPr>
            <a:spLocks/>
          </p:cNvSpPr>
          <p:nvPr/>
        </p:nvSpPr>
        <p:spPr bwMode="auto">
          <a:xfrm>
            <a:off x="3854450" y="4656138"/>
            <a:ext cx="573088" cy="914400"/>
          </a:xfrm>
          <a:custGeom>
            <a:avLst/>
            <a:gdLst>
              <a:gd name="T0" fmla="*/ 0 w 344"/>
              <a:gd name="T1" fmla="*/ 0 h 789"/>
              <a:gd name="T2" fmla="*/ 2147483647 w 344"/>
              <a:gd name="T3" fmla="*/ 2147483647 h 789"/>
              <a:gd name="T4" fmla="*/ 2147483647 w 344"/>
              <a:gd name="T5" fmla="*/ 2147483647 h 789"/>
              <a:gd name="T6" fmla="*/ 0 60000 65536"/>
              <a:gd name="T7" fmla="*/ 0 60000 65536"/>
              <a:gd name="T8" fmla="*/ 0 60000 65536"/>
              <a:gd name="T9" fmla="*/ 0 w 344"/>
              <a:gd name="T10" fmla="*/ 0 h 789"/>
              <a:gd name="T11" fmla="*/ 344 w 344"/>
              <a:gd name="T12" fmla="*/ 789 h 7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4" h="789">
                <a:moveTo>
                  <a:pt x="0" y="0"/>
                </a:moveTo>
                <a:cubicBezTo>
                  <a:pt x="52" y="24"/>
                  <a:pt x="255" y="10"/>
                  <a:pt x="310" y="142"/>
                </a:cubicBezTo>
                <a:cubicBezTo>
                  <a:pt x="344" y="248"/>
                  <a:pt x="324" y="654"/>
                  <a:pt x="328" y="789"/>
                </a:cubicBezTo>
              </a:path>
            </a:pathLst>
          </a:cu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7666" name="Freeform 26"/>
          <p:cNvSpPr>
            <a:spLocks/>
          </p:cNvSpPr>
          <p:nvPr/>
        </p:nvSpPr>
        <p:spPr bwMode="auto">
          <a:xfrm flipH="1">
            <a:off x="4529138" y="4654550"/>
            <a:ext cx="573087" cy="914400"/>
          </a:xfrm>
          <a:custGeom>
            <a:avLst/>
            <a:gdLst>
              <a:gd name="T0" fmla="*/ 0 w 344"/>
              <a:gd name="T1" fmla="*/ 0 h 789"/>
              <a:gd name="T2" fmla="*/ 2147483647 w 344"/>
              <a:gd name="T3" fmla="*/ 2147483647 h 789"/>
              <a:gd name="T4" fmla="*/ 2147483647 w 344"/>
              <a:gd name="T5" fmla="*/ 2147483647 h 789"/>
              <a:gd name="T6" fmla="*/ 0 60000 65536"/>
              <a:gd name="T7" fmla="*/ 0 60000 65536"/>
              <a:gd name="T8" fmla="*/ 0 60000 65536"/>
              <a:gd name="T9" fmla="*/ 0 w 344"/>
              <a:gd name="T10" fmla="*/ 0 h 789"/>
              <a:gd name="T11" fmla="*/ 344 w 344"/>
              <a:gd name="T12" fmla="*/ 789 h 7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4" h="789">
                <a:moveTo>
                  <a:pt x="0" y="0"/>
                </a:moveTo>
                <a:cubicBezTo>
                  <a:pt x="52" y="24"/>
                  <a:pt x="255" y="10"/>
                  <a:pt x="310" y="142"/>
                </a:cubicBezTo>
                <a:cubicBezTo>
                  <a:pt x="344" y="248"/>
                  <a:pt x="324" y="654"/>
                  <a:pt x="328" y="789"/>
                </a:cubicBezTo>
              </a:path>
            </a:pathLst>
          </a:cu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7667" name="Line 27"/>
          <p:cNvSpPr>
            <a:spLocks noChangeShapeType="1"/>
          </p:cNvSpPr>
          <p:nvPr/>
        </p:nvSpPr>
        <p:spPr bwMode="auto">
          <a:xfrm flipV="1">
            <a:off x="1279525" y="4586288"/>
            <a:ext cx="8143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7668" name="Text Box 28"/>
          <p:cNvSpPr txBox="1">
            <a:spLocks noChangeArrowheads="1"/>
          </p:cNvSpPr>
          <p:nvPr/>
        </p:nvSpPr>
        <p:spPr bwMode="auto">
          <a:xfrm>
            <a:off x="504825" y="4316413"/>
            <a:ext cx="6842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" charset="0"/>
                <a:cs typeface="Arial" charset="0"/>
              </a:rPr>
              <a:t>data</a:t>
            </a:r>
          </a:p>
        </p:txBody>
      </p:sp>
      <p:sp>
        <p:nvSpPr>
          <p:cNvPr id="27669" name="Line 29"/>
          <p:cNvSpPr>
            <a:spLocks noChangeShapeType="1"/>
          </p:cNvSpPr>
          <p:nvPr/>
        </p:nvSpPr>
        <p:spPr bwMode="auto">
          <a:xfrm flipV="1">
            <a:off x="7086600" y="4556125"/>
            <a:ext cx="8143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7670" name="Text Box 30"/>
          <p:cNvSpPr txBox="1">
            <a:spLocks noChangeArrowheads="1"/>
          </p:cNvSpPr>
          <p:nvPr/>
        </p:nvSpPr>
        <p:spPr bwMode="auto">
          <a:xfrm>
            <a:off x="7874000" y="4286250"/>
            <a:ext cx="6842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" charset="0"/>
                <a:cs typeface="Arial" charset="0"/>
              </a:rPr>
              <a:t>data</a:t>
            </a:r>
          </a:p>
        </p:txBody>
      </p:sp>
      <p:sp>
        <p:nvSpPr>
          <p:cNvPr id="27671" name="Text Box 31"/>
          <p:cNvSpPr txBox="1">
            <a:spLocks noChangeArrowheads="1"/>
          </p:cNvSpPr>
          <p:nvPr/>
        </p:nvSpPr>
        <p:spPr bwMode="auto">
          <a:xfrm>
            <a:off x="701675" y="3089275"/>
            <a:ext cx="7810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0099"/>
                </a:solidFill>
                <a:latin typeface="Arial" charset="0"/>
                <a:cs typeface="Arial" charset="0"/>
              </a:rPr>
              <a:t>Alice</a:t>
            </a:r>
          </a:p>
        </p:txBody>
      </p:sp>
      <p:sp>
        <p:nvSpPr>
          <p:cNvPr id="27672" name="Text Box 32"/>
          <p:cNvSpPr txBox="1">
            <a:spLocks noChangeArrowheads="1"/>
          </p:cNvSpPr>
          <p:nvPr/>
        </p:nvSpPr>
        <p:spPr bwMode="auto">
          <a:xfrm>
            <a:off x="7670800" y="3100388"/>
            <a:ext cx="641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0099"/>
                </a:solidFill>
                <a:latin typeface="Arial" charset="0"/>
                <a:cs typeface="Arial" charset="0"/>
              </a:rPr>
              <a:t>Bob</a:t>
            </a:r>
          </a:p>
        </p:txBody>
      </p:sp>
      <p:sp>
        <p:nvSpPr>
          <p:cNvPr id="27673" name="Text Box 33"/>
          <p:cNvSpPr txBox="1">
            <a:spLocks noChangeArrowheads="1"/>
          </p:cNvSpPr>
          <p:nvPr/>
        </p:nvSpPr>
        <p:spPr bwMode="auto">
          <a:xfrm>
            <a:off x="3359150" y="5727700"/>
            <a:ext cx="8302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0099"/>
                </a:solidFill>
                <a:latin typeface="Arial" charset="0"/>
                <a:cs typeface="Arial" charset="0"/>
              </a:rPr>
              <a:t>Trudy</a:t>
            </a:r>
          </a:p>
        </p:txBody>
      </p:sp>
      <p:pic>
        <p:nvPicPr>
          <p:cNvPr id="27674" name="Picture 6" descr="underline_bas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3" y="850900"/>
            <a:ext cx="8228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784D624-D040-2E47-A508-03D46FE35CB6}" type="slidenum">
              <a:rPr lang="uk-UA" smtClean="0"/>
              <a:pPr/>
              <a:t>5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3192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might Bob, Alice be?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772400" cy="3240088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… well, </a:t>
            </a:r>
            <a:r>
              <a:rPr lang="en-US" i="1" dirty="0"/>
              <a:t>real-life</a:t>
            </a:r>
            <a:r>
              <a:rPr lang="en-US" dirty="0"/>
              <a:t> Bobs and Alices!</a:t>
            </a:r>
          </a:p>
          <a:p>
            <a:pPr>
              <a:lnSpc>
                <a:spcPct val="90000"/>
              </a:lnSpc>
            </a:pPr>
            <a:r>
              <a:rPr lang="en-US" dirty="0"/>
              <a:t>Web browser/server for electronic transactions (e.g., on-line purchases)</a:t>
            </a:r>
          </a:p>
          <a:p>
            <a:pPr>
              <a:lnSpc>
                <a:spcPct val="90000"/>
              </a:lnSpc>
            </a:pPr>
            <a:r>
              <a:rPr lang="en-US" dirty="0"/>
              <a:t>on-line banking client/server</a:t>
            </a:r>
          </a:p>
          <a:p>
            <a:pPr>
              <a:lnSpc>
                <a:spcPct val="90000"/>
              </a:lnSpc>
            </a:pPr>
            <a:r>
              <a:rPr lang="en-US" dirty="0"/>
              <a:t>DNS servers</a:t>
            </a:r>
          </a:p>
          <a:p>
            <a:pPr>
              <a:lnSpc>
                <a:spcPct val="90000"/>
              </a:lnSpc>
            </a:pPr>
            <a:r>
              <a:rPr lang="en-US" dirty="0"/>
              <a:t>routers exchanging routing table updates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Many other examples!</a:t>
            </a:r>
            <a:endParaRPr lang="en-US" dirty="0"/>
          </a:p>
        </p:txBody>
      </p:sp>
      <p:pic>
        <p:nvPicPr>
          <p:cNvPr id="29700" name="Picture 19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15" y="1297425"/>
            <a:ext cx="5942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784D624-D040-2E47-A508-03D46FE35CB6}" type="slidenum">
              <a:rPr lang="uk-UA" smtClean="0"/>
              <a:pPr/>
              <a:t>6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3690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4625" y="109538"/>
            <a:ext cx="8718550" cy="1000125"/>
          </a:xfrm>
        </p:spPr>
        <p:txBody>
          <a:bodyPr/>
          <a:lstStyle/>
          <a:p>
            <a:r>
              <a:rPr lang="en-US" sz="4000" dirty="0"/>
              <a:t>There are bad guys (and girls) out there!</a:t>
            </a:r>
          </a:p>
        </p:txBody>
      </p:sp>
      <p:sp>
        <p:nvSpPr>
          <p:cNvPr id="31747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617538" y="1262063"/>
            <a:ext cx="7958137" cy="46482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i="1" u="sng" dirty="0">
                <a:solidFill>
                  <a:srgbClr val="C00000"/>
                </a:solidFill>
              </a:rPr>
              <a:t>Q:</a:t>
            </a:r>
            <a:r>
              <a:rPr lang="en-US" i="1" dirty="0">
                <a:solidFill>
                  <a:srgbClr val="C00000"/>
                </a:solidFill>
              </a:rPr>
              <a:t> </a:t>
            </a:r>
            <a:r>
              <a:rPr lang="en-US" dirty="0"/>
              <a:t>What can a </a:t>
            </a:r>
            <a:r>
              <a:rPr lang="ja-JP" altLang="en-US" dirty="0"/>
              <a:t>“</a:t>
            </a:r>
            <a:r>
              <a:rPr lang="en-US" altLang="ja-JP" dirty="0"/>
              <a:t>bad guy</a:t>
            </a:r>
            <a:r>
              <a:rPr lang="ja-JP" altLang="en-US" dirty="0"/>
              <a:t>”</a:t>
            </a:r>
            <a:r>
              <a:rPr lang="en-US" altLang="ja-JP" dirty="0"/>
              <a:t> do?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i="1" u="sng" dirty="0">
                <a:solidFill>
                  <a:srgbClr val="C00000"/>
                </a:solidFill>
              </a:rPr>
              <a:t>A:</a:t>
            </a:r>
            <a:r>
              <a:rPr lang="en-US" i="1" dirty="0">
                <a:solidFill>
                  <a:srgbClr val="C00000"/>
                </a:solidFill>
              </a:rPr>
              <a:t> </a:t>
            </a:r>
            <a:r>
              <a:rPr lang="en-US" dirty="0"/>
              <a:t>A lot! 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sz="2800" i="1" dirty="0" smtClean="0">
                <a:solidFill>
                  <a:srgbClr val="C00000"/>
                </a:solidFill>
              </a:rPr>
              <a:t>eavesdrop: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smtClean="0"/>
              <a:t>intercept messages</a:t>
            </a:r>
          </a:p>
          <a:p>
            <a:pPr lvl="1">
              <a:lnSpc>
                <a:spcPct val="90000"/>
              </a:lnSpc>
            </a:pPr>
            <a:r>
              <a:rPr lang="en-US" sz="2800" dirty="0" smtClean="0"/>
              <a:t>actively </a:t>
            </a:r>
            <a:r>
              <a:rPr lang="en-US" sz="2800" i="1" dirty="0">
                <a:solidFill>
                  <a:srgbClr val="C00000"/>
                </a:solidFill>
              </a:rPr>
              <a:t>insert</a:t>
            </a:r>
            <a:r>
              <a:rPr lang="en-US" sz="2800" dirty="0"/>
              <a:t> messages into connection</a:t>
            </a:r>
          </a:p>
          <a:p>
            <a:pPr lvl="1">
              <a:lnSpc>
                <a:spcPct val="90000"/>
              </a:lnSpc>
            </a:pPr>
            <a:r>
              <a:rPr lang="en-US" sz="2800" i="1" dirty="0">
                <a:solidFill>
                  <a:srgbClr val="C00000"/>
                </a:solidFill>
              </a:rPr>
              <a:t>impersonation: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/>
              <a:t>can fake (spoof) source address in packet (or any field in packet)</a:t>
            </a:r>
          </a:p>
          <a:p>
            <a:pPr lvl="1">
              <a:lnSpc>
                <a:spcPct val="90000"/>
              </a:lnSpc>
            </a:pPr>
            <a:r>
              <a:rPr lang="en-US" sz="2800" i="1" dirty="0">
                <a:solidFill>
                  <a:srgbClr val="C00000"/>
                </a:solidFill>
              </a:rPr>
              <a:t>hijacking: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ja-JP" altLang="en-US" sz="2800" dirty="0"/>
              <a:t>“</a:t>
            </a:r>
            <a:r>
              <a:rPr lang="en-US" altLang="ja-JP" sz="2800" dirty="0"/>
              <a:t>take over</a:t>
            </a:r>
            <a:r>
              <a:rPr lang="ja-JP" altLang="en-US" sz="2800" dirty="0"/>
              <a:t>”</a:t>
            </a:r>
            <a:r>
              <a:rPr lang="en-US" altLang="ja-JP" sz="2800" dirty="0"/>
              <a:t> ongoing connection by removing sender or receiver, inserting himself in place</a:t>
            </a:r>
          </a:p>
          <a:p>
            <a:pPr lvl="1">
              <a:lnSpc>
                <a:spcPct val="90000"/>
              </a:lnSpc>
            </a:pPr>
            <a:r>
              <a:rPr lang="en-US" sz="2800" i="1" dirty="0">
                <a:solidFill>
                  <a:srgbClr val="C00000"/>
                </a:solidFill>
              </a:rPr>
              <a:t>denial of service</a:t>
            </a:r>
            <a:r>
              <a:rPr lang="en-US" sz="2800" dirty="0">
                <a:solidFill>
                  <a:srgbClr val="C00000"/>
                </a:solidFill>
              </a:rPr>
              <a:t>: </a:t>
            </a:r>
            <a:r>
              <a:rPr lang="en-US" sz="2800" dirty="0"/>
              <a:t>prevent service from being used by others (e.g.,  by overloading resources)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endParaRPr lang="en-US" dirty="0"/>
          </a:p>
        </p:txBody>
      </p:sp>
      <p:pic>
        <p:nvPicPr>
          <p:cNvPr id="31748" name="Picture 6" descr="underline_b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847725"/>
            <a:ext cx="8228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784D624-D040-2E47-A508-03D46FE35CB6}" type="slidenum">
              <a:rPr lang="uk-UA" smtClean="0"/>
              <a:pPr/>
              <a:t>7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89048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44286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Chapter 7</a:t>
            </a:r>
            <a:r>
              <a:rPr lang="en-US" altLang="en-US" dirty="0" smtClean="0">
                <a:ea typeface="ＭＳ Ｐゴシック" charset="-128"/>
              </a:rPr>
              <a:t>: </a:t>
            </a:r>
            <a:r>
              <a:rPr lang="en-US" altLang="en-US" dirty="0">
                <a:ea typeface="ＭＳ Ｐゴシック" charset="-128"/>
              </a:rPr>
              <a:t>Outline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545611"/>
            <a:ext cx="9144001" cy="4328667"/>
          </a:xfrm>
        </p:spPr>
        <p:txBody>
          <a:bodyPr>
            <a:noAutofit/>
          </a:bodyPr>
          <a:lstStyle/>
          <a:p>
            <a:pPr marL="1039813" lvl="1" indent="-457200">
              <a:lnSpc>
                <a:spcPct val="150000"/>
              </a:lnSpc>
              <a:spcAft>
                <a:spcPts val="600"/>
              </a:spcAft>
              <a:buFont typeface="Wingdings" charset="2"/>
              <a:buChar char="ü"/>
            </a:pPr>
            <a:r>
              <a:rPr lang="en-US" altLang="en-US" sz="2800" dirty="0" smtClean="0">
                <a:solidFill>
                  <a:srgbClr val="CC0000"/>
                </a:solidFill>
                <a:latin typeface="+mj-lt"/>
              </a:rPr>
              <a:t>What is Network Security?</a:t>
            </a:r>
            <a:endParaRPr lang="en-US" altLang="en-US" sz="2800" dirty="0" smtClean="0">
              <a:solidFill>
                <a:srgbClr val="000099"/>
              </a:solidFill>
              <a:latin typeface="Calibri Light" charset="0"/>
              <a:ea typeface="ＭＳ Ｐゴシック" charset="-128"/>
              <a:cs typeface="Calibri Light" charset="0"/>
            </a:endParaRPr>
          </a:p>
          <a:p>
            <a:pPr marL="808038" lvl="1" indent="-225425">
              <a:lnSpc>
                <a:spcPct val="150000"/>
              </a:lnSpc>
              <a:spcAft>
                <a:spcPts val="600"/>
              </a:spcAft>
              <a:buFont typeface="Wingdings" charset="2"/>
              <a:buChar char="q"/>
            </a:pPr>
            <a:r>
              <a:rPr lang="en-US" altLang="en-US" sz="2800" dirty="0" smtClean="0">
                <a:solidFill>
                  <a:srgbClr val="C00000"/>
                </a:solidFill>
                <a:latin typeface="Calibri Light" charset="0"/>
                <a:ea typeface="ＭＳ Ｐゴシック" charset="-128"/>
                <a:cs typeface="Calibri Light" charset="0"/>
              </a:rPr>
              <a:t> Principles of Cryptography</a:t>
            </a:r>
          </a:p>
          <a:p>
            <a:pPr marL="808038" lvl="1" indent="-225425">
              <a:lnSpc>
                <a:spcPct val="150000"/>
              </a:lnSpc>
              <a:spcAft>
                <a:spcPts val="600"/>
              </a:spcAft>
              <a:buFont typeface="Wingdings" charset="2"/>
              <a:buChar char="q"/>
            </a:pPr>
            <a:r>
              <a:rPr lang="en-US" altLang="en-US" sz="2800" dirty="0" smtClean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 Authentication, Message Integrity</a:t>
            </a:r>
          </a:p>
          <a:p>
            <a:pPr marL="808038" lvl="1" indent="-225425">
              <a:lnSpc>
                <a:spcPct val="150000"/>
              </a:lnSpc>
              <a:spcAft>
                <a:spcPts val="600"/>
              </a:spcAft>
              <a:buFont typeface="Wingdings" charset="2"/>
              <a:buChar char="q"/>
            </a:pPr>
            <a:r>
              <a:rPr lang="en-US" altLang="en-US" sz="2800" dirty="0" smtClean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 Securing TCP: SSL/TLS</a:t>
            </a:r>
          </a:p>
        </p:txBody>
      </p:sp>
      <p:pic>
        <p:nvPicPr>
          <p:cNvPr id="5" name="Picture 7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0255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05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The language of cryptography</a:t>
            </a:r>
            <a:endParaRPr lang="en-US" sz="4800" dirty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7025" y="4811713"/>
            <a:ext cx="8218488" cy="1203325"/>
          </a:xfrm>
        </p:spPr>
        <p:txBody>
          <a:bodyPr>
            <a:normAutofit fontScale="92500" lnSpcReduction="10000"/>
          </a:bodyPr>
          <a:lstStyle/>
          <a:p>
            <a:pPr>
              <a:buFont typeface="Wingdings" charset="0"/>
              <a:buNone/>
            </a:pPr>
            <a:r>
              <a:rPr lang="en-US" sz="2400" dirty="0">
                <a:solidFill>
                  <a:srgbClr val="C00000"/>
                </a:solidFill>
              </a:rPr>
              <a:t>m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plaintext message</a:t>
            </a:r>
          </a:p>
          <a:p>
            <a:pPr>
              <a:buFont typeface="Wingdings" charset="0"/>
              <a:buNone/>
            </a:pPr>
            <a:r>
              <a:rPr lang="en-US" sz="2400" dirty="0" smtClean="0">
                <a:solidFill>
                  <a:srgbClr val="C00000"/>
                </a:solidFill>
              </a:rPr>
              <a:t>E(</a:t>
            </a:r>
            <a:r>
              <a:rPr lang="en-US" sz="2400" dirty="0" err="1" smtClean="0">
                <a:solidFill>
                  <a:srgbClr val="C00000"/>
                </a:solidFill>
              </a:rPr>
              <a:t>K</a:t>
            </a:r>
            <a:r>
              <a:rPr lang="en-US" sz="2400" baseline="-25000" dirty="0" err="1" smtClean="0">
                <a:solidFill>
                  <a:srgbClr val="C00000"/>
                </a:solidFill>
              </a:rPr>
              <a:t>A</a:t>
            </a:r>
            <a:r>
              <a:rPr lang="en-US" sz="2400" dirty="0" err="1" smtClean="0">
                <a:solidFill>
                  <a:srgbClr val="C00000"/>
                </a:solidFill>
              </a:rPr>
              <a:t>,m</a:t>
            </a:r>
            <a:r>
              <a:rPr lang="en-US" sz="2400" dirty="0">
                <a:solidFill>
                  <a:srgbClr val="C00000"/>
                </a:solidFill>
              </a:rPr>
              <a:t>) </a:t>
            </a:r>
            <a:r>
              <a:rPr lang="en-US" sz="2400" dirty="0"/>
              <a:t>ciphertext, encrypted with key K</a:t>
            </a:r>
            <a:r>
              <a:rPr lang="en-US" sz="2400" baseline="-25000" dirty="0"/>
              <a:t>A</a:t>
            </a:r>
            <a:endParaRPr lang="en-US" sz="2400" dirty="0"/>
          </a:p>
          <a:p>
            <a:pPr>
              <a:buFont typeface="Wingdings" charset="0"/>
              <a:buNone/>
            </a:pPr>
            <a:r>
              <a:rPr lang="en-US" sz="2400" dirty="0">
                <a:solidFill>
                  <a:srgbClr val="C00000"/>
                </a:solidFill>
              </a:rPr>
              <a:t>m = </a:t>
            </a:r>
            <a:r>
              <a:rPr lang="en-US" sz="2400" dirty="0" smtClean="0">
                <a:solidFill>
                  <a:srgbClr val="C00000"/>
                </a:solidFill>
              </a:rPr>
              <a:t>D(K</a:t>
            </a:r>
            <a:r>
              <a:rPr lang="en-US" sz="2400" baseline="-25000" dirty="0" smtClean="0">
                <a:solidFill>
                  <a:srgbClr val="C00000"/>
                </a:solidFill>
              </a:rPr>
              <a:t>B</a:t>
            </a:r>
            <a:r>
              <a:rPr lang="en-US" sz="2400" dirty="0" smtClean="0">
                <a:solidFill>
                  <a:srgbClr val="C00000"/>
                </a:solidFill>
              </a:rPr>
              <a:t>,E(</a:t>
            </a:r>
            <a:r>
              <a:rPr lang="en-US" sz="2400" dirty="0" err="1" smtClean="0">
                <a:solidFill>
                  <a:srgbClr val="C00000"/>
                </a:solidFill>
              </a:rPr>
              <a:t>K</a:t>
            </a:r>
            <a:r>
              <a:rPr lang="en-US" sz="2400" baseline="-25000" dirty="0" err="1" smtClean="0">
                <a:solidFill>
                  <a:srgbClr val="C00000"/>
                </a:solidFill>
              </a:rPr>
              <a:t>A</a:t>
            </a:r>
            <a:r>
              <a:rPr lang="en-US" sz="2400" dirty="0" err="1" smtClean="0">
                <a:solidFill>
                  <a:srgbClr val="C00000"/>
                </a:solidFill>
              </a:rPr>
              <a:t>,m</a:t>
            </a:r>
            <a:r>
              <a:rPr lang="en-US" sz="2400" dirty="0">
                <a:solidFill>
                  <a:srgbClr val="C00000"/>
                </a:solidFill>
              </a:rPr>
              <a:t>))</a:t>
            </a:r>
            <a:endParaRPr lang="en-US" sz="2400" baseline="-25000" dirty="0">
              <a:solidFill>
                <a:srgbClr val="C00000"/>
              </a:solidFill>
            </a:endParaRPr>
          </a:p>
          <a:p>
            <a:pPr>
              <a:buFont typeface="Wingdings" charset="0"/>
              <a:buNone/>
            </a:pPr>
            <a:endParaRPr lang="en-US" sz="2400" dirty="0"/>
          </a:p>
        </p:txBody>
      </p:sp>
      <p:grpSp>
        <p:nvGrpSpPr>
          <p:cNvPr id="35844" name="Group 4"/>
          <p:cNvGrpSpPr>
            <a:grpSpLocks/>
          </p:cNvGrpSpPr>
          <p:nvPr/>
        </p:nvGrpSpPr>
        <p:grpSpPr bwMode="auto">
          <a:xfrm>
            <a:off x="652463" y="1447800"/>
            <a:ext cx="7750175" cy="3309938"/>
            <a:chOff x="392" y="896"/>
            <a:chExt cx="4882" cy="2085"/>
          </a:xfrm>
        </p:grpSpPr>
        <p:sp>
          <p:nvSpPr>
            <p:cNvPr id="35846" name="Text Box 5"/>
            <p:cNvSpPr txBox="1">
              <a:spLocks noChangeArrowheads="1"/>
            </p:cNvSpPr>
            <p:nvPr/>
          </p:nvSpPr>
          <p:spPr bwMode="auto">
            <a:xfrm>
              <a:off x="392" y="1679"/>
              <a:ext cx="718" cy="2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plaintext</a:t>
              </a:r>
            </a:p>
          </p:txBody>
        </p:sp>
        <p:sp>
          <p:nvSpPr>
            <p:cNvPr id="35847" name="Text Box 6"/>
            <p:cNvSpPr txBox="1">
              <a:spLocks noChangeArrowheads="1"/>
            </p:cNvSpPr>
            <p:nvPr/>
          </p:nvSpPr>
          <p:spPr bwMode="auto">
            <a:xfrm>
              <a:off x="4517" y="1667"/>
              <a:ext cx="718" cy="2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plaintext</a:t>
              </a:r>
            </a:p>
          </p:txBody>
        </p:sp>
        <p:sp>
          <p:nvSpPr>
            <p:cNvPr id="35848" name="Text Box 7"/>
            <p:cNvSpPr txBox="1">
              <a:spLocks noChangeArrowheads="1"/>
            </p:cNvSpPr>
            <p:nvPr/>
          </p:nvSpPr>
          <p:spPr bwMode="auto">
            <a:xfrm>
              <a:off x="2442" y="1655"/>
              <a:ext cx="816" cy="2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ciphertext</a:t>
              </a:r>
            </a:p>
          </p:txBody>
        </p:sp>
        <p:grpSp>
          <p:nvGrpSpPr>
            <p:cNvPr id="35849" name="Group 8"/>
            <p:cNvGrpSpPr>
              <a:grpSpLocks/>
            </p:cNvGrpSpPr>
            <p:nvPr/>
          </p:nvGrpSpPr>
          <p:grpSpPr bwMode="auto">
            <a:xfrm>
              <a:off x="1336" y="1036"/>
              <a:ext cx="335" cy="383"/>
              <a:chOff x="189" y="1789"/>
              <a:chExt cx="335" cy="383"/>
            </a:xfrm>
          </p:grpSpPr>
          <p:sp>
            <p:nvSpPr>
              <p:cNvPr id="35871" name="Text Box 9"/>
              <p:cNvSpPr txBox="1">
                <a:spLocks noChangeArrowheads="1"/>
              </p:cNvSpPr>
              <p:nvPr/>
            </p:nvSpPr>
            <p:spPr bwMode="auto">
              <a:xfrm>
                <a:off x="189" y="1789"/>
                <a:ext cx="246" cy="29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400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K</a:t>
                </a:r>
              </a:p>
            </p:txBody>
          </p:sp>
          <p:sp>
            <p:nvSpPr>
              <p:cNvPr id="35872" name="Text Box 10"/>
              <p:cNvSpPr txBox="1">
                <a:spLocks noChangeArrowheads="1"/>
              </p:cNvSpPr>
              <p:nvPr/>
            </p:nvSpPr>
            <p:spPr bwMode="auto">
              <a:xfrm>
                <a:off x="291" y="1922"/>
                <a:ext cx="233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A</a:t>
                </a:r>
              </a:p>
            </p:txBody>
          </p:sp>
        </p:grpSp>
        <p:pic>
          <p:nvPicPr>
            <p:cNvPr id="35850" name="Picture 11" descr="Alic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" y="1050"/>
              <a:ext cx="440" cy="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51" name="Picture 12" descr="Ev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3" y="2165"/>
              <a:ext cx="682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52" name="Rectangle 13"/>
            <p:cNvSpPr>
              <a:spLocks noChangeArrowheads="1"/>
            </p:cNvSpPr>
            <p:nvPr/>
          </p:nvSpPr>
          <p:spPr bwMode="auto">
            <a:xfrm>
              <a:off x="1249" y="1621"/>
              <a:ext cx="877" cy="5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35853" name="Text Box 14"/>
            <p:cNvSpPr txBox="1">
              <a:spLocks noChangeArrowheads="1"/>
            </p:cNvSpPr>
            <p:nvPr/>
          </p:nvSpPr>
          <p:spPr bwMode="auto">
            <a:xfrm>
              <a:off x="1265" y="1627"/>
              <a:ext cx="862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encryption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algorithm</a:t>
              </a:r>
            </a:p>
          </p:txBody>
        </p:sp>
        <p:sp>
          <p:nvSpPr>
            <p:cNvPr id="35854" name="Rectangle 15"/>
            <p:cNvSpPr>
              <a:spLocks noChangeArrowheads="1"/>
            </p:cNvSpPr>
            <p:nvPr/>
          </p:nvSpPr>
          <p:spPr bwMode="auto">
            <a:xfrm>
              <a:off x="3606" y="1629"/>
              <a:ext cx="868" cy="5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35855" name="Text Box 16"/>
            <p:cNvSpPr txBox="1">
              <a:spLocks noChangeArrowheads="1"/>
            </p:cNvSpPr>
            <p:nvPr/>
          </p:nvSpPr>
          <p:spPr bwMode="auto">
            <a:xfrm>
              <a:off x="3619" y="1644"/>
              <a:ext cx="906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decryption 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algorithm</a:t>
              </a:r>
            </a:p>
          </p:txBody>
        </p:sp>
        <p:sp>
          <p:nvSpPr>
            <p:cNvPr id="35856" name="Line 17"/>
            <p:cNvSpPr>
              <a:spLocks noChangeShapeType="1"/>
            </p:cNvSpPr>
            <p:nvPr/>
          </p:nvSpPr>
          <p:spPr bwMode="auto">
            <a:xfrm>
              <a:off x="2144" y="1881"/>
              <a:ext cx="1450" cy="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857" name="Freeform 18"/>
            <p:cNvSpPr>
              <a:spLocks/>
            </p:cNvSpPr>
            <p:nvPr/>
          </p:nvSpPr>
          <p:spPr bwMode="auto">
            <a:xfrm>
              <a:off x="2446" y="1914"/>
              <a:ext cx="361" cy="576"/>
            </a:xfrm>
            <a:custGeom>
              <a:avLst/>
              <a:gdLst>
                <a:gd name="T0" fmla="*/ 0 w 344"/>
                <a:gd name="T1" fmla="*/ 0 h 789"/>
                <a:gd name="T2" fmla="*/ 458 w 344"/>
                <a:gd name="T3" fmla="*/ 11 h 789"/>
                <a:gd name="T4" fmla="*/ 484 w 344"/>
                <a:gd name="T5" fmla="*/ 64 h 789"/>
                <a:gd name="T6" fmla="*/ 0 60000 65536"/>
                <a:gd name="T7" fmla="*/ 0 60000 65536"/>
                <a:gd name="T8" fmla="*/ 0 60000 65536"/>
                <a:gd name="T9" fmla="*/ 0 w 344"/>
                <a:gd name="T10" fmla="*/ 0 h 789"/>
                <a:gd name="T11" fmla="*/ 344 w 344"/>
                <a:gd name="T12" fmla="*/ 789 h 78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4" h="789">
                  <a:moveTo>
                    <a:pt x="0" y="0"/>
                  </a:moveTo>
                  <a:cubicBezTo>
                    <a:pt x="52" y="24"/>
                    <a:pt x="255" y="10"/>
                    <a:pt x="310" y="142"/>
                  </a:cubicBezTo>
                  <a:cubicBezTo>
                    <a:pt x="344" y="248"/>
                    <a:pt x="324" y="654"/>
                    <a:pt x="328" y="789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858" name="Freeform 19"/>
            <p:cNvSpPr>
              <a:spLocks/>
            </p:cNvSpPr>
            <p:nvPr/>
          </p:nvSpPr>
          <p:spPr bwMode="auto">
            <a:xfrm flipH="1">
              <a:off x="2871" y="1913"/>
              <a:ext cx="361" cy="576"/>
            </a:xfrm>
            <a:custGeom>
              <a:avLst/>
              <a:gdLst>
                <a:gd name="T0" fmla="*/ 0 w 344"/>
                <a:gd name="T1" fmla="*/ 0 h 789"/>
                <a:gd name="T2" fmla="*/ 458 w 344"/>
                <a:gd name="T3" fmla="*/ 11 h 789"/>
                <a:gd name="T4" fmla="*/ 484 w 344"/>
                <a:gd name="T5" fmla="*/ 64 h 789"/>
                <a:gd name="T6" fmla="*/ 0 60000 65536"/>
                <a:gd name="T7" fmla="*/ 0 60000 65536"/>
                <a:gd name="T8" fmla="*/ 0 60000 65536"/>
                <a:gd name="T9" fmla="*/ 0 w 344"/>
                <a:gd name="T10" fmla="*/ 0 h 789"/>
                <a:gd name="T11" fmla="*/ 344 w 344"/>
                <a:gd name="T12" fmla="*/ 789 h 78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4" h="789">
                  <a:moveTo>
                    <a:pt x="0" y="0"/>
                  </a:moveTo>
                  <a:cubicBezTo>
                    <a:pt x="52" y="24"/>
                    <a:pt x="255" y="10"/>
                    <a:pt x="310" y="142"/>
                  </a:cubicBezTo>
                  <a:cubicBezTo>
                    <a:pt x="344" y="248"/>
                    <a:pt x="324" y="654"/>
                    <a:pt x="328" y="789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859" name="Line 20"/>
            <p:cNvSpPr>
              <a:spLocks noChangeShapeType="1"/>
            </p:cNvSpPr>
            <p:nvPr/>
          </p:nvSpPr>
          <p:spPr bwMode="auto">
            <a:xfrm flipH="1">
              <a:off x="1495" y="1382"/>
              <a:ext cx="1" cy="24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860" name="Line 21"/>
            <p:cNvSpPr>
              <a:spLocks noChangeShapeType="1"/>
            </p:cNvSpPr>
            <p:nvPr/>
          </p:nvSpPr>
          <p:spPr bwMode="auto">
            <a:xfrm flipH="1">
              <a:off x="3744" y="1363"/>
              <a:ext cx="1" cy="24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861" name="Text Box 22"/>
            <p:cNvSpPr txBox="1">
              <a:spLocks noChangeArrowheads="1"/>
            </p:cNvSpPr>
            <p:nvPr/>
          </p:nvSpPr>
          <p:spPr bwMode="auto">
            <a:xfrm>
              <a:off x="1603" y="897"/>
              <a:ext cx="950" cy="6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Alice</a:t>
              </a:r>
              <a:r>
                <a:rPr lang="ja-JP" altLang="en-US">
                  <a:latin typeface="Arial" charset="0"/>
                  <a:cs typeface="Arial" charset="0"/>
                </a:rPr>
                <a:t>’</a:t>
              </a:r>
              <a:r>
                <a:rPr lang="en-US" altLang="ja-JP" dirty="0">
                  <a:latin typeface="Arial" charset="0"/>
                  <a:cs typeface="Arial" charset="0"/>
                </a:rPr>
                <a:t>s </a:t>
              </a:r>
            </a:p>
            <a:p>
              <a:r>
                <a:rPr lang="en-US" dirty="0">
                  <a:latin typeface="Arial" charset="0"/>
                  <a:cs typeface="Arial" charset="0"/>
                </a:rPr>
                <a:t>encryption</a:t>
              </a:r>
            </a:p>
            <a:p>
              <a:r>
                <a:rPr lang="en-US" dirty="0">
                  <a:latin typeface="Arial" charset="0"/>
                  <a:cs typeface="Arial" charset="0"/>
                </a:rPr>
                <a:t>key</a:t>
              </a:r>
            </a:p>
          </p:txBody>
        </p:sp>
        <p:sp>
          <p:nvSpPr>
            <p:cNvPr id="35862" name="Text Box 23"/>
            <p:cNvSpPr txBox="1">
              <a:spLocks noChangeArrowheads="1"/>
            </p:cNvSpPr>
            <p:nvPr/>
          </p:nvSpPr>
          <p:spPr bwMode="auto">
            <a:xfrm>
              <a:off x="3896" y="940"/>
              <a:ext cx="950" cy="6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Bob</a:t>
              </a:r>
              <a:r>
                <a:rPr lang="ja-JP" altLang="en-US">
                  <a:latin typeface="Arial" charset="0"/>
                  <a:cs typeface="Arial" charset="0"/>
                </a:rPr>
                <a:t>’</a:t>
              </a:r>
              <a:r>
                <a:rPr lang="en-US" altLang="ja-JP" dirty="0">
                  <a:latin typeface="Arial" charset="0"/>
                  <a:cs typeface="Arial" charset="0"/>
                </a:rPr>
                <a:t>s </a:t>
              </a:r>
            </a:p>
            <a:p>
              <a:r>
                <a:rPr lang="en-US" dirty="0">
                  <a:latin typeface="Arial" charset="0"/>
                  <a:cs typeface="Arial" charset="0"/>
                </a:rPr>
                <a:t>decryption</a:t>
              </a:r>
            </a:p>
            <a:p>
              <a:r>
                <a:rPr lang="en-US" dirty="0">
                  <a:latin typeface="Arial" charset="0"/>
                  <a:cs typeface="Arial" charset="0"/>
                </a:rPr>
                <a:t>key</a:t>
              </a:r>
            </a:p>
          </p:txBody>
        </p:sp>
        <p:pic>
          <p:nvPicPr>
            <p:cNvPr id="35863" name="Picture 24" descr="Bob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2" y="1178"/>
              <a:ext cx="512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5864" name="Group 25"/>
            <p:cNvGrpSpPr>
              <a:grpSpLocks/>
            </p:cNvGrpSpPr>
            <p:nvPr/>
          </p:nvGrpSpPr>
          <p:grpSpPr bwMode="auto">
            <a:xfrm>
              <a:off x="3650" y="1118"/>
              <a:ext cx="360" cy="385"/>
              <a:chOff x="189" y="1789"/>
              <a:chExt cx="360" cy="385"/>
            </a:xfrm>
          </p:grpSpPr>
          <p:sp>
            <p:nvSpPr>
              <p:cNvPr id="35869" name="Text Box 26"/>
              <p:cNvSpPr txBox="1">
                <a:spLocks noChangeArrowheads="1"/>
              </p:cNvSpPr>
              <p:nvPr/>
            </p:nvSpPr>
            <p:spPr bwMode="auto">
              <a:xfrm>
                <a:off x="189" y="1789"/>
                <a:ext cx="246" cy="29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400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K</a:t>
                </a:r>
              </a:p>
            </p:txBody>
          </p:sp>
          <p:sp>
            <p:nvSpPr>
              <p:cNvPr id="35870" name="Text Box 27"/>
              <p:cNvSpPr txBox="1">
                <a:spLocks noChangeArrowheads="1"/>
              </p:cNvSpPr>
              <p:nvPr/>
            </p:nvSpPr>
            <p:spPr bwMode="auto">
              <a:xfrm>
                <a:off x="325" y="1922"/>
                <a:ext cx="224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B</a:t>
                </a:r>
              </a:p>
            </p:txBody>
          </p:sp>
        </p:grpSp>
        <p:sp>
          <p:nvSpPr>
            <p:cNvPr id="35865" name="Line 28"/>
            <p:cNvSpPr>
              <a:spLocks noChangeShapeType="1"/>
            </p:cNvSpPr>
            <p:nvPr/>
          </p:nvSpPr>
          <p:spPr bwMode="auto">
            <a:xfrm>
              <a:off x="780" y="1897"/>
              <a:ext cx="42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866" name="Line 29"/>
            <p:cNvSpPr>
              <a:spLocks noChangeShapeType="1"/>
            </p:cNvSpPr>
            <p:nvPr/>
          </p:nvSpPr>
          <p:spPr bwMode="auto">
            <a:xfrm>
              <a:off x="4518" y="1904"/>
              <a:ext cx="42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35867" name="Picture 30" descr="BS00768_[1]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1371" y="896"/>
              <a:ext cx="293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68" name="Picture 31" descr="BS00768_[1]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3625" y="955"/>
              <a:ext cx="293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5845" name="Picture 19" descr="underline_base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3" y="784225"/>
            <a:ext cx="5942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784D624-D040-2E47-A508-03D46FE35CB6}" type="slidenum">
              <a:rPr lang="uk-UA" smtClean="0"/>
              <a:pPr/>
              <a:t>9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3457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14622</TotalTime>
  <Words>2446</Words>
  <Application>Microsoft Macintosh PowerPoint</Application>
  <PresentationFormat>On-screen Show (4:3)</PresentationFormat>
  <Paragraphs>566</Paragraphs>
  <Slides>46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9" baseType="lpstr">
      <vt:lpstr>Arial Unicode MS</vt:lpstr>
      <vt:lpstr>Calibri</vt:lpstr>
      <vt:lpstr>Calibri Light</vt:lpstr>
      <vt:lpstr>Comic Sans MS</vt:lpstr>
      <vt:lpstr>Gill Sans</vt:lpstr>
      <vt:lpstr>Gill Sans MT</vt:lpstr>
      <vt:lpstr>ＭＳ Ｐゴシック</vt:lpstr>
      <vt:lpstr>Times New Roman</vt:lpstr>
      <vt:lpstr>Wingdings</vt:lpstr>
      <vt:lpstr>ZapfDingbats</vt:lpstr>
      <vt:lpstr>游ゴシック</vt:lpstr>
      <vt:lpstr>Arial</vt:lpstr>
      <vt:lpstr>Office Theme</vt:lpstr>
      <vt:lpstr>PowerPoint Presentation</vt:lpstr>
      <vt:lpstr>Chapter 7: Network Security</vt:lpstr>
      <vt:lpstr>Chapter 7: Outline</vt:lpstr>
      <vt:lpstr>What is network security?</vt:lpstr>
      <vt:lpstr>Friends and enemies: Alice, Bob, Trudy</vt:lpstr>
      <vt:lpstr>Who might Bob, Alice be?</vt:lpstr>
      <vt:lpstr>There are bad guys (and girls) out there!</vt:lpstr>
      <vt:lpstr>Chapter 7: Outline</vt:lpstr>
      <vt:lpstr>The language of cryptography</vt:lpstr>
      <vt:lpstr>Symmetric key cryptography</vt:lpstr>
      <vt:lpstr>Symmetric key crypto: DES</vt:lpstr>
      <vt:lpstr>Symmetric key  crypto: DES</vt:lpstr>
      <vt:lpstr>AES: Advanced Encryption Standard</vt:lpstr>
      <vt:lpstr>Public Key Cryptography</vt:lpstr>
      <vt:lpstr>Public key cryptography</vt:lpstr>
      <vt:lpstr>Public key encryption algorithms</vt:lpstr>
      <vt:lpstr>RSA: getting ready</vt:lpstr>
      <vt:lpstr>RSA: Creating public/private key pair</vt:lpstr>
      <vt:lpstr>RSA: encryption, decryption</vt:lpstr>
      <vt:lpstr>RSA example:</vt:lpstr>
      <vt:lpstr>Why does RSA work?</vt:lpstr>
      <vt:lpstr>RSA: another important property</vt:lpstr>
      <vt:lpstr>PowerPoint Presentation</vt:lpstr>
      <vt:lpstr>Why is RSA secure?</vt:lpstr>
      <vt:lpstr>RSA in practice: session keys</vt:lpstr>
      <vt:lpstr>Chapter 7: Outline</vt:lpstr>
      <vt:lpstr>Authentication</vt:lpstr>
      <vt:lpstr>Authentication</vt:lpstr>
      <vt:lpstr>Authentication: another try</vt:lpstr>
      <vt:lpstr>Authentication: another try</vt:lpstr>
      <vt:lpstr>Authentication: another try</vt:lpstr>
      <vt:lpstr>Authentication: another try</vt:lpstr>
      <vt:lpstr>Authentication: yet another try</vt:lpstr>
      <vt:lpstr>Authentication: yet another try</vt:lpstr>
      <vt:lpstr>Authentication: yet another try</vt:lpstr>
      <vt:lpstr>Authentication: ap5.0</vt:lpstr>
      <vt:lpstr>ap5.0: security hole</vt:lpstr>
      <vt:lpstr>ap5.0: security hole</vt:lpstr>
      <vt:lpstr>Digital signatures </vt:lpstr>
      <vt:lpstr>Digital signatures </vt:lpstr>
      <vt:lpstr>Digital signatures </vt:lpstr>
      <vt:lpstr>Chapter 7: Outline</vt:lpstr>
      <vt:lpstr>SSL/TLS: Transport Layer Security</vt:lpstr>
      <vt:lpstr>TLS and TCP/IP</vt:lpstr>
      <vt:lpstr>Chapter 7: Outline</vt:lpstr>
      <vt:lpstr>Network Security (summary)</vt:lpstr>
    </vt:vector>
  </TitlesOfParts>
  <Company/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Haitham Hassanieh</dc:creator>
  <cp:lastModifiedBy>Haitham Hassanieh</cp:lastModifiedBy>
  <cp:revision>332</cp:revision>
  <cp:lastPrinted>2017-12-13T20:45:03Z</cp:lastPrinted>
  <dcterms:created xsi:type="dcterms:W3CDTF">2017-08-26T21:27:51Z</dcterms:created>
  <dcterms:modified xsi:type="dcterms:W3CDTF">2017-12-13T20:45:04Z</dcterms:modified>
</cp:coreProperties>
</file>