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725" r:id="rId2"/>
    <p:sldId id="1726" r:id="rId3"/>
    <p:sldId id="1757" r:id="rId4"/>
    <p:sldId id="1746" r:id="rId5"/>
    <p:sldId id="1795" r:id="rId6"/>
    <p:sldId id="1748" r:id="rId7"/>
    <p:sldId id="1749" r:id="rId8"/>
    <p:sldId id="1751" r:id="rId9"/>
    <p:sldId id="1752" r:id="rId10"/>
    <p:sldId id="1754" r:id="rId11"/>
    <p:sldId id="1753" r:id="rId12"/>
    <p:sldId id="1744" r:id="rId13"/>
    <p:sldId id="1759" r:id="rId14"/>
    <p:sldId id="1803" r:id="rId15"/>
    <p:sldId id="1799" r:id="rId16"/>
    <p:sldId id="1779" r:id="rId17"/>
    <p:sldId id="1782" r:id="rId18"/>
    <p:sldId id="1784" r:id="rId19"/>
    <p:sldId id="1785" r:id="rId20"/>
    <p:sldId id="1786" r:id="rId21"/>
    <p:sldId id="1787" r:id="rId22"/>
    <p:sldId id="1788" r:id="rId23"/>
    <p:sldId id="1804" r:id="rId24"/>
    <p:sldId id="1798" r:id="rId25"/>
    <p:sldId id="1790" r:id="rId26"/>
    <p:sldId id="1760" r:id="rId27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DC4"/>
    <a:srgbClr val="BAFFAC"/>
    <a:srgbClr val="F4EAC7"/>
    <a:srgbClr val="F4C07D"/>
    <a:srgbClr val="92FFA7"/>
    <a:srgbClr val="FF9900"/>
    <a:srgbClr val="33CCFF"/>
    <a:srgbClr val="8DFBEC"/>
    <a:srgbClr val="FFA55D"/>
    <a:srgbClr val="7AF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0" autoAdjust="0"/>
    <p:restoredTop sz="50051" autoAdjust="0"/>
  </p:normalViewPr>
  <p:slideViewPr>
    <p:cSldViewPr snapToGrid="0">
      <p:cViewPr>
        <p:scale>
          <a:sx n="89" d="100"/>
          <a:sy n="89" d="100"/>
        </p:scale>
        <p:origin x="1568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538" y="-84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D328B2F-E4A9-4B42-9114-8FE517F38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62AFDE-5065-4356-9A1D-319F9FBCF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F821-53FB-4708-9C2C-8B377EA7641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1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A4FE-C508-445A-BEEA-5241DB609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7A4A-469E-41B4-A4BB-20E7ADC1F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D3AB-AD66-458A-851D-A518A4FC2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2DA2-7D97-4C00-81E8-746481673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0451-B3EB-4D27-9BF6-B2ED89E43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E721-646B-43FE-9C59-B1DD65377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EF5-A307-4F25-8C66-A6D5B0584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E0C2-57FB-4ADE-AB30-1194CE51D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7BB-7051-4029-9E77-635DAEA5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1084-5C69-499E-A268-F024F611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BF2-5F63-4212-9814-96C2174E3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C1C9-E007-43BE-85CB-100AF574E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2685-606E-40D3-AC53-BA20005A5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2931-C89A-41AC-84F8-145AE746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9FF9E353-2231-45A2-B736-4E2E121B5C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Marlett" pitchFamily="2" charset="2"/>
        <a:buChar char="i"/>
        <a:defRPr sz="2000">
          <a:solidFill>
            <a:schemeClr val="tx1"/>
          </a:solidFill>
          <a:latin typeface="Helvetica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75000"/>
        <a:buChar char="•"/>
        <a:defRPr sz="2000">
          <a:solidFill>
            <a:schemeClr val="tx1"/>
          </a:solidFill>
          <a:latin typeface="Helvetica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Helvetica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"/>
          <a:cs typeface="Helvetic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031" y="3054699"/>
            <a:ext cx="8309987" cy="14806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Effectiveness of Delaying Timestamp Computation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Sandeep Kulkarni			Nitin Vaidya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Michigan State University		University of Illinois</a:t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endParaRPr lang="en-US" sz="2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versus Timestamp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Delay = Time between event &amp; timestamp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85809" y="4310066"/>
            <a:ext cx="7286752" cy="142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2696" y="4343396"/>
            <a:ext cx="8223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   0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					    	</a:t>
            </a:r>
            <a:r>
              <a:rPr 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End-of-execution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696" y="3764911"/>
            <a:ext cx="746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Online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					     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      </a:t>
            </a:r>
            <a:r>
              <a:rPr 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Offline  </a:t>
            </a:r>
            <a:endParaRPr lang="en-US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Charron-Bost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1991]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Worst-case bound: </a:t>
            </a:r>
            <a:r>
              <a:rPr lang="en-US" dirty="0" smtClean="0">
                <a:solidFill>
                  <a:srgbClr val="C00000"/>
                </a:solidFill>
              </a:rPr>
              <a:t>Vector length  n</a:t>
            </a:r>
          </a:p>
          <a:p>
            <a:endParaRPr lang="en-US" dirty="0"/>
          </a:p>
          <a:p>
            <a:r>
              <a:rPr lang="en-US" dirty="0" smtClean="0"/>
              <a:t>Assuming </a:t>
            </a:r>
            <a:r>
              <a:rPr lang="en-US" dirty="0" smtClean="0">
                <a:solidFill>
                  <a:srgbClr val="00B050"/>
                </a:solidFill>
              </a:rPr>
              <a:t>complete </a:t>
            </a:r>
            <a:r>
              <a:rPr lang="en-US" dirty="0" smtClean="0"/>
              <a:t>communication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286375" y="6400800"/>
            <a:ext cx="3505933" cy="4572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Figure from [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Attiya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-Welch]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58293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5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online vector timestamp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Exploit network topology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Timestamps Lower Bounds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87880" y="2225192"/>
            <a:ext cx="8168240" cy="2514600"/>
            <a:chOff x="447123" y="2085975"/>
            <a:chExt cx="8168240" cy="25146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4543422" y="2085975"/>
              <a:ext cx="4071941" cy="2514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47124" y="2085976"/>
              <a:ext cx="4096298" cy="25145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7124" y="2085976"/>
              <a:ext cx="72555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               Star Graph  </a:t>
              </a: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            	      Connectivity</a:t>
              </a:r>
            </a:p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Real-valued   Integer-valued	   &gt;1 	                1</a:t>
              </a: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447124" y="2757488"/>
              <a:ext cx="8168239" cy="28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314575" y="2786154"/>
              <a:ext cx="10363" cy="18144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553200" y="2757488"/>
              <a:ext cx="10360" cy="184308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447123" y="3343275"/>
              <a:ext cx="8168239" cy="28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048361" y="3669789"/>
              <a:ext cx="72186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smtClean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n-1</a:t>
              </a:r>
              <a:r>
                <a:rPr lang="en-US" sz="3200" dirty="0" smtClean="0">
                  <a:latin typeface="Helvetica" charset="0"/>
                  <a:ea typeface="Helvetica" charset="0"/>
                  <a:cs typeface="Helvetica" charset="0"/>
                </a:rPr>
                <a:t>              n                   n            n - Z</a:t>
              </a:r>
              <a:endParaRPr lang="en-US" sz="32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941619" y="4958872"/>
            <a:ext cx="2128837" cy="9048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Z = #minimal</a:t>
            </a:r>
          </a:p>
          <a:p>
            <a:pPr algn="l">
              <a:buNone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cuts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Timestamps Lower Bounds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87880" y="2225192"/>
            <a:ext cx="8168240" cy="2514600"/>
            <a:chOff x="447123" y="2085975"/>
            <a:chExt cx="8168240" cy="25146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4543422" y="2085975"/>
              <a:ext cx="4071941" cy="2514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47124" y="2085976"/>
              <a:ext cx="4096298" cy="25145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7124" y="2085976"/>
              <a:ext cx="72555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               Star Graph  </a:t>
              </a: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            	      Connectivity</a:t>
              </a:r>
            </a:p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Real-valued   Integer-valued	   &gt;1 	                1</a:t>
              </a: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447124" y="2757488"/>
              <a:ext cx="8168239" cy="28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314575" y="2786154"/>
              <a:ext cx="10363" cy="18144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553200" y="2757488"/>
              <a:ext cx="10360" cy="184308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447123" y="3343275"/>
              <a:ext cx="8168239" cy="28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048361" y="3669789"/>
              <a:ext cx="72186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smtClean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n-1</a:t>
              </a:r>
              <a:r>
                <a:rPr lang="en-US" sz="3200" dirty="0" smtClean="0">
                  <a:latin typeface="Helvetica" charset="0"/>
                  <a:ea typeface="Helvetica" charset="0"/>
                  <a:cs typeface="Helvetica" charset="0"/>
                </a:rPr>
                <a:t>              n                   n            n - Z</a:t>
              </a:r>
              <a:endParaRPr lang="en-US" sz="32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941619" y="4958872"/>
            <a:ext cx="212883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Z =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network parameter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3396" y="2664364"/>
            <a:ext cx="2243138" cy="207533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Vector timestamp bounds</a:t>
            </a:r>
          </a:p>
          <a:p>
            <a:endParaRPr lang="en-US" dirty="0"/>
          </a:p>
          <a:p>
            <a:r>
              <a:rPr lang="en-US" dirty="0" smtClean="0"/>
              <a:t>Alternate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Events at processes in a chosen vertex </a:t>
            </a:r>
            <a:r>
              <a:rPr lang="en-US" dirty="0" smtClean="0">
                <a:solidFill>
                  <a:srgbClr val="C00000"/>
                </a:solidFill>
              </a:rPr>
              <a:t>cover</a:t>
            </a:r>
            <a:r>
              <a:rPr lang="en-US" dirty="0" smtClean="0"/>
              <a:t> used to order all events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06" y="3552321"/>
            <a:ext cx="5018088" cy="991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5038" y="332148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2063" y="332148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22154" y="2057533"/>
            <a:ext cx="470000" cy="161435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56" y="380501"/>
            <a:ext cx="5018088" cy="991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6488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513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46476" y="2291029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32216" y="3438216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46476" y="4525113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2799629" y="339326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335396" y="5575315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34398" y="559204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154" y="205753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0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184" y="421655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154" y="310861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931017" y="3566672"/>
            <a:ext cx="401975" cy="19676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525537" y="2407640"/>
            <a:ext cx="576272" cy="31676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390474" y="51660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320563" y="5691925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6101809" y="220473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055" y="542220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 smtClean="0">
                <a:latin typeface="Helvetica" charset="0"/>
                <a:ea typeface="Helvetica" charset="0"/>
                <a:cs typeface="Helvetica" charset="0"/>
              </a:rPr>
              <a:t>3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577043" y="2232567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1687225" y="2374494"/>
            <a:ext cx="659319" cy="32008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2272671" y="5599121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925596" y="5575314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6984228" y="3529661"/>
            <a:ext cx="458102" cy="20359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7368637" y="3328687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323373" y="337421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166473" y="335992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947397" y="221215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590339" y="335516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914189" y="337897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339804" y="219996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1439" y="17148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4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5425" y="28691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6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39901" y="18505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3887" y="30047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18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622154" y="2057533"/>
            <a:ext cx="470000" cy="161435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56" y="380501"/>
            <a:ext cx="5018088" cy="991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6488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513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46476" y="2291029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32216" y="3438216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46476" y="4525113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2799629" y="339326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335396" y="5575315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34398" y="559204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154" y="205753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0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184" y="421655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154" y="310861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931017" y="3566672"/>
            <a:ext cx="401975" cy="19676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525537" y="2407640"/>
            <a:ext cx="576272" cy="31676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390474" y="51660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320563" y="5691925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6101809" y="220473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055" y="542220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 smtClean="0">
                <a:latin typeface="Helvetica" charset="0"/>
                <a:ea typeface="Helvetica" charset="0"/>
                <a:cs typeface="Helvetica" charset="0"/>
              </a:rPr>
              <a:t>3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577043" y="2232567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1687225" y="2374494"/>
            <a:ext cx="659319" cy="32008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2272671" y="5599121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925596" y="5575314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6984228" y="3529661"/>
            <a:ext cx="458102" cy="20359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7368637" y="3328687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67244" y="5806093"/>
            <a:ext cx="81785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(1,2)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past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323373" y="337421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166473" y="335992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947397" y="221215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590339" y="335516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914189" y="337897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339804" y="219996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01439" y="17148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4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05425" y="28691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6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9901" y="18505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43887" y="30047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27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622154" y="2057533"/>
            <a:ext cx="470000" cy="161435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56" y="380501"/>
            <a:ext cx="5018088" cy="991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6488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513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46476" y="2291029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32216" y="3438216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46476" y="4525113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2799629" y="339326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335396" y="5575315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34398" y="559204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154" y="205753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0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184" y="421655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154" y="310861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931017" y="3566672"/>
            <a:ext cx="401975" cy="19676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525537" y="2407640"/>
            <a:ext cx="576272" cy="31676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390474" y="51660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320563" y="5691925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6101809" y="220473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055" y="542220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 smtClean="0">
                <a:latin typeface="Helvetica" charset="0"/>
                <a:ea typeface="Helvetica" charset="0"/>
                <a:cs typeface="Helvetica" charset="0"/>
              </a:rPr>
              <a:t>3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577043" y="2232567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1687225" y="2374494"/>
            <a:ext cx="659319" cy="32008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2272671" y="5599121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925596" y="5575314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6984228" y="3529661"/>
            <a:ext cx="458102" cy="20359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7368637" y="3328687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67244" y="5806093"/>
            <a:ext cx="81785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(1,2)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past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323373" y="337421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166473" y="335992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947397" y="221215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590339" y="335516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914189" y="337897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9743" y="5799019"/>
            <a:ext cx="971741" cy="85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(4,6)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future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339804" y="219996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1439" y="17148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4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05425" y="28691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6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9901" y="18505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43887" y="30047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67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Asynchronous system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 processes</a:t>
            </a:r>
          </a:p>
          <a:p>
            <a:endParaRPr lang="en-US" dirty="0"/>
          </a:p>
          <a:p>
            <a:r>
              <a:rPr lang="en-US" dirty="0" smtClean="0"/>
              <a:t>Pairwise message-passing channels</a:t>
            </a:r>
          </a:p>
          <a:p>
            <a:endParaRPr lang="en-US" dirty="0" smtClean="0"/>
          </a:p>
          <a:p>
            <a:r>
              <a:rPr lang="en-US" dirty="0" smtClean="0"/>
              <a:t>Unicasts</a:t>
            </a:r>
          </a:p>
          <a:p>
            <a:endParaRPr lang="en-US" dirty="0"/>
          </a:p>
          <a:p>
            <a:r>
              <a:rPr lang="en-US" dirty="0"/>
              <a:t>Incomplete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622154" y="2057533"/>
            <a:ext cx="470000" cy="161435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56" y="380501"/>
            <a:ext cx="5018088" cy="991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6488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513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46476" y="2291029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32216" y="3438216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46476" y="4525113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2799629" y="339326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335396" y="5575315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154" y="205753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0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184" y="421655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154" y="310861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931017" y="3566672"/>
            <a:ext cx="401975" cy="19676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390474" y="51660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320563" y="5691925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59055" y="542220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 smtClean="0">
                <a:latin typeface="Helvetica" charset="0"/>
                <a:ea typeface="Helvetica" charset="0"/>
                <a:cs typeface="Helvetica" charset="0"/>
              </a:rPr>
              <a:t>3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577043" y="2232567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1687225" y="2374494"/>
            <a:ext cx="659319" cy="32008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2272671" y="5599121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67244" y="5806093"/>
            <a:ext cx="81785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(1,2)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past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323373" y="337421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9743" y="5799019"/>
            <a:ext cx="971741" cy="85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∞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∞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future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39901" y="18505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43887" y="30047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92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622154" y="2057533"/>
            <a:ext cx="470000" cy="161435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56" y="380501"/>
            <a:ext cx="5018088" cy="991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6488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513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46476" y="2291029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32216" y="3438216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46476" y="4525113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2799629" y="339326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335396" y="5575315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34398" y="559204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154" y="205753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0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184" y="421655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154" y="310861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931017" y="3566672"/>
            <a:ext cx="401975" cy="19676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525537" y="2407640"/>
            <a:ext cx="576272" cy="31676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390474" y="51660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320563" y="5691925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6101809" y="220473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055" y="542220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 smtClean="0">
                <a:latin typeface="Helvetica" charset="0"/>
                <a:ea typeface="Helvetica" charset="0"/>
                <a:cs typeface="Helvetica" charset="0"/>
              </a:rPr>
              <a:t>3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577043" y="2232567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1687225" y="2374494"/>
            <a:ext cx="659319" cy="32008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2272671" y="5599121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67244" y="5806093"/>
            <a:ext cx="81785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(1,2)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past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323373" y="337421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166473" y="335992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947397" y="221215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590339" y="335516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914189" y="337897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6257257" y="2519198"/>
            <a:ext cx="229268" cy="30561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659743" y="5799019"/>
            <a:ext cx="971741" cy="85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∞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∞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future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3673" y="5795350"/>
            <a:ext cx="971741" cy="85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(4,∞)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future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339804" y="219996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1439" y="17148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4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39901" y="18505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43887" y="30047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23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622154" y="2057533"/>
            <a:ext cx="470000" cy="161435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56" y="380501"/>
            <a:ext cx="5018088" cy="991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6488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513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46476" y="2291029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32216" y="3438216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46476" y="4525113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2799629" y="339326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335396" y="5575315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34398" y="559204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154" y="205753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0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184" y="421655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154" y="310861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931017" y="3566672"/>
            <a:ext cx="401975" cy="19676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525537" y="2407640"/>
            <a:ext cx="576272" cy="31676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390474" y="51660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320563" y="5691925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6101809" y="220473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055" y="542220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 smtClean="0">
                <a:latin typeface="Helvetica" charset="0"/>
                <a:ea typeface="Helvetica" charset="0"/>
                <a:cs typeface="Helvetica" charset="0"/>
              </a:rPr>
              <a:t>3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577043" y="2232567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1687225" y="2374494"/>
            <a:ext cx="659319" cy="32008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2272671" y="5599121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67244" y="5806093"/>
            <a:ext cx="81785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(1,2)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past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323373" y="337421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166473" y="335992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947397" y="221215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590339" y="335516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914189" y="3378976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3673" y="5795350"/>
            <a:ext cx="971741" cy="85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(4,∞)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future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6257257" y="2519198"/>
            <a:ext cx="229268" cy="30561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659743" y="5799019"/>
            <a:ext cx="971741" cy="85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∞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∞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future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925596" y="5575314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6984228" y="3529661"/>
            <a:ext cx="458102" cy="20359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7368637" y="3328687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565988" y="3498105"/>
            <a:ext cx="256287" cy="2129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277146" y="5779094"/>
            <a:ext cx="971741" cy="85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(4,6)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future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339804" y="219996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01439" y="17148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4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05425" y="28691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6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39901" y="18505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43887" y="30047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9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683916"/>
            <a:ext cx="7874000" cy="5021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956" y="380501"/>
            <a:ext cx="5018088" cy="991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6488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513" y="149668"/>
            <a:ext cx="970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Happened-Before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Intuitively: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 </a:t>
            </a:r>
            <a:r>
              <a:rPr lang="en-US" dirty="0" smtClean="0">
                <a:sym typeface="Wingdings"/>
              </a:rPr>
              <a:t> f      </a:t>
            </a:r>
            <a:r>
              <a:rPr lang="en-US" dirty="0" err="1" smtClean="0">
                <a:sym typeface="Wingdings"/>
              </a:rPr>
              <a:t>iff</a:t>
            </a:r>
            <a:r>
              <a:rPr lang="en-US" dirty="0" smtClean="0">
                <a:sym typeface="Wingdings"/>
              </a:rPr>
              <a:t>     future(e)     past(f)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939" y="3422558"/>
            <a:ext cx="278074" cy="2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Timestamps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Size proportional to cover size</a:t>
            </a:r>
          </a:p>
          <a:p>
            <a:endParaRPr lang="en-US" dirty="0"/>
          </a:p>
          <a:p>
            <a:r>
              <a:rPr lang="en-US" dirty="0" smtClean="0"/>
              <a:t>Minimum 1 round-trip delay in determining</a:t>
            </a:r>
            <a:br>
              <a:rPr lang="en-US" dirty="0" smtClean="0"/>
            </a:br>
            <a:r>
              <a:rPr lang="en-US" dirty="0" smtClean="0"/>
              <a:t>“future” component</a:t>
            </a:r>
            <a:br>
              <a:rPr lang="en-US" dirty="0" smtClean="0"/>
            </a:br>
            <a:endParaRPr lang="en-US" dirty="0"/>
          </a:p>
          <a:p>
            <a:pPr lvl="2"/>
            <a:r>
              <a:rPr lang="en-US" dirty="0" smtClean="0"/>
              <a:t>Potentially much longer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Smaller timestamps </a:t>
            </a:r>
            <a:r>
              <a:rPr lang="en-US" dirty="0" smtClean="0">
                <a:solidFill>
                  <a:srgbClr val="C00000"/>
                </a:solidFill>
                <a:sym typeface="Wingdings"/>
              </a:rPr>
              <a:t>not interesting </a:t>
            </a:r>
            <a:r>
              <a:rPr lang="en-US" dirty="0" smtClean="0">
                <a:sym typeface="Wingdings"/>
              </a:rPr>
              <a:t>if the cost of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using them is too high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 easy to verify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Maximal consistent cuts (with a slightly modified timestamp)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Predicate detection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Assign timestamp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to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each event e 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uch that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		</a:t>
            </a:r>
            <a:r>
              <a:rPr lang="en-US" dirty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/>
              <a:t>&lt;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    </a:t>
            </a:r>
            <a:r>
              <a:rPr lang="en-US" dirty="0" err="1" smtClean="0"/>
              <a:t>iff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e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  <a:sym typeface="Wingdings"/>
              </a:rPr>
              <a:t> f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  <a:sym typeface="Wingdings"/>
            </a:endParaRPr>
          </a:p>
          <a:p>
            <a:endParaRPr lang="en-US" dirty="0" smtClean="0">
              <a:latin typeface="Helvetica" charset="0"/>
              <a:ea typeface="Helvetica" charset="0"/>
              <a:cs typeface="Helvetica" charset="0"/>
              <a:sym typeface="Wingdings"/>
            </a:endParaRPr>
          </a:p>
          <a:p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9669"/>
            <a:ext cx="7772400" cy="4572000"/>
          </a:xfrm>
        </p:spPr>
        <p:txBody>
          <a:bodyPr/>
          <a:lstStyle/>
          <a:p>
            <a:r>
              <a:rPr lang="en-US" dirty="0" smtClean="0"/>
              <a:t>Message-passing</a:t>
            </a:r>
          </a:p>
          <a:p>
            <a:pPr lvl="1"/>
            <a:r>
              <a:rPr lang="en-US" dirty="0" smtClean="0"/>
              <a:t>Vector timestamps [</a:t>
            </a:r>
            <a:r>
              <a:rPr lang="en-US" dirty="0" err="1" smtClean="0"/>
              <a:t>Fidge-Mattern</a:t>
            </a:r>
            <a:r>
              <a:rPr lang="en-US" dirty="0" smtClean="0"/>
              <a:t> 1988]</a:t>
            </a:r>
          </a:p>
          <a:p>
            <a:pPr lvl="1"/>
            <a:r>
              <a:rPr lang="en-US" dirty="0" smtClean="0"/>
              <a:t>Vector lower bound [</a:t>
            </a:r>
            <a:r>
              <a:rPr lang="en-US" dirty="0" err="1" smtClean="0"/>
              <a:t>Charron-Bost</a:t>
            </a:r>
            <a:r>
              <a:rPr lang="en-US" dirty="0" smtClean="0"/>
              <a:t> 1991]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ower bound [</a:t>
            </a:r>
            <a:r>
              <a:rPr lang="en-US" dirty="0" err="1" smtClean="0"/>
              <a:t>Melideo</a:t>
            </a:r>
            <a:r>
              <a:rPr lang="en-US" dirty="0" smtClean="0"/>
              <a:t> 2001]</a:t>
            </a:r>
          </a:p>
          <a:p>
            <a:pPr lvl="1"/>
            <a:r>
              <a:rPr lang="en-US" dirty="0" smtClean="0"/>
              <a:t>Synchronous messages [Garg 2002]</a:t>
            </a:r>
          </a:p>
          <a:p>
            <a:pPr lvl="1"/>
            <a:r>
              <a:rPr lang="en-US" dirty="0" smtClean="0"/>
              <a:t>Causal separators [Rodriguez 1995]</a:t>
            </a:r>
          </a:p>
          <a:p>
            <a:pPr lvl="1"/>
            <a:r>
              <a:rPr lang="en-US" dirty="0" smtClean="0"/>
              <a:t>Exploiting locality [</a:t>
            </a:r>
            <a:r>
              <a:rPr lang="en-US" dirty="0" err="1" smtClean="0"/>
              <a:t>Meldal</a:t>
            </a:r>
            <a:r>
              <a:rPr lang="en-US" dirty="0" smtClean="0"/>
              <a:t> 1999]</a:t>
            </a:r>
          </a:p>
          <a:p>
            <a:pPr lvl="1"/>
            <a:r>
              <a:rPr lang="en-US" dirty="0" smtClean="0"/>
              <a:t>Plausible clocks [Torres-Rojas 1999]</a:t>
            </a:r>
          </a:p>
          <a:p>
            <a:pPr lvl="1"/>
            <a:r>
              <a:rPr lang="en-US" dirty="0" smtClean="0"/>
              <a:t>Cluster timestamps [Ward 2001]</a:t>
            </a:r>
          </a:p>
          <a:p>
            <a:pPr lvl="1"/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Shared memory</a:t>
            </a:r>
          </a:p>
          <a:p>
            <a:pPr lvl="1"/>
            <a:r>
              <a:rPr lang="en-US" dirty="0" smtClean="0"/>
              <a:t>Lazy replication [</a:t>
            </a:r>
            <a:r>
              <a:rPr lang="en-US" dirty="0" err="1" smtClean="0"/>
              <a:t>Ladin</a:t>
            </a:r>
            <a:r>
              <a:rPr lang="en-US" dirty="0"/>
              <a:t> </a:t>
            </a:r>
            <a:r>
              <a:rPr lang="en-US" dirty="0" smtClean="0"/>
              <a:t>1992]</a:t>
            </a:r>
          </a:p>
          <a:p>
            <a:pPr lvl="1"/>
            <a:r>
              <a:rPr lang="en-US" dirty="0" err="1" smtClean="0"/>
              <a:t>SwiftCloud</a:t>
            </a:r>
            <a:r>
              <a:rPr lang="en-US" dirty="0" smtClean="0"/>
              <a:t> [</a:t>
            </a:r>
            <a:r>
              <a:rPr lang="en-US" dirty="0" err="1" smtClean="0"/>
              <a:t>Zawirski</a:t>
            </a:r>
            <a:r>
              <a:rPr lang="en-US" dirty="0" smtClean="0"/>
              <a:t> 2015]</a:t>
            </a:r>
          </a:p>
          <a:p>
            <a:pPr lvl="1"/>
            <a:r>
              <a:rPr lang="en-US" dirty="0"/>
              <a:t>Version vectors, dotted version vectors [Almeida 2014</a:t>
            </a:r>
            <a:r>
              <a:rPr lang="en-US" dirty="0" smtClean="0"/>
              <a:t>]</a:t>
            </a:r>
          </a:p>
          <a:p>
            <a:pPr lvl="1"/>
            <a:r>
              <a:rPr lang="is-IS" dirty="0" smtClean="0"/>
              <a:t>…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Vector timestamp bounds</a:t>
            </a:r>
          </a:p>
          <a:p>
            <a:endParaRPr lang="en-US" dirty="0"/>
          </a:p>
          <a:p>
            <a:r>
              <a:rPr lang="en-US" dirty="0" smtClean="0"/>
              <a:t>Alternate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Timestamps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Fidge-Mattern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1988]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Timestamp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is a vector 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Vector comparison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/>
              <a:t>&lt;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  if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  <a:r>
              <a:rPr lang="en-US" baseline="-25000" dirty="0" smtClean="0"/>
              <a:t> </a:t>
            </a:r>
            <a:r>
              <a:rPr lang="en-US" dirty="0"/>
              <a:t>  </a:t>
            </a:r>
            <a:r>
              <a:rPr lang="en-US" dirty="0" smtClean="0"/>
              <a:t>   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     for all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exists </a:t>
            </a:r>
            <a:r>
              <a:rPr lang="en-US" dirty="0" err="1" smtClean="0"/>
              <a:t>i</a:t>
            </a:r>
            <a:r>
              <a:rPr lang="en-US" dirty="0" smtClean="0"/>
              <a:t> such that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/>
              <a:t>]</a:t>
            </a:r>
            <a:r>
              <a:rPr lang="en-US" baseline="-25000" dirty="0"/>
              <a:t> </a:t>
            </a:r>
            <a:r>
              <a:rPr lang="en-US" dirty="0"/>
              <a:t> </a:t>
            </a:r>
            <a:r>
              <a:rPr lang="en-US" dirty="0" smtClean="0"/>
              <a:t>&lt;  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95" y="3808324"/>
            <a:ext cx="278074" cy="2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207880" y="5011067"/>
            <a:ext cx="3468094" cy="1395412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Timestamp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is a vector 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Vector comparison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baseline="-25000" dirty="0"/>
              <a:t> </a:t>
            </a:r>
            <a:r>
              <a:rPr lang="en-US" dirty="0"/>
              <a:t>&lt;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  if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  <a:r>
              <a:rPr lang="en-US" baseline="-25000" dirty="0" smtClean="0"/>
              <a:t> </a:t>
            </a:r>
            <a:r>
              <a:rPr lang="en-US" dirty="0"/>
              <a:t>  </a:t>
            </a:r>
            <a:r>
              <a:rPr lang="en-US" dirty="0" smtClean="0"/>
              <a:t>   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     for all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exists </a:t>
            </a:r>
            <a:r>
              <a:rPr lang="en-US" dirty="0" err="1" smtClean="0"/>
              <a:t>i</a:t>
            </a:r>
            <a:r>
              <a:rPr lang="en-US" dirty="0" smtClean="0"/>
              <a:t> such that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/>
              <a:t>]</a:t>
            </a:r>
            <a:r>
              <a:rPr lang="en-US" baseline="-25000" dirty="0"/>
              <a:t> </a:t>
            </a:r>
            <a:r>
              <a:rPr lang="en-US" dirty="0"/>
              <a:t> </a:t>
            </a:r>
            <a:r>
              <a:rPr lang="en-US" dirty="0" smtClean="0"/>
              <a:t>&lt;  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 smtClean="0"/>
              <a:t>]</a:t>
            </a:r>
          </a:p>
          <a:p>
            <a:pPr lvl="2"/>
            <a:endParaRPr lang="en-US" dirty="0" smtClean="0"/>
          </a:p>
          <a:p>
            <a:pPr marL="1828800" lvl="4" indent="0">
              <a:buNone/>
            </a:pPr>
            <a:r>
              <a:rPr lang="en-US" sz="2800" dirty="0" smtClean="0"/>
              <a:t>(0,1,2) &lt; (0,1,3)</a:t>
            </a:r>
          </a:p>
          <a:p>
            <a:pPr marL="1828800" lvl="4" indent="0">
              <a:buNone/>
            </a:pPr>
            <a:r>
              <a:rPr lang="en-US" sz="2800" dirty="0" smtClean="0"/>
              <a:t>(0,1,2) &lt; (2,1,1)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95" y="3808324"/>
            <a:ext cx="278074" cy="27130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H="1">
            <a:off x="3771901" y="5751637"/>
            <a:ext cx="170026" cy="4300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Vector Timestamps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Fidge-Mattern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1988]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Timestamps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80" y="5745308"/>
            <a:ext cx="79939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Online algorithm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  <a:sym typeface="Wingdings"/>
              </a:rPr>
              <a:t> Assign timestamp when event occurs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346476" y="2291029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346476" y="3438216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346476" y="4525113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029763" y="2210642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530429" y="221064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168576" y="444738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953371" y="2224911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634950" y="3360492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2154" y="2057533"/>
            <a:ext cx="47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smtClean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5779" y="421655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 smtClean="0">
                <a:latin typeface="Helvetica" charset="0"/>
                <a:ea typeface="Helvetica" charset="0"/>
                <a:cs typeface="Helvetica" charset="0"/>
              </a:rPr>
              <a:t>3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9749" y="3108615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185211" y="2432208"/>
            <a:ext cx="983365" cy="20151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3335396" y="3493174"/>
            <a:ext cx="1253252" cy="9510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4829248" y="2380359"/>
            <a:ext cx="2072779" cy="9358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653802" y="1827351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(1,0,0)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42637" y="4613547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(1,0,1)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96296" y="3438876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(1,1,1)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69269" y="1815555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(3,1,1)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46327" y="1821343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(2,0,0)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54441" y="23092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18252" y="29622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c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51154" y="22643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b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Offline</a:t>
            </a:r>
            <a:r>
              <a:rPr lang="en-US" dirty="0" smtClean="0"/>
              <a:t> Vector Timestamps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619" y="5745308"/>
            <a:ext cx="693927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Offline algorithm can often reduce timestamp size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346476" y="2291029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346476" y="3438216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346476" y="4525113"/>
            <a:ext cx="65716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029763" y="2210642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530429" y="2210643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168576" y="4447389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953371" y="2224911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634950" y="3360492"/>
            <a:ext cx="155448" cy="155448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2154" y="2057533"/>
            <a:ext cx="47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smtClean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5779" y="421655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 smtClean="0">
                <a:latin typeface="Helvetica" charset="0"/>
                <a:ea typeface="Helvetica" charset="0"/>
                <a:cs typeface="Helvetica" charset="0"/>
              </a:rPr>
              <a:t>3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9749" y="3108615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185211" y="2432208"/>
            <a:ext cx="983365" cy="20151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3335396" y="3493174"/>
            <a:ext cx="1253252" cy="9510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4829248" y="2380359"/>
            <a:ext cx="2072779" cy="9358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690382" y="1816641"/>
            <a:ext cx="710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(1,0)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8798" y="4602837"/>
            <a:ext cx="710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(1,1)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2456" y="3428166"/>
            <a:ext cx="710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(1,2)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95430" y="1804845"/>
            <a:ext cx="710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,2)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72488" y="1810633"/>
            <a:ext cx="710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(2,0)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4441" y="23092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8252" y="29622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c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51154" y="22643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b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22985</TotalTime>
  <Words>542</Words>
  <Application>Microsoft Macintosh PowerPoint</Application>
  <PresentationFormat>On-screen Show (4:3)</PresentationFormat>
  <Paragraphs>249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Comic Sans MS</vt:lpstr>
      <vt:lpstr>Helvetica</vt:lpstr>
      <vt:lpstr>Marlett</vt:lpstr>
      <vt:lpstr>Symbol</vt:lpstr>
      <vt:lpstr>Times New Roman</vt:lpstr>
      <vt:lpstr>Wingdings</vt:lpstr>
      <vt:lpstr>Arial</vt:lpstr>
      <vt:lpstr>Default Design</vt:lpstr>
      <vt:lpstr>Effectiveness of Delaying Timestamp Computation    Sandeep Kulkarni   Nitin Vaidya Michigan State University  University of Illinois   </vt:lpstr>
      <vt:lpstr>System Model</vt:lpstr>
      <vt:lpstr>Goal</vt:lpstr>
      <vt:lpstr>Much Related Work</vt:lpstr>
      <vt:lpstr>Outline</vt:lpstr>
      <vt:lpstr>Vector Timestamps [Fidge-Mattern 1988]</vt:lpstr>
      <vt:lpstr>Vector Timestamps [Fidge-Mattern 1988]</vt:lpstr>
      <vt:lpstr>Vector Timestamps</vt:lpstr>
      <vt:lpstr>Offline Vector Timestamps</vt:lpstr>
      <vt:lpstr>Delay versus Timestamp Size</vt:lpstr>
      <vt:lpstr>Lower Bound [Charron-Bost 1991]</vt:lpstr>
      <vt:lpstr>Reduce online vector timestamp</vt:lpstr>
      <vt:lpstr>Vector Timestamps Lower Bounds</vt:lpstr>
      <vt:lpstr>Vector Timestamps Lower Bounds</vt:lpstr>
      <vt:lpstr>Outline</vt:lpstr>
      <vt:lpstr>Alternative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Happened-Before</vt:lpstr>
      <vt:lpstr>Alternate Timestamps</vt:lpstr>
      <vt:lpstr>Applications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for Mobile and Wireless Hosts</dc:title>
  <dc:creator>Nitin</dc:creator>
  <cp:lastModifiedBy>Microsoft Office User</cp:lastModifiedBy>
  <cp:revision>4698</cp:revision>
  <cp:lastPrinted>2000-07-13T16:55:05Z</cp:lastPrinted>
  <dcterms:created xsi:type="dcterms:W3CDTF">1996-09-30T18:28:10Z</dcterms:created>
  <dcterms:modified xsi:type="dcterms:W3CDTF">2018-04-17T02:30:40Z</dcterms:modified>
</cp:coreProperties>
</file>