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462" r:id="rId2"/>
    <p:sldId id="2486" r:id="rId3"/>
    <p:sldId id="2461" r:id="rId4"/>
    <p:sldId id="2463" r:id="rId5"/>
    <p:sldId id="2464" r:id="rId6"/>
    <p:sldId id="2465" r:id="rId7"/>
    <p:sldId id="2466" r:id="rId8"/>
    <p:sldId id="2479" r:id="rId9"/>
    <p:sldId id="2476" r:id="rId10"/>
    <p:sldId id="2481" r:id="rId11"/>
    <p:sldId id="2480" r:id="rId12"/>
    <p:sldId id="2475" r:id="rId13"/>
    <p:sldId id="2482" r:id="rId14"/>
    <p:sldId id="2483" r:id="rId15"/>
    <p:sldId id="2490" r:id="rId16"/>
    <p:sldId id="2491" r:id="rId17"/>
  </p:sldIdLst>
  <p:sldSz cx="9144000" cy="6858000" type="screen4x3"/>
  <p:notesSz cx="6991350" cy="9282113"/>
  <p:defaultTextStyle>
    <a:defPPr>
      <a:defRPr lang="en-US"/>
    </a:defPPr>
    <a:lvl1pPr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ctr" rtl="0" eaLnBrk="0" fontAlgn="base" hangingPunct="0">
      <a:spcBef>
        <a:spcPct val="20000"/>
      </a:spcBef>
      <a:spcAft>
        <a:spcPct val="0"/>
      </a:spcAft>
      <a:buClr>
        <a:srgbClr val="FF0000"/>
      </a:buClr>
      <a:buSzPct val="65000"/>
      <a:buFont typeface="Marlett" pitchFamily="2" charset="2"/>
      <a:buChar char="g"/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CCECFF"/>
    <a:srgbClr val="33CCFF"/>
    <a:srgbClr val="F0F0C2"/>
    <a:srgbClr val="BAFFAC"/>
    <a:srgbClr val="DFFFD9"/>
    <a:srgbClr val="E69999"/>
    <a:srgbClr val="CBFFC1"/>
    <a:srgbClr val="F0F5D6"/>
    <a:srgbClr val="EEED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56" autoAdjust="0"/>
    <p:restoredTop sz="96405" autoAdjust="0"/>
  </p:normalViewPr>
  <p:slideViewPr>
    <p:cSldViewPr snapToGrid="0">
      <p:cViewPr>
        <p:scale>
          <a:sx n="70" d="100"/>
          <a:sy n="70" d="100"/>
        </p:scale>
        <p:origin x="3496" y="14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10218"/>
    </p:cViewPr>
  </p:sorterViewPr>
  <p:notesViewPr>
    <p:cSldViewPr snapToGrid="0">
      <p:cViewPr varScale="1">
        <p:scale>
          <a:sx n="58" d="100"/>
          <a:sy n="58" d="100"/>
        </p:scale>
        <p:origin x="-2496" y="-96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ctr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13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 b="1">
                <a:latin typeface="Arial" charset="0"/>
              </a:defRPr>
            </a:lvl1pPr>
          </a:lstStyle>
          <a:p>
            <a:pPr>
              <a:defRPr/>
            </a:pPr>
            <a:fld id="{4D328B2F-E4A9-4B42-9114-8FE517F38C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9086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6338" y="696913"/>
            <a:ext cx="4640262" cy="3479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l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18563"/>
            <a:ext cx="30289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985" tIns="46493" rIns="92985" bIns="46493" numCol="1" anchor="b" anchorCtr="0" compatLnSpc="1">
            <a:prstTxWarp prst="textNoShape">
              <a:avLst/>
            </a:prstTxWarp>
          </a:bodyPr>
          <a:lstStyle>
            <a:lvl1pPr algn="r" defTabSz="930275">
              <a:spcBef>
                <a:spcPct val="0"/>
              </a:spcBef>
              <a:buClrTx/>
              <a:buSzTx/>
              <a:buFontTx/>
              <a:buNone/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3262AFDE-5065-4356-9A1D-319F9FBCF6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9735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B4A4FE-C508-445A-BEEA-5241DB609F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87A4A-469E-41B4-A4BB-20E7ADC1FB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30D3AB-AD66-458A-851D-A518A4FC2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F62DA2-7D97-4C00-81E8-7464816732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A90451-B3EB-4D27-9BF6-B2ED89E43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86200"/>
            <a:ext cx="38100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5E721-646B-43FE-9C59-B1DD65377C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7DEF5-A307-4F25-8C66-A6D5B05847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0EE0C2-57FB-4ADE-AB30-1194CE51D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38100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EC7BB-7051-4029-9E77-635DAEA5F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51084-5C69-499E-A268-F024F61147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DAEBF2-5F63-4212-9814-96C2174E3A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22C1C9-E007-43BE-85CB-100AF574EE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92685-606E-40D3-AC53-BA20005A57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Mobicom'98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(c) 1998 Vaidya, Texas A&amp;M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522931-C89A-41AC-84F8-145AE746D5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Mobicom'98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(c) 1998 Vaidya, Texas A&amp;M University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SzTx/>
              <a:buFontTx/>
              <a:buNone/>
              <a:defRPr sz="1400">
                <a:latin typeface="Helvetica"/>
                <a:cs typeface="Helvetica"/>
              </a:defRPr>
            </a:lvl1pPr>
          </a:lstStyle>
          <a:p>
            <a:pPr>
              <a:defRPr/>
            </a:pPr>
            <a:fld id="{9FF9E353-2231-45A2-B736-4E2E121B5CA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Helvetica"/>
          <a:ea typeface="+mj-ea"/>
          <a:cs typeface="Helvetica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FF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0000"/>
        </a:buClr>
        <a:buSzPct val="65000"/>
        <a:buFont typeface="Marlett" pitchFamily="2" charset="2"/>
        <a:buChar char="g"/>
        <a:defRPr sz="2400">
          <a:solidFill>
            <a:schemeClr val="tx1"/>
          </a:solidFill>
          <a:latin typeface="Helvetica"/>
          <a:ea typeface="+mn-ea"/>
          <a:cs typeface="Helvetica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25000"/>
        <a:buFont typeface="Marlett" pitchFamily="2" charset="2"/>
        <a:buChar char="i"/>
        <a:defRPr sz="2000">
          <a:solidFill>
            <a:schemeClr val="tx1"/>
          </a:solidFill>
          <a:latin typeface="Helvetica"/>
          <a:cs typeface="Helvetic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75000"/>
        <a:buChar char="•"/>
        <a:defRPr sz="2000">
          <a:solidFill>
            <a:schemeClr val="tx1"/>
          </a:solidFill>
          <a:latin typeface="Helvetica"/>
          <a:cs typeface="Helvetic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Helvetica"/>
          <a:cs typeface="Helvetic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Helvetica"/>
          <a:cs typeface="Helvetic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(N 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</a:t>
            </a:r>
          </a:p>
          <a:p>
            <a:pPr>
              <a:buNone/>
            </a:pPr>
            <a:r>
              <a:rPr lang="en-US" dirty="0" smtClean="0"/>
              <a:t>                           </a:t>
            </a:r>
          </a:p>
          <a:p>
            <a:pPr>
              <a:buNone/>
            </a:pPr>
            <a:r>
              <a:rPr lang="en-US" dirty="0" smtClean="0"/>
              <a:t>    Validity: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Reach agreement on what the source S has said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>
              <a:solidFill>
                <a:srgbClr val="00B0F0"/>
              </a:solidFill>
            </a:endParaRPr>
          </a:p>
          <a:p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B0F0"/>
                </a:solidFill>
              </a:rPr>
              <a:t>Reach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agreement</a:t>
            </a:r>
            <a:r>
              <a:rPr lang="en-US" dirty="0" smtClean="0"/>
              <a:t> on what the </a:t>
            </a:r>
            <a:r>
              <a:rPr lang="en-US" dirty="0" smtClean="0">
                <a:solidFill>
                  <a:srgbClr val="00B050"/>
                </a:solidFill>
              </a:rPr>
              <a:t>source S</a:t>
            </a:r>
            <a:r>
              <a:rPr lang="en-US" dirty="0" smtClean="0"/>
              <a:t> has said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Byzantine Broadcast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Any process may be </a:t>
            </a:r>
            <a:r>
              <a:rPr lang="en-US" dirty="0" smtClean="0">
                <a:solidFill>
                  <a:srgbClr val="FF0000"/>
                </a:solidFill>
              </a:rPr>
              <a:t>Byzantine</a:t>
            </a:r>
            <a:r>
              <a:rPr lang="en-US" dirty="0" smtClean="0"/>
              <a:t> faulty, </a:t>
            </a:r>
          </a:p>
          <a:p>
            <a:pPr>
              <a:buNone/>
            </a:pPr>
            <a:r>
              <a:rPr lang="en-US" dirty="0" smtClean="0"/>
              <a:t>                                         …including the </a:t>
            </a:r>
            <a:r>
              <a:rPr lang="en-US" dirty="0" smtClean="0">
                <a:solidFill>
                  <a:srgbClr val="00B050"/>
                </a:solidFill>
              </a:rPr>
              <a:t>source 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See relevant textbook section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Lower Bounds for Byzantine Broadcast in a Synchronous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Number of rounds</a:t>
            </a:r>
            <a:r>
              <a:rPr lang="en-US" dirty="0"/>
              <a:t> </a:t>
            </a:r>
            <a:r>
              <a:rPr lang="en-US" dirty="0" smtClean="0"/>
              <a:t>must be at least   f+1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Number of processes</a:t>
            </a:r>
            <a:r>
              <a:rPr lang="en-US" dirty="0"/>
              <a:t> </a:t>
            </a:r>
            <a:r>
              <a:rPr lang="en-US" dirty="0" smtClean="0"/>
              <a:t>must be more than  3f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1:   C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27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91552" y="363030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77922" y="3605283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38" name="TextBox 37"/>
          <p:cNvSpPr txBox="1"/>
          <p:nvPr/>
        </p:nvSpPr>
        <p:spPr>
          <a:xfrm>
            <a:off x="6398314" y="5619003"/>
            <a:ext cx="1571979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B should  output x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2:   S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8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591552" y="363030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88342" y="360528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047165" y="5823719"/>
            <a:ext cx="590948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Indistinguishable from Scenario 1 for B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B should  output x, so as 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Number of Processes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Scenario 3:   B is faulty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3848669" y="2606722"/>
            <a:ext cx="832513" cy="764275"/>
          </a:xfrm>
          <a:prstGeom prst="ellipse">
            <a:avLst/>
          </a:prstGeom>
          <a:solidFill>
            <a:srgbClr val="FFFF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S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2390633" y="4669807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5884460" y="4669807"/>
            <a:ext cx="832513" cy="764275"/>
          </a:xfrm>
          <a:prstGeom prst="ellipse">
            <a:avLst/>
          </a:prstGeom>
          <a:solidFill>
            <a:srgbClr val="FF0000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grpSp>
        <p:nvGrpSpPr>
          <p:cNvPr id="8" name="Group 26"/>
          <p:cNvGrpSpPr/>
          <p:nvPr/>
        </p:nvGrpSpPr>
        <p:grpSpPr>
          <a:xfrm rot="2062321">
            <a:off x="3664225" y="4418567"/>
            <a:ext cx="1814954" cy="1360485"/>
            <a:chOff x="2912516" y="3858737"/>
            <a:chExt cx="918970" cy="666307"/>
          </a:xfrm>
        </p:grpSpPr>
        <p:cxnSp>
          <p:nvCxnSpPr>
            <p:cNvPr id="23" name="Straight Arrow Connector 22"/>
            <p:cNvCxnSpPr/>
            <p:nvPr/>
          </p:nvCxnSpPr>
          <p:spPr bwMode="auto">
            <a:xfrm flipV="1">
              <a:off x="2912516" y="3858737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cxnSp>
          <p:nvCxnSpPr>
            <p:cNvPr id="24" name="Straight Arrow Connector 23"/>
            <p:cNvCxnSpPr/>
            <p:nvPr/>
          </p:nvCxnSpPr>
          <p:spPr bwMode="auto">
            <a:xfrm flipV="1">
              <a:off x="2980243" y="3975855"/>
              <a:ext cx="851243" cy="549189"/>
            </a:xfrm>
            <a:prstGeom prst="straightConnector1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arrow" w="med" len="med"/>
              <a:tailEnd type="none"/>
            </a:ln>
            <a:effectLst/>
          </p:spPr>
        </p:cxnSp>
      </p:grpSp>
      <p:cxnSp>
        <p:nvCxnSpPr>
          <p:cNvPr id="28" name="Straight Arrow Connector 27"/>
          <p:cNvCxnSpPr/>
          <p:nvPr/>
        </p:nvCxnSpPr>
        <p:spPr bwMode="auto">
          <a:xfrm flipV="1">
            <a:off x="2896227" y="3425588"/>
            <a:ext cx="897851" cy="111776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arrow" w="med" len="med"/>
            <a:tailEnd type="none"/>
          </a:ln>
          <a:effectLst/>
        </p:spPr>
      </p:cxnSp>
      <p:cxnSp>
        <p:nvCxnSpPr>
          <p:cNvPr id="30" name="Straight Arrow Connector 29"/>
          <p:cNvCxnSpPr/>
          <p:nvPr/>
        </p:nvCxnSpPr>
        <p:spPr bwMode="auto">
          <a:xfrm>
            <a:off x="4749421" y="3316406"/>
            <a:ext cx="1214651" cy="1337481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3" name="TextBox 32"/>
          <p:cNvSpPr txBox="1"/>
          <p:nvPr/>
        </p:nvSpPr>
        <p:spPr>
          <a:xfrm>
            <a:off x="5601972" y="3630304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88342" y="3605283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4771732" y="4465092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36" name="TextBox 35"/>
          <p:cNvSpPr txBox="1"/>
          <p:nvPr/>
        </p:nvSpPr>
        <p:spPr>
          <a:xfrm>
            <a:off x="3808244" y="5272584"/>
            <a:ext cx="3658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7678930" y="567057"/>
            <a:ext cx="1014694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= 3   f = 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047165" y="5823719"/>
            <a:ext cx="5909480" cy="830997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Indistinguishable from Scenario 2 for C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 smtClean="0"/>
              <a:t>C should output x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08423" y="6320335"/>
            <a:ext cx="3028434" cy="9048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>
                <a:solidFill>
                  <a:schemeClr val="bg1"/>
                </a:solidFill>
              </a:rPr>
              <a:t>violating agreement</a:t>
            </a:r>
          </a:p>
          <a:p>
            <a:pPr algn="l">
              <a:buNone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(N 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    each fault-free process has </a:t>
            </a:r>
          </a:p>
          <a:p>
            <a:pPr>
              <a:buNone/>
            </a:pPr>
            <a:r>
              <a:rPr lang="en-US" dirty="0" smtClean="0"/>
              <a:t>                           “roughly” the same output</a:t>
            </a:r>
          </a:p>
          <a:p>
            <a:pPr>
              <a:buNone/>
            </a:pPr>
            <a:r>
              <a:rPr lang="en-US" dirty="0" smtClean="0"/>
              <a:t>    Validity: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750882" y="5384716"/>
            <a:ext cx="2147458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difference </a:t>
            </a:r>
            <a:r>
              <a:rPr lang="en-US" u="sng" dirty="0" smtClean="0"/>
              <a:t>bounded</a:t>
            </a:r>
            <a:r>
              <a:rPr lang="en-US" dirty="0" smtClean="0"/>
              <a:t> by a constant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799" y="1524000"/>
            <a:ext cx="8458201" cy="457200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N</a:t>
            </a:r>
            <a:r>
              <a:rPr lang="en-US" dirty="0" smtClean="0"/>
              <a:t> processes, </a:t>
            </a:r>
            <a:r>
              <a:rPr lang="en-US" dirty="0" smtClean="0">
                <a:solidFill>
                  <a:srgbClr val="FF0000"/>
                </a:solidFill>
              </a:rPr>
              <a:t>f</a:t>
            </a:r>
            <a:r>
              <a:rPr lang="en-US" dirty="0" smtClean="0"/>
              <a:t> crash faults           (N &gt; 2f)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993300"/>
                </a:solidFill>
              </a:rPr>
              <a:t>Asynchronous</a:t>
            </a:r>
            <a:r>
              <a:rPr lang="en-US" dirty="0" smtClean="0"/>
              <a:t> systems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b="1" dirty="0" smtClean="0"/>
              <a:t>Properties:</a:t>
            </a:r>
            <a:r>
              <a:rPr lang="en-US" dirty="0" smtClean="0"/>
              <a:t>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Termination:   eventually, each fault-free process</a:t>
            </a:r>
          </a:p>
          <a:p>
            <a:pPr>
              <a:buNone/>
            </a:pPr>
            <a:r>
              <a:rPr lang="en-US" dirty="0" smtClean="0"/>
              <a:t>                           has an output</a:t>
            </a:r>
          </a:p>
          <a:p>
            <a:pPr>
              <a:buNone/>
            </a:pPr>
            <a:r>
              <a:rPr lang="en-US" dirty="0" smtClean="0"/>
              <a:t>    Agreement:    each fault-free process has </a:t>
            </a:r>
          </a:p>
          <a:p>
            <a:pPr>
              <a:buNone/>
            </a:pPr>
            <a:r>
              <a:rPr lang="en-US" dirty="0" smtClean="0"/>
              <a:t>                           “roughly” the same output</a:t>
            </a:r>
          </a:p>
          <a:p>
            <a:pPr>
              <a:buNone/>
            </a:pPr>
            <a:r>
              <a:rPr lang="en-US" dirty="0" smtClean="0"/>
              <a:t>    Validity:          output inside convex hull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 bwMode="auto">
          <a:xfrm flipV="1">
            <a:off x="928047" y="4599296"/>
            <a:ext cx="7451678" cy="13648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Oval 6"/>
          <p:cNvSpPr/>
          <p:nvPr/>
        </p:nvSpPr>
        <p:spPr bwMode="auto">
          <a:xfrm>
            <a:off x="1230574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 bwMode="auto">
          <a:xfrm>
            <a:off x="6787487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5136108" y="4494662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481365" y="1388315"/>
            <a:ext cx="1120820" cy="9048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buNone/>
            </a:pPr>
            <a:r>
              <a:rPr lang="en-US" dirty="0" smtClean="0"/>
              <a:t>input</a:t>
            </a:r>
          </a:p>
          <a:p>
            <a:pPr algn="l">
              <a:buNone/>
            </a:pP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659686" y="4997357"/>
            <a:ext cx="248657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real number line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210334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7062717" y="1521725"/>
            <a:ext cx="232012" cy="232012"/>
          </a:xfrm>
          <a:prstGeom prst="ellipse">
            <a:avLst/>
          </a:prstGeom>
          <a:solidFill>
            <a:srgbClr val="00800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7062717" y="1944798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4458268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4021544" y="4494662"/>
            <a:ext cx="232012" cy="232012"/>
          </a:xfrm>
          <a:prstGeom prst="ellipse">
            <a:avLst/>
          </a:prstGeom>
          <a:solidFill>
            <a:srgbClr val="00B0F0"/>
          </a:solidFill>
          <a:ln w="28575" cap="flat" cmpd="sng" algn="ctr">
            <a:noFill/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5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Approximate Consensus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Process </a:t>
            </a:r>
            <a:r>
              <a:rPr lang="en-US" dirty="0" err="1" smtClean="0"/>
              <a:t>i</a:t>
            </a:r>
            <a:r>
              <a:rPr lang="en-US" dirty="0" smtClean="0"/>
              <a:t> proceeds in asynchronous rounds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6037" y="2260552"/>
            <a:ext cx="8506297" cy="36762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val 6"/>
          <p:cNvSpPr/>
          <p:nvPr/>
        </p:nvSpPr>
        <p:spPr bwMode="auto">
          <a:xfrm>
            <a:off x="1487606" y="3603009"/>
            <a:ext cx="1241946" cy="614149"/>
          </a:xfrm>
          <a:prstGeom prst="ellipse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Round 1 (from perspective of A)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115403" y="4326340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41762" y="5625151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2513" y="3837295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 bwMode="auto">
          <a:xfrm flipV="1">
            <a:off x="2906973" y="4219433"/>
            <a:ext cx="1735540" cy="32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6" idx="7"/>
            <a:endCxn id="7" idx="4"/>
          </p:cNvCxnSpPr>
          <p:nvPr/>
        </p:nvCxnSpPr>
        <p:spPr bwMode="auto">
          <a:xfrm flipV="1">
            <a:off x="4452356" y="4601570"/>
            <a:ext cx="606414" cy="11355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5" idx="5"/>
            <a:endCxn id="6" idx="1"/>
          </p:cNvCxnSpPr>
          <p:nvPr/>
        </p:nvCxnSpPr>
        <p:spPr bwMode="auto">
          <a:xfrm>
            <a:off x="2825997" y="4978690"/>
            <a:ext cx="1037684" cy="7583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文字方塊 12"/>
          <p:cNvSpPr txBox="1"/>
          <p:nvPr/>
        </p:nvSpPr>
        <p:spPr>
          <a:xfrm>
            <a:off x="1836453" y="4054524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0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2" name="文字方塊 12"/>
          <p:cNvSpPr txBox="1"/>
          <p:nvPr/>
        </p:nvSpPr>
        <p:spPr>
          <a:xfrm>
            <a:off x="5537271" y="3579127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584202" y="6119885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4" name="文字方塊 16"/>
          <p:cNvSpPr txBox="1"/>
          <p:nvPr/>
        </p:nvSpPr>
        <p:spPr>
          <a:xfrm>
            <a:off x="5166282" y="3422355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(1,1)</a:t>
            </a:r>
            <a:endParaRPr lang="zh-TW" altLang="en-US" sz="2000" dirty="0" smtClean="0">
              <a:latin typeface="Helvetica"/>
              <a:cs typeface="Helvetica"/>
            </a:endParaRPr>
          </a:p>
        </p:txBody>
      </p:sp>
      <p:sp>
        <p:nvSpPr>
          <p:cNvPr id="18" name="文字方塊 16"/>
          <p:cNvSpPr txBox="1"/>
          <p:nvPr/>
        </p:nvSpPr>
        <p:spPr>
          <a:xfrm>
            <a:off x="1729320" y="3711233"/>
            <a:ext cx="71045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(0,1)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9" name="文字方塊 16"/>
          <p:cNvSpPr txBox="1"/>
          <p:nvPr/>
        </p:nvSpPr>
        <p:spPr>
          <a:xfrm>
            <a:off x="1390400" y="4382248"/>
            <a:ext cx="710451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(0,1)</a:t>
            </a:r>
            <a:endParaRPr lang="zh-TW" altLang="en-US" sz="2000" dirty="0" smtClean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7360" y="1454161"/>
            <a:ext cx="905513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f = 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32016" y="2466370"/>
            <a:ext cx="2186127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A’s new state </a:t>
            </a:r>
            <a:br>
              <a:rPr lang="en-US" dirty="0" smtClean="0"/>
            </a:br>
            <a:r>
              <a:rPr lang="en-US" dirty="0" smtClean="0"/>
              <a:t>= (0+1)/2</a:t>
            </a:r>
            <a:br>
              <a:rPr lang="en-US" dirty="0" smtClean="0"/>
            </a:br>
            <a:r>
              <a:rPr lang="en-US" dirty="0" smtClean="0"/>
              <a:t>= 0.5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2473" y="5075174"/>
            <a:ext cx="8178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dirty="0" smtClean="0">
                <a:latin typeface="Helvetica"/>
                <a:cs typeface="Helvetica"/>
              </a:rPr>
              <a:t>(0,1)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23" name="Freeform 22"/>
          <p:cNvSpPr/>
          <p:nvPr/>
        </p:nvSpPr>
        <p:spPr>
          <a:xfrm rot="19200566">
            <a:off x="1664407" y="5029032"/>
            <a:ext cx="600068" cy="345723"/>
          </a:xfrm>
          <a:custGeom>
            <a:avLst/>
            <a:gdLst>
              <a:gd name="connsiteX0" fmla="*/ 691790 w 769401"/>
              <a:gd name="connsiteY0" fmla="*/ 0 h 754945"/>
              <a:gd name="connsiteX1" fmla="*/ 345 w 769401"/>
              <a:gd name="connsiteY1" fmla="*/ 359833 h 754945"/>
              <a:gd name="connsiteX2" fmla="*/ 769401 w 769401"/>
              <a:gd name="connsiteY2" fmla="*/ 754945 h 754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401" h="754945">
                <a:moveTo>
                  <a:pt x="691790" y="0"/>
                </a:moveTo>
                <a:cubicBezTo>
                  <a:pt x="339600" y="117004"/>
                  <a:pt x="-12590" y="234009"/>
                  <a:pt x="345" y="359833"/>
                </a:cubicBezTo>
                <a:cubicBezTo>
                  <a:pt x="13280" y="485657"/>
                  <a:pt x="769401" y="754945"/>
                  <a:pt x="769401" y="754945"/>
                </a:cubicBezTo>
              </a:path>
            </a:pathLst>
          </a:custGeom>
          <a:ln w="28575">
            <a:solidFill>
              <a:schemeClr val="tx1"/>
            </a:solidFill>
            <a:tailEnd type="arrow"/>
          </a:ln>
          <a:scene3d>
            <a:camera prst="orthographicFront">
              <a:rot lat="0" lon="0" rev="0"/>
            </a:camera>
            <a:lightRig rig="threePt" dir="t"/>
          </a:scene3d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Font typeface="Marlett" pitchFamily="2" charset="2"/>
              <a:buChar char="g"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01 0.02174 L 0.32673 -0.06776 " pathEditMode="relative" rAng="0" ptsTypes="AA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300" y="-4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0.03562 L 0.29393 0.30898 " pathEditMode="relative" rAng="0" ptsTypes="AA">
                                      <p:cBhvr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500" y="13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08141E-6 L -0.33577 0.06383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00" y="3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4" grpId="1"/>
      <p:bldP spid="18" grpId="0"/>
      <p:bldP spid="18" grpId="1"/>
      <p:bldP spid="19" grpId="0"/>
      <p:bldP spid="19" grpId="1"/>
      <p:bldP spid="21" grpId="0" animBg="1"/>
      <p:bldP spid="22" grpId="0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Run of the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 of Round 1</a:t>
            </a:r>
          </a:p>
          <a:p>
            <a:pPr>
              <a:buNone/>
            </a:pPr>
            <a:r>
              <a:rPr lang="en-US" dirty="0" smtClean="0"/>
              <a:t>    (suppose B and C did not wait for A’s message)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Oval 4"/>
          <p:cNvSpPr/>
          <p:nvPr/>
        </p:nvSpPr>
        <p:spPr bwMode="auto">
          <a:xfrm>
            <a:off x="2115403" y="4326340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A</a:t>
            </a:r>
          </a:p>
        </p:txBody>
      </p:sp>
      <p:sp>
        <p:nvSpPr>
          <p:cNvPr id="6" name="Oval 5"/>
          <p:cNvSpPr/>
          <p:nvPr/>
        </p:nvSpPr>
        <p:spPr bwMode="auto">
          <a:xfrm>
            <a:off x="3741762" y="5625151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C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4642513" y="3837295"/>
            <a:ext cx="832513" cy="764275"/>
          </a:xfrm>
          <a:prstGeom prst="ellips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marR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FF0000"/>
              </a:buClr>
              <a:buSzPct val="65000"/>
              <a:buNone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</a:rPr>
              <a:t>B</a:t>
            </a:r>
          </a:p>
        </p:txBody>
      </p:sp>
      <p:cxnSp>
        <p:nvCxnSpPr>
          <p:cNvPr id="8" name="Straight Arrow Connector 7"/>
          <p:cNvCxnSpPr>
            <a:endCxn id="7" idx="2"/>
          </p:cNvCxnSpPr>
          <p:nvPr/>
        </p:nvCxnSpPr>
        <p:spPr bwMode="auto">
          <a:xfrm flipV="1">
            <a:off x="2906973" y="4219433"/>
            <a:ext cx="1735540" cy="32527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9" name="Straight Arrow Connector 8"/>
          <p:cNvCxnSpPr>
            <a:stCxn id="6" idx="7"/>
            <a:endCxn id="7" idx="4"/>
          </p:cNvCxnSpPr>
          <p:nvPr/>
        </p:nvCxnSpPr>
        <p:spPr bwMode="auto">
          <a:xfrm flipV="1">
            <a:off x="4452356" y="4601570"/>
            <a:ext cx="606414" cy="113550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10" name="Straight Arrow Connector 9"/>
          <p:cNvCxnSpPr>
            <a:stCxn id="5" idx="5"/>
            <a:endCxn id="6" idx="1"/>
          </p:cNvCxnSpPr>
          <p:nvPr/>
        </p:nvCxnSpPr>
        <p:spPr bwMode="auto">
          <a:xfrm>
            <a:off x="2825997" y="4978690"/>
            <a:ext cx="1037684" cy="758386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文字方塊 12"/>
          <p:cNvSpPr txBox="1"/>
          <p:nvPr/>
        </p:nvSpPr>
        <p:spPr>
          <a:xfrm>
            <a:off x="1661613" y="3999932"/>
            <a:ext cx="540534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0.5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2" name="文字方塊 12"/>
          <p:cNvSpPr txBox="1"/>
          <p:nvPr/>
        </p:nvSpPr>
        <p:spPr>
          <a:xfrm>
            <a:off x="5537271" y="3579127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13" name="文字方塊 12"/>
          <p:cNvSpPr txBox="1"/>
          <p:nvPr/>
        </p:nvSpPr>
        <p:spPr>
          <a:xfrm>
            <a:off x="4584202" y="6119885"/>
            <a:ext cx="32733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altLang="zh-TW" sz="2000" dirty="0" smtClean="0">
                <a:latin typeface="Helvetica"/>
                <a:cs typeface="Helvetica"/>
              </a:rPr>
              <a:t>1</a:t>
            </a:r>
            <a:endParaRPr lang="zh-TW" altLang="en-US" sz="2000" dirty="0">
              <a:latin typeface="Helvetica"/>
              <a:cs typeface="Helvetica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87360" y="1454161"/>
            <a:ext cx="905513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f = 1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786654" y="4363409"/>
            <a:ext cx="3043447" cy="90486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range </a:t>
            </a:r>
            <a:r>
              <a:rPr lang="en-US" u="sng" dirty="0" smtClean="0"/>
              <a:t>shrinks</a:t>
            </a:r>
            <a:r>
              <a:rPr lang="en-US" dirty="0" smtClean="0"/>
              <a:t>    </a:t>
            </a:r>
          </a:p>
          <a:p>
            <a:pPr algn="l">
              <a:buNone/>
            </a:pPr>
            <a:r>
              <a:rPr lang="en-US" dirty="0" smtClean="0"/>
              <a:t>   [0,1]   </a:t>
            </a:r>
            <a:r>
              <a:rPr lang="en-US" dirty="0" smtClean="0">
                <a:sym typeface="Wingdings" pitchFamily="2" charset="2"/>
              </a:rPr>
              <a:t>   [0.5, 1]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Termination is obvious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fixed number of asynchronous rounds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Validity is also obvious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 validity: output inside convex hull  </a:t>
            </a:r>
            <a:r>
              <a:rPr lang="en-US" dirty="0" smtClean="0">
                <a:sym typeface="Wingdings" pitchFamily="2" charset="2"/>
              </a:rPr>
              <a:t> due to “average”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Agreement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Tow processes </a:t>
            </a:r>
            <a:r>
              <a:rPr lang="en-US" dirty="0" err="1" smtClean="0"/>
              <a:t>i</a:t>
            </a:r>
            <a:r>
              <a:rPr lang="en-US" dirty="0" smtClean="0"/>
              <a:t>, j</a:t>
            </a:r>
          </a:p>
          <a:p>
            <a:endParaRPr lang="en-US" dirty="0" smtClean="0"/>
          </a:p>
          <a:p>
            <a:pPr lvl="1"/>
            <a:r>
              <a:rPr lang="en-US" dirty="0" err="1" smtClean="0"/>
              <a:t>Ri</a:t>
            </a:r>
            <a:r>
              <a:rPr lang="en-US" dirty="0" smtClean="0"/>
              <a:t>[t] = values received at </a:t>
            </a:r>
            <a:r>
              <a:rPr lang="en-US" dirty="0" err="1" smtClean="0"/>
              <a:t>i</a:t>
            </a:r>
            <a:r>
              <a:rPr lang="en-US" dirty="0" smtClean="0"/>
              <a:t> in iteration t</a:t>
            </a:r>
          </a:p>
          <a:p>
            <a:pPr lvl="1"/>
            <a:r>
              <a:rPr lang="en-US" dirty="0" err="1" smtClean="0"/>
              <a:t>Rj</a:t>
            </a:r>
            <a:r>
              <a:rPr lang="en-US" dirty="0" smtClean="0"/>
              <a:t>[t] = values received at j in iteration t </a:t>
            </a:r>
          </a:p>
          <a:p>
            <a:pPr lvl="1"/>
            <a:r>
              <a:rPr lang="en-US" dirty="0" err="1" smtClean="0"/>
              <a:t>yi</a:t>
            </a:r>
            <a:r>
              <a:rPr lang="en-US" dirty="0" smtClean="0"/>
              <a:t>[t] = state at </a:t>
            </a:r>
            <a:r>
              <a:rPr lang="en-US" dirty="0" err="1" smtClean="0"/>
              <a:t>i</a:t>
            </a:r>
            <a:r>
              <a:rPr lang="en-US" dirty="0" smtClean="0"/>
              <a:t> in the end of iteration t</a:t>
            </a:r>
          </a:p>
          <a:p>
            <a:pPr lvl="1"/>
            <a:r>
              <a:rPr lang="en-US" dirty="0" err="1" smtClean="0"/>
              <a:t>yj</a:t>
            </a:r>
            <a:r>
              <a:rPr lang="en-US" dirty="0" smtClean="0"/>
              <a:t>[t] = state at </a:t>
            </a:r>
            <a:r>
              <a:rPr lang="en-US" dirty="0" err="1" smtClean="0"/>
              <a:t>i</a:t>
            </a:r>
            <a:r>
              <a:rPr lang="en-US" dirty="0" smtClean="0"/>
              <a:t> in the end of iteration t</a:t>
            </a:r>
          </a:p>
          <a:p>
            <a:endParaRPr lang="en-US" dirty="0" smtClean="0"/>
          </a:p>
          <a:p>
            <a:r>
              <a:rPr lang="en-US" dirty="0" smtClean="0"/>
              <a:t>Key observation:  </a:t>
            </a:r>
            <a:r>
              <a:rPr lang="en-US" dirty="0" err="1" smtClean="0"/>
              <a:t>Ri</a:t>
            </a:r>
            <a:r>
              <a:rPr lang="en-US" dirty="0" smtClean="0"/>
              <a:t>[t] </a:t>
            </a:r>
            <a:r>
              <a:rPr lang="en-US" dirty="0" smtClean="0">
                <a:latin typeface="Times New Roman"/>
                <a:cs typeface="Times New Roman"/>
              </a:rPr>
              <a:t>∩ </a:t>
            </a:r>
            <a:r>
              <a:rPr lang="en-US" dirty="0" err="1" smtClean="0"/>
              <a:t>Rj</a:t>
            </a:r>
            <a:r>
              <a:rPr lang="en-US" dirty="0" smtClean="0"/>
              <a:t>[t]  is not empty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Exercise:   show agreement</a:t>
            </a:r>
          </a:p>
          <a:p>
            <a:pPr>
              <a:buNone/>
            </a:pPr>
            <a:r>
              <a:rPr lang="en-US" dirty="0" smtClean="0"/>
              <a:t>                      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|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yi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[t]-</a:t>
            </a:r>
            <a:r>
              <a:rPr lang="en-US" dirty="0" err="1" smtClean="0">
                <a:latin typeface="Helvetica" pitchFamily="34" charset="0"/>
                <a:cs typeface="Helvetica" pitchFamily="34" charset="0"/>
              </a:rPr>
              <a:t>yj</a:t>
            </a:r>
            <a:r>
              <a:rPr lang="en-US" dirty="0" smtClean="0">
                <a:latin typeface="Helvetica" pitchFamily="34" charset="0"/>
                <a:cs typeface="Helvetica" pitchFamily="34" charset="0"/>
              </a:rPr>
              <a:t>[t]| approaches 0 as t increases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07DEF5-A307-4F25-8C66-A6D5B058479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507474" y="4800137"/>
            <a:ext cx="5117911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l">
              <a:buNone/>
            </a:pPr>
            <a:r>
              <a:rPr lang="en-US" dirty="0" smtClean="0"/>
              <a:t>N &gt; 2f  and   |</a:t>
            </a:r>
            <a:r>
              <a:rPr lang="en-US" dirty="0" err="1" smtClean="0"/>
              <a:t>Ri</a:t>
            </a:r>
            <a:r>
              <a:rPr lang="en-US" dirty="0" smtClean="0"/>
              <a:t>[t]| = |</a:t>
            </a:r>
            <a:r>
              <a:rPr lang="en-US" dirty="0" err="1" smtClean="0"/>
              <a:t>Rj</a:t>
            </a:r>
            <a:r>
              <a:rPr lang="en-US" dirty="0" smtClean="0"/>
              <a:t>[t]| = N-f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0000"/>
          </a:buClr>
          <a:buSzPct val="65000"/>
          <a:buFont typeface="Marlett" pitchFamily="2" charset="2"/>
          <a:buChar char="g"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31214</TotalTime>
  <Words>527</Words>
  <Application>Microsoft Macintosh PowerPoint</Application>
  <PresentationFormat>On-screen Show (4:3)</PresentationFormat>
  <Paragraphs>172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Comic Sans MS</vt:lpstr>
      <vt:lpstr>Helvetica</vt:lpstr>
      <vt:lpstr>Marlett</vt:lpstr>
      <vt:lpstr>Times New Roman</vt:lpstr>
      <vt:lpstr>Wingdings</vt:lpstr>
      <vt:lpstr>Arial</vt:lpstr>
      <vt:lpstr>Default Design</vt:lpstr>
      <vt:lpstr>Approximate Consensus</vt:lpstr>
      <vt:lpstr>Approximate Consensus</vt:lpstr>
      <vt:lpstr>Approximate Consensus</vt:lpstr>
      <vt:lpstr>Approximate Consensus</vt:lpstr>
      <vt:lpstr>Approximate Consensus Algorithm</vt:lpstr>
      <vt:lpstr>Example Run of the Algorithm</vt:lpstr>
      <vt:lpstr>Example Run of the Algorithm</vt:lpstr>
      <vt:lpstr>Correctness</vt:lpstr>
      <vt:lpstr>Agreement</vt:lpstr>
      <vt:lpstr>Broadcast</vt:lpstr>
      <vt:lpstr>Broadcast</vt:lpstr>
      <vt:lpstr>Byzantine Broadcast</vt:lpstr>
      <vt:lpstr>Lower Bounds for Byzantine Broadcast in a Synchronous System</vt:lpstr>
      <vt:lpstr>Number of Processes</vt:lpstr>
      <vt:lpstr>Number of Processes</vt:lpstr>
      <vt:lpstr>Number of Processes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TCP for Mobile and Wireless Hosts</dc:title>
  <dc:creator>Nitin</dc:creator>
  <cp:lastModifiedBy>Microsoft Office User</cp:lastModifiedBy>
  <cp:revision>5605</cp:revision>
  <cp:lastPrinted>2000-07-13T16:55:05Z</cp:lastPrinted>
  <dcterms:created xsi:type="dcterms:W3CDTF">1996-09-30T18:28:10Z</dcterms:created>
  <dcterms:modified xsi:type="dcterms:W3CDTF">2018-02-15T14:24:21Z</dcterms:modified>
</cp:coreProperties>
</file>