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44" r:id="rId3"/>
    <p:sldId id="327" r:id="rId4"/>
    <p:sldId id="328" r:id="rId5"/>
    <p:sldId id="329" r:id="rId6"/>
    <p:sldId id="331" r:id="rId7"/>
    <p:sldId id="330" r:id="rId8"/>
    <p:sldId id="332" r:id="rId9"/>
    <p:sldId id="333" r:id="rId10"/>
    <p:sldId id="334" r:id="rId11"/>
    <p:sldId id="335" r:id="rId12"/>
    <p:sldId id="337" r:id="rId13"/>
    <p:sldId id="336" r:id="rId14"/>
    <p:sldId id="338" r:id="rId15"/>
    <p:sldId id="339" r:id="rId16"/>
    <p:sldId id="340" r:id="rId17"/>
    <p:sldId id="341" r:id="rId18"/>
    <p:sldId id="342" r:id="rId19"/>
    <p:sldId id="343" r:id="rId20"/>
    <p:sldId id="345" r:id="rId21"/>
    <p:sldId id="346" r:id="rId22"/>
    <p:sldId id="347" r:id="rId23"/>
    <p:sldId id="348" r:id="rId24"/>
    <p:sldId id="349" r:id="rId25"/>
    <p:sldId id="284" r:id="rId26"/>
    <p:sldId id="352" r:id="rId27"/>
    <p:sldId id="290" r:id="rId28"/>
    <p:sldId id="350" r:id="rId29"/>
    <p:sldId id="285" r:id="rId30"/>
    <p:sldId id="351" r:id="rId31"/>
    <p:sldId id="294" r:id="rId32"/>
    <p:sldId id="296" r:id="rId3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56" d="100"/>
          <a:sy n="56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0A22C-A2B0-EA46-9A7A-897A9E013787}" type="datetimeFigureOut">
              <a:rPr lang="en-US" smtClean="0"/>
              <a:t>9/12/19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7552F-4099-A545-9339-85F4DD68B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2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68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02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66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487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997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79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62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54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26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0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BF64B-E51C-4848-90B5-C28F3CA39CD9}" type="datetimeFigureOut">
              <a:rPr kumimoji="1" lang="ja-JP" altLang="en-US" smtClean="0"/>
              <a:t>2019/9/12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25AE-48AB-4250-A47E-B1DF8A626F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ECE 417, Lecture </a:t>
            </a:r>
            <a:r>
              <a:rPr lang="en-US" altLang="ja-JP" dirty="0"/>
              <a:t>6</a:t>
            </a:r>
            <a:r>
              <a:rPr kumimoji="1" lang="en-US" altLang="ja-JP" dirty="0"/>
              <a:t>:</a:t>
            </a:r>
            <a:br>
              <a:rPr kumimoji="1" lang="en-US" altLang="ja-JP" dirty="0"/>
            </a:br>
            <a:r>
              <a:rPr lang="en-US" altLang="ja-JP" dirty="0"/>
              <a:t>Discrete Cosine Transform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/>
              <a:t>Mark Hasegawa-Johnson</a:t>
            </a:r>
          </a:p>
          <a:p>
            <a:r>
              <a:rPr lang="en-US" altLang="ja-JP" dirty="0"/>
              <a:t>9/6/2019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85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 descr="Image of Arnold Schwarzenegger, mirrored twice, in order to make it both real-valued and symetric.">
            <a:extLst>
              <a:ext uri="{FF2B5EF4-FFF2-40B4-BE49-F238E27FC236}">
                <a16:creationId xmlns:a16="http://schemas.microsoft.com/office/drawing/2014/main" id="{ADD1FA65-25A6-6C4B-9E99-4A4B61D1A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2" y="0"/>
            <a:ext cx="3666978" cy="2750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66BCC3-DC35-DE43-A537-733D679C2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Cosine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5F9B4-2AFD-7D4D-8EA3-27383CCD1D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036644"/>
                <a:ext cx="12192000" cy="482135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]2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𝑘𝑚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  <m:d>
                                        <m:d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05F9B4-2AFD-7D4D-8EA3-27383CCD1D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036644"/>
                <a:ext cx="12192000" cy="4821356"/>
              </a:xfrm>
              <a:blipFill>
                <a:blip r:embed="rId3"/>
                <a:stretch>
                  <a:fillRect l="-6146" t="-81102" b="-39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39B0591-7552-E649-AF4F-9ED328A537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99845" y="4088184"/>
                <a:ext cx="4982308" cy="8655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b="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𝑘𝑛</m:t>
                              </m:r>
                            </m:num>
                            <m:den>
                              <m:r>
                                <a:rPr lang="en-US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𝑘𝑚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39B0591-7552-E649-AF4F-9ED328A53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845" y="4088184"/>
                <a:ext cx="4982308" cy="865574"/>
              </a:xfrm>
              <a:prstGeom prst="rect">
                <a:avLst/>
              </a:prstGeom>
              <a:blipFill>
                <a:blip r:embed="rId4"/>
                <a:stretch>
                  <a:fillRect t="-144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>
            <a:extLst>
              <a:ext uri="{FF2B5EF4-FFF2-40B4-BE49-F238E27FC236}">
                <a16:creationId xmlns:a16="http://schemas.microsoft.com/office/drawing/2014/main" id="{4C1AAF1C-7419-604F-804E-7DE2EDC2274E}"/>
              </a:ext>
            </a:extLst>
          </p:cNvPr>
          <p:cNvSpPr/>
          <p:nvPr/>
        </p:nvSpPr>
        <p:spPr>
          <a:xfrm>
            <a:off x="2039815" y="4783016"/>
            <a:ext cx="2658794" cy="745588"/>
          </a:xfrm>
          <a:custGeom>
            <a:avLst/>
            <a:gdLst>
              <a:gd name="connsiteX0" fmla="*/ 0 w 2658794"/>
              <a:gd name="connsiteY0" fmla="*/ 669351 h 669351"/>
              <a:gd name="connsiteX1" fmla="*/ 1603717 w 2658794"/>
              <a:gd name="connsiteY1" fmla="*/ 8170 h 669351"/>
              <a:gd name="connsiteX2" fmla="*/ 2658794 w 2658794"/>
              <a:gd name="connsiteY2" fmla="*/ 359862 h 6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8794" h="669351">
                <a:moveTo>
                  <a:pt x="0" y="669351"/>
                </a:moveTo>
                <a:cubicBezTo>
                  <a:pt x="580292" y="364551"/>
                  <a:pt x="1160585" y="59751"/>
                  <a:pt x="1603717" y="8170"/>
                </a:cubicBezTo>
                <a:cubicBezTo>
                  <a:pt x="2046849" y="-43412"/>
                  <a:pt x="2352821" y="158225"/>
                  <a:pt x="2658794" y="35986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F9B0B76-9BCA-B542-8F9D-62220C3ED2D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970498" y="4015502"/>
                <a:ext cx="1931963" cy="8655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DF9B0B76-9BCA-B542-8F9D-62220C3ED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498" y="4015502"/>
                <a:ext cx="1931963" cy="865574"/>
              </a:xfrm>
              <a:prstGeom prst="rect">
                <a:avLst/>
              </a:prstGeom>
              <a:blipFill>
                <a:blip r:embed="rId5"/>
                <a:stretch>
                  <a:fillRect t="-289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>
            <a:extLst>
              <a:ext uri="{FF2B5EF4-FFF2-40B4-BE49-F238E27FC236}">
                <a16:creationId xmlns:a16="http://schemas.microsoft.com/office/drawing/2014/main" id="{F373A9A7-A72C-754D-B71A-B2F15AFC7193}"/>
              </a:ext>
            </a:extLst>
          </p:cNvPr>
          <p:cNvSpPr/>
          <p:nvPr/>
        </p:nvSpPr>
        <p:spPr>
          <a:xfrm>
            <a:off x="7287066" y="4724400"/>
            <a:ext cx="3777174" cy="745588"/>
          </a:xfrm>
          <a:custGeom>
            <a:avLst/>
            <a:gdLst>
              <a:gd name="connsiteX0" fmla="*/ 0 w 2658794"/>
              <a:gd name="connsiteY0" fmla="*/ 669351 h 669351"/>
              <a:gd name="connsiteX1" fmla="*/ 1603717 w 2658794"/>
              <a:gd name="connsiteY1" fmla="*/ 8170 h 669351"/>
              <a:gd name="connsiteX2" fmla="*/ 2658794 w 2658794"/>
              <a:gd name="connsiteY2" fmla="*/ 359862 h 66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8794" h="669351">
                <a:moveTo>
                  <a:pt x="0" y="669351"/>
                </a:moveTo>
                <a:cubicBezTo>
                  <a:pt x="580292" y="364551"/>
                  <a:pt x="1160585" y="59751"/>
                  <a:pt x="1603717" y="8170"/>
                </a:cubicBezTo>
                <a:cubicBezTo>
                  <a:pt x="2046849" y="-43412"/>
                  <a:pt x="2352821" y="158225"/>
                  <a:pt x="2658794" y="359862"/>
                </a:cubicBezTo>
              </a:path>
            </a:pathLst>
          </a:custGeom>
          <a:noFill/>
          <a:ln w="635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8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6882-E322-7F46-8FB3-F3A86BC9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844697"/>
          </a:xfrm>
        </p:spPr>
        <p:txBody>
          <a:bodyPr/>
          <a:lstStyle/>
          <a:p>
            <a:r>
              <a:rPr lang="en-US" dirty="0"/>
              <a:t>2D DCT as a vector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F11C-353E-DA47-B8D5-920D406B4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11228"/>
                <a:ext cx="10515600" cy="57926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Assume that you have some reasonable mapping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to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to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.  Then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and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F11C-353E-DA47-B8D5-920D406B4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11228"/>
                <a:ext cx="10515600" cy="5792662"/>
              </a:xfrm>
              <a:blipFill>
                <a:blip r:embed="rId2"/>
                <a:stretch>
                  <a:fillRect l="-1086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84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asis images for an order 3x3 discrete cosine transform.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335" y="896375"/>
            <a:ext cx="6753665" cy="50652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en-US" dirty="0"/>
              <a:t>Basis Images: 9</a:t>
            </a:r>
            <a:r>
              <a:rPr lang="en-US" baseline="30000" dirty="0"/>
              <a:t>th</a:t>
            </a:r>
            <a:r>
              <a:rPr lang="en-US" dirty="0"/>
              <a:t>-order 2D DCT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12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 k1=0, k2=0 case represents the average intensity of all pixels in the image.</a:t>
                </a:r>
              </a:p>
              <a:p>
                <a:r>
                  <a:rPr lang="en-US" dirty="0"/>
                  <a:t>The k1=1 or k2=1 basis vectors capture the brightness gradient from top to bottom, or from left to right, respectively.</a:t>
                </a:r>
              </a:p>
              <a:p>
                <a:r>
                  <a:rPr lang="en-US" dirty="0"/>
                  <a:t>The k1=2 or k2=2 basis vectors capture the difference in pixel intensity between the center vs. the edges of the image.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12800"/>
              </a:xfrm>
              <a:blipFill>
                <a:blip r:embed="rId3"/>
                <a:stretch>
                  <a:fillRect l="-1222" t="-1034" r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034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9999" y="1269780"/>
            <a:ext cx="7462001" cy="5596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196311"/>
            <a:ext cx="10515600" cy="999441"/>
          </a:xfrm>
        </p:spPr>
        <p:txBody>
          <a:bodyPr/>
          <a:lstStyle/>
          <a:p>
            <a:r>
              <a:rPr lang="en-US" dirty="0"/>
              <a:t>Nearest neighbors: 9</a:t>
            </a:r>
            <a:r>
              <a:rPr lang="en-US" baseline="30000" dirty="0"/>
              <a:t>th</a:t>
            </a:r>
            <a:r>
              <a:rPr lang="en-US" dirty="0"/>
              <a:t>-order 2D DCT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E41E-8B93-4F4B-BDBC-26739BDAD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89" y="1364566"/>
            <a:ext cx="5710311" cy="523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This image shows the four nearest neighbors of “Image 0” (Arnold Schwarzenegger) and “Image 47” (Jiang Zemin), calculated using a 9</a:t>
            </a:r>
            <a:r>
              <a:rPr lang="en-US" baseline="30000" dirty="0"/>
              <a:t>th</a:t>
            </a:r>
            <a:r>
              <a:rPr lang="en-US" dirty="0"/>
              <a:t>-order 2D DCT.</a:t>
            </a:r>
          </a:p>
          <a:p>
            <a:pPr marL="0" indent="0">
              <a:buNone/>
            </a:pPr>
            <a:r>
              <a:rPr lang="en-US" dirty="0"/>
              <a:t>Neighbors of “Image 0” are dark on the right-hand-side, and in the lower-left corner.</a:t>
            </a:r>
          </a:p>
          <a:p>
            <a:pPr marL="0" indent="0">
              <a:buNone/>
            </a:pPr>
            <a:r>
              <a:rPr lang="en-US" dirty="0"/>
              <a:t>Neighbors of “Image 47” are darker on the bottom than the top.</a:t>
            </a:r>
          </a:p>
          <a:p>
            <a:pPr marL="0" indent="0">
              <a:buNone/>
            </a:pPr>
            <a:r>
              <a:rPr lang="en-US" dirty="0"/>
              <a:t>Neither of these features captures person identity very well… </a:t>
            </a:r>
          </a:p>
        </p:txBody>
      </p:sp>
    </p:spTree>
    <p:extLst>
      <p:ext uri="{BB962C8B-B14F-4D97-AF65-F5344CB8AC3E}">
        <p14:creationId xmlns:p14="http://schemas.microsoft.com/office/powerpoint/2010/main" val="1216919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8335" y="896375"/>
            <a:ext cx="6753665" cy="50652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en-US" dirty="0"/>
              <a:t>Basis Images: 36</a:t>
            </a:r>
            <a:r>
              <a:rPr lang="en-US" baseline="30000" dirty="0"/>
              <a:t>th</a:t>
            </a:r>
            <a:r>
              <a:rPr lang="en-US" dirty="0"/>
              <a:t>-order 2D DCT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128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With a 36</a:t>
                </a:r>
                <a:r>
                  <a:rPr lang="en-US" baseline="30000" dirty="0"/>
                  <a:t>th</a:t>
                </a:r>
                <a:r>
                  <a:rPr lang="en-US" dirty="0"/>
                  <a:t> order DCT (up to k1=5,k2=5), we can get a bit more detail about the image.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38200" y="1825625"/>
                <a:ext cx="5181600" cy="4912800"/>
              </a:xfrm>
              <a:blipFill>
                <a:blip r:embed="rId3"/>
                <a:stretch>
                  <a:fillRect l="-1222" t="-1034" r="-2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15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9999" y="1269780"/>
            <a:ext cx="7462000" cy="5596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196311"/>
            <a:ext cx="10515600" cy="999441"/>
          </a:xfrm>
        </p:spPr>
        <p:txBody>
          <a:bodyPr/>
          <a:lstStyle/>
          <a:p>
            <a:r>
              <a:rPr lang="en-US" dirty="0"/>
              <a:t>Nearest neighbors: 36</a:t>
            </a:r>
            <a:r>
              <a:rPr lang="en-US" baseline="30000" dirty="0"/>
              <a:t>th</a:t>
            </a:r>
            <a:r>
              <a:rPr lang="en-US" dirty="0"/>
              <a:t>-order 2D DCT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E41E-8B93-4F4B-BDBC-26739BDAD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89" y="1364566"/>
            <a:ext cx="5710311" cy="523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36 order DCT is, at least, capturing the face orientation: most of the images considered “similar” are at least looking in the same way.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Jiang Zemin seems to be correctly identified (2 of the 4 neighbors are the same person), but Arnold Schwarzenegger isn’t (each of the 4 “similar” images shows a different person!)</a:t>
            </a:r>
          </a:p>
        </p:txBody>
      </p:sp>
    </p:spTree>
    <p:extLst>
      <p:ext uri="{BB962C8B-B14F-4D97-AF65-F5344CB8AC3E}">
        <p14:creationId xmlns:p14="http://schemas.microsoft.com/office/powerpoint/2010/main" val="122978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8335" y="896375"/>
            <a:ext cx="6753664" cy="5065248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en-US" dirty="0"/>
              <a:t>PCA vs. DCT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00575" y="1248848"/>
                <a:ext cx="5181600" cy="54192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PCA is like DCT in some ways.  In this example,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might be measuring average brightness;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is left-to-right gradient;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measuring center-vs-edges.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PCA can also learn what’s important to represent sample covariance of the given data.  For example, eyeglasses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), short vs. long nose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dirty="0"/>
                  <a:t>), narrow vs. wide chin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8E41E-8B93-4F4B-BDBC-26739BDAD4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00575" y="1248848"/>
                <a:ext cx="5181600" cy="5419238"/>
              </a:xfrm>
              <a:blipFill>
                <a:blip r:embed="rId3"/>
                <a:stretch>
                  <a:fillRect l="-2200" t="-1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883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29999" y="1269780"/>
            <a:ext cx="7462000" cy="55965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1" y="196311"/>
            <a:ext cx="10515600" cy="999441"/>
          </a:xfrm>
        </p:spPr>
        <p:txBody>
          <a:bodyPr/>
          <a:lstStyle/>
          <a:p>
            <a:r>
              <a:rPr lang="en-US" dirty="0"/>
              <a:t>Nearest neighbors: 9</a:t>
            </a:r>
            <a:r>
              <a:rPr lang="en-US" baseline="30000" dirty="0"/>
              <a:t>th</a:t>
            </a:r>
            <a:r>
              <a:rPr lang="en-US" dirty="0"/>
              <a:t>-order 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E41E-8B93-4F4B-BDBC-26739BDAD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89" y="1364566"/>
            <a:ext cx="5710311" cy="5233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For these two test images, 9</a:t>
            </a:r>
            <a:r>
              <a:rPr lang="en-US" baseline="30000" dirty="0"/>
              <a:t>th</a:t>
            </a:r>
            <a:r>
              <a:rPr lang="en-US" dirty="0"/>
              <a:t>-order PCA has managed to identify both people.</a:t>
            </a:r>
          </a:p>
          <a:p>
            <a:pPr marL="0" indent="0">
              <a:buNone/>
            </a:pPr>
            <a:r>
              <a:rPr lang="en-US" dirty="0"/>
              <a:t>Two of the four neighbors of ”Image 0” are Arnold Schwarzenegger.</a:t>
            </a:r>
          </a:p>
          <a:p>
            <a:pPr marL="0" indent="0">
              <a:buNone/>
            </a:pPr>
            <a:r>
              <a:rPr lang="en-US" dirty="0"/>
              <a:t>Three of the four neighbors of “Image 47” are Jiang Zemin.</a:t>
            </a:r>
          </a:p>
        </p:txBody>
      </p:sp>
    </p:spTree>
    <p:extLst>
      <p:ext uri="{BB962C8B-B14F-4D97-AF65-F5344CB8AC3E}">
        <p14:creationId xmlns:p14="http://schemas.microsoft.com/office/powerpoint/2010/main" val="292196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DA50092-AC9D-B344-A639-D78301DCE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198077"/>
            <a:ext cx="6213231" cy="465992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EECF-A2EB-D445-B047-638FCBC93AF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8769" y="2198077"/>
            <a:ext cx="6213231" cy="46599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D8D0F2-2328-E04C-B20D-1F4FD62CA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900"/>
          </a:xfrm>
        </p:spPr>
        <p:txBody>
          <a:bodyPr/>
          <a:lstStyle/>
          <a:p>
            <a:r>
              <a:rPr lang="en-US" dirty="0"/>
              <a:t>High-order PCA might be just noise!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8E41E-8B93-4F4B-BDBC-26739BDAD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0574" y="1248848"/>
            <a:ext cx="11203745" cy="1438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not always true that PCA outperforms DCT.  Especially for higher-dimension feature vectors, PCA might just learn random variation in the training dataset, which might not be useful for identifying person identity.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09C6ABC-81E5-8E4D-88C0-4CA4087B9CFC}"/>
              </a:ext>
            </a:extLst>
          </p:cNvPr>
          <p:cNvSpPr txBox="1">
            <a:spLocks/>
          </p:cNvSpPr>
          <p:nvPr/>
        </p:nvSpPr>
        <p:spPr>
          <a:xfrm>
            <a:off x="5627077" y="4074110"/>
            <a:ext cx="1083215" cy="483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…vs…</a:t>
            </a:r>
          </a:p>
        </p:txBody>
      </p:sp>
    </p:spTree>
    <p:extLst>
      <p:ext uri="{BB962C8B-B14F-4D97-AF65-F5344CB8AC3E}">
        <p14:creationId xmlns:p14="http://schemas.microsoft.com/office/powerpoint/2010/main" val="1426873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CB9DD-254D-1B48-9E3F-16BBA12E4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C050C-3A39-AE46-BC89-E3BA05E4FA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PCA of randomly generated images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DFT</a:t>
                </a:r>
              </a:p>
              <a:p>
                <a:r>
                  <a:rPr lang="en-US" dirty="0"/>
                  <a:t>DCT = half of the real symmetric DFT of a real mirrored image.</a:t>
                </a:r>
              </a:p>
              <a:p>
                <a:r>
                  <a:rPr lang="en-US" dirty="0"/>
                  <a:t>As order of the DCT grows, details of the image start to affect its nearest neighbor calculations, allowing it capture more about person identity.</a:t>
                </a:r>
              </a:p>
              <a:p>
                <a:r>
                  <a:rPr lang="en-US" dirty="0"/>
                  <a:t>PCA can pick out some details with smaller feature vectors than DCT, because it models the particular problem under study (human faces) rather than a theoretical model of all natural images.</a:t>
                </a:r>
              </a:p>
              <a:p>
                <a:r>
                  <a:rPr lang="en-US" dirty="0"/>
                  <a:t>With larger feature vectors, PCA tends to learn quirks of the given dataset, which are usually not useful for person identification.  DCT is a bit more robust (maybe because it’s like 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1C050C-3A39-AE46-BC89-E3BA05E4FA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339" r="-1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751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B656-DC6B-AE45-A9A0-5C4DE8A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5956-D3AC-0E4F-8075-00E9E551F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DCT</a:t>
            </a:r>
          </a:p>
          <a:p>
            <a:r>
              <a:rPr lang="en-US" dirty="0"/>
              <a:t>KNN</a:t>
            </a:r>
          </a:p>
          <a:p>
            <a:r>
              <a:rPr lang="en-US" dirty="0"/>
              <a:t>How to draw the contour plots of a multivariate Gaussian pdf</a:t>
            </a:r>
          </a:p>
        </p:txBody>
      </p:sp>
    </p:spTree>
    <p:extLst>
      <p:ext uri="{BB962C8B-B14F-4D97-AF65-F5344CB8AC3E}">
        <p14:creationId xmlns:p14="http://schemas.microsoft.com/office/powerpoint/2010/main" val="2510330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B656-DC6B-AE45-A9A0-5C4DE8A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5956-D3AC-0E4F-8075-00E9E551F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DCT</a:t>
            </a:r>
          </a:p>
          <a:p>
            <a:r>
              <a:rPr lang="en-US" dirty="0"/>
              <a:t>KNN</a:t>
            </a:r>
          </a:p>
          <a:p>
            <a:r>
              <a:rPr lang="en-US" dirty="0"/>
              <a:t>How to draw the contour plots of a multivariate Gaussian pdf</a:t>
            </a:r>
          </a:p>
        </p:txBody>
      </p:sp>
    </p:spTree>
    <p:extLst>
      <p:ext uri="{BB962C8B-B14F-4D97-AF65-F5344CB8AC3E}">
        <p14:creationId xmlns:p14="http://schemas.microsoft.com/office/powerpoint/2010/main" val="1171079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8A47-82ED-E245-8891-6D312D6A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K-Nearest Neighbors (KNN) Classifier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BF547-4C5D-7143-A141-3EB34F759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classify each test token, find the K training tokens that are closest.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Look up the </a:t>
            </a:r>
            <a:r>
              <a:rPr lang="en-US" b="1" u="sng" dirty="0"/>
              <a:t>reference</a:t>
            </a:r>
            <a:r>
              <a:rPr lang="en-US" dirty="0"/>
              <a:t> labels (known true person IDs) of those K neighbors.  Let them vote.  If there is a winner, then use that person ID as the </a:t>
            </a:r>
            <a:r>
              <a:rPr lang="en-US" b="1" u="sng" dirty="0"/>
              <a:t>hypothesis</a:t>
            </a:r>
            <a:r>
              <a:rPr lang="en-US" dirty="0"/>
              <a:t> for the test token.</a:t>
            </a:r>
          </a:p>
          <a:p>
            <a:pPr lvl="1"/>
            <a:r>
              <a:rPr lang="en-US" dirty="0"/>
              <a:t>If there is no winner, then fall back to 1NN.</a:t>
            </a:r>
          </a:p>
        </p:txBody>
      </p:sp>
    </p:spTree>
    <p:extLst>
      <p:ext uri="{BB962C8B-B14F-4D97-AF65-F5344CB8AC3E}">
        <p14:creationId xmlns:p14="http://schemas.microsoft.com/office/powerpoint/2010/main" val="282029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8A47-82ED-E245-8891-6D312D6A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ACCA26-8F63-944B-A91E-CF392EAEF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126096"/>
              </p:ext>
            </p:extLst>
          </p:nvPr>
        </p:nvGraphicFramePr>
        <p:xfrm>
          <a:off x="2877014" y="2773478"/>
          <a:ext cx="8777865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573">
                  <a:extLst>
                    <a:ext uri="{9D8B030D-6E8A-4147-A177-3AD203B41FA5}">
                      <a16:colId xmlns:a16="http://schemas.microsoft.com/office/drawing/2014/main" val="1987688331"/>
                    </a:ext>
                  </a:extLst>
                </a:gridCol>
                <a:gridCol w="1755573">
                  <a:extLst>
                    <a:ext uri="{9D8B030D-6E8A-4147-A177-3AD203B41FA5}">
                      <a16:colId xmlns:a16="http://schemas.microsoft.com/office/drawing/2014/main" val="1425154641"/>
                    </a:ext>
                  </a:extLst>
                </a:gridCol>
                <a:gridCol w="1755573">
                  <a:extLst>
                    <a:ext uri="{9D8B030D-6E8A-4147-A177-3AD203B41FA5}">
                      <a16:colId xmlns:a16="http://schemas.microsoft.com/office/drawing/2014/main" val="2216099555"/>
                    </a:ext>
                  </a:extLst>
                </a:gridCol>
                <a:gridCol w="1755573">
                  <a:extLst>
                    <a:ext uri="{9D8B030D-6E8A-4147-A177-3AD203B41FA5}">
                      <a16:colId xmlns:a16="http://schemas.microsoft.com/office/drawing/2014/main" val="451847134"/>
                    </a:ext>
                  </a:extLst>
                </a:gridCol>
                <a:gridCol w="1755573">
                  <a:extLst>
                    <a:ext uri="{9D8B030D-6E8A-4147-A177-3AD203B41FA5}">
                      <a16:colId xmlns:a16="http://schemas.microsoft.com/office/drawing/2014/main" val="3081461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114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times that person 0 was classified correctly (sometimes abbreviated C(0|0))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times that person 0 was classified as person 1 (sometimes abbreviated C(1|0))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4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45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068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574459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5B4048-056B-5944-9D76-52E276043A65}"/>
              </a:ext>
            </a:extLst>
          </p:cNvPr>
          <p:cNvSpPr txBox="1">
            <a:spLocks/>
          </p:cNvSpPr>
          <p:nvPr/>
        </p:nvSpPr>
        <p:spPr>
          <a:xfrm>
            <a:off x="6346896" y="2182460"/>
            <a:ext cx="1715436" cy="415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Hypothesis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DD4E8-6F7B-E74D-B15F-662F335768FB}"/>
              </a:ext>
            </a:extLst>
          </p:cNvPr>
          <p:cNvSpPr txBox="1">
            <a:spLocks/>
          </p:cNvSpPr>
          <p:nvPr/>
        </p:nvSpPr>
        <p:spPr>
          <a:xfrm rot="16200000">
            <a:off x="1838090" y="3572645"/>
            <a:ext cx="1715436" cy="41577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571108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8A47-82ED-E245-8891-6D312D6A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Accuracy, Recall, and Precision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BF547-4C5D-7143-A141-3EB34F759A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/>
                  <a:t>Accuracy: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𝑐𝑜𝑟𝑟𝑒𝑐𝑡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#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𝑑𝑎𝑡𝑎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Recall: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𝑐𝑜𝑟𝑟𝑒𝑐𝑡𝑙𝑦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𝑟𝑒𝑐𝑜𝑔𝑛𝑖𝑧𝑒𝑑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𝑡𝑖𝑚𝑒𝑠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𝑝𝑟𝑒𝑠𝑒𝑛𝑡𝑒𝑑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Precision: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den>
                          </m:f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𝑡𝑖𝑚𝑒𝑠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𝑐𝑜𝑟𝑟𝑒𝑐𝑡𝑙𝑦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𝑟𝑒𝑐𝑜𝑔𝑛𝑖𝑧𝑒𝑑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#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𝑡𝑖𝑚𝑒𝑠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𝑔𝑢𝑒𝑠𝑠𝑒𝑑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DBF547-4C5D-7143-A141-3EB34F759A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8187" b="-43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84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4B656-DC6B-AE45-A9A0-5C4DE8A6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5956-D3AC-0E4F-8075-00E9E551F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DCT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KNN</a:t>
            </a:r>
          </a:p>
          <a:p>
            <a:r>
              <a:rPr lang="en-US" dirty="0"/>
              <a:t>How to draw the contour plots of a multivariate Gaussian pdf</a:t>
            </a:r>
          </a:p>
        </p:txBody>
      </p:sp>
    </p:spTree>
    <p:extLst>
      <p:ext uri="{BB962C8B-B14F-4D97-AF65-F5344CB8AC3E}">
        <p14:creationId xmlns:p14="http://schemas.microsoft.com/office/powerpoint/2010/main" val="2533199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The Multivariate Gaussian probability density function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If the dimensions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are jointly Gaussian, then we can write their joint probability density function (pdf) as</a:t>
                </a:r>
              </a:p>
              <a:p>
                <a:pPr marL="0" indent="0">
                  <a:buNone/>
                </a:pPr>
                <a:endParaRPr kumimoji="1"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</m:sub>
                      </m:sSub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altLang="ja-JP" dirty="0" smtClean="0"/>
                                <m:t> </m:t>
                              </m:r>
                              <m:d>
                                <m:dPr>
                                  <m:ctrlPr>
                                    <a:rPr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ja-JP" altLang="en-US" i="1" dirty="0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l-GR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sup>
                      </m:sSup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The exponent is sometimes called the </a:t>
                </a:r>
                <a:r>
                  <a:rPr lang="en-US" altLang="ja-JP" dirty="0" err="1"/>
                  <a:t>Mahalanobis</a:t>
                </a:r>
                <a:r>
                  <a:rPr lang="en-US" altLang="ja-JP" dirty="0"/>
                  <a:t> distance (with weight matrix</a:t>
                </a:r>
                <a:r>
                  <a:rPr lang="el-GR" altLang="ja-JP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ja-JP" dirty="0"/>
                  <a:t>)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ja-JP" altLang="en-US" dirty="0"/>
                  <a:t> </a:t>
                </a:r>
                <a:r>
                  <a:rPr lang="en-US" altLang="ja-JP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altLang="ja-JP" dirty="0"/>
                  <a:t> (named after Prasanta Chandra </a:t>
                </a:r>
                <a:r>
                  <a:rPr lang="en-US" altLang="ja-JP" dirty="0" err="1"/>
                  <a:t>Mahalanobis</a:t>
                </a:r>
                <a:r>
                  <a:rPr lang="en-US" altLang="ja-JP" dirty="0"/>
                  <a:t>, 1893-1972):</a:t>
                </a:r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altLang="ja-JP" dirty="0" smtClean="0"/>
                            <m:t> </m:t>
                          </m:r>
                          <m:sSubSup>
                            <m:sSubSup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ja-JP" altLang="en-US" dirty="0"/>
              </a:p>
              <a:p>
                <a:pPr marL="0" indent="0" algn="ctr">
                  <a:buNone/>
                </a:pPr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3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010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01866A4-08FA-DD46-9D92-75C77D552E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04" y="1690688"/>
            <a:ext cx="6627992" cy="4712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EB243D-DA2C-B74F-B48D-AF704A0BB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lines of a Gaussian pdf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B2146-89D9-1245-93D8-3BCAF463244C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345688" y="1690688"/>
                <a:ext cx="5674112" cy="494428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sz="2200" dirty="0">
                    <a:latin typeface="Cambria Math" panose="02040503050406030204" pitchFamily="18" charset="0"/>
                  </a:rPr>
                  <a:t>The contour lines of a Gaussian pdf are the lines of constant </a:t>
                </a:r>
                <a:r>
                  <a:rPr lang="en-US" altLang="ja-JP" sz="2200" dirty="0" err="1">
                    <a:latin typeface="Cambria Math" panose="02040503050406030204" pitchFamily="18" charset="0"/>
                  </a:rPr>
                  <a:t>Mahalanobis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 distance between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sz="2200" i="1" dirty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.  For example: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ja-JP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2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altLang="ja-JP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1=</m:t>
                    </m:r>
                    <m:sSubSup>
                      <m:sSubSup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22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which happens when</a:t>
                </a:r>
                <a:endParaRPr lang="en-US" altLang="ja-JP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 dirty="0">
                              <a:latin typeface="Cambria Math" panose="02040503050406030204" pitchFamily="18" charset="0"/>
                            </a:rPr>
                            <m:t>1=</m:t>
                          </m:r>
                          <m:sSubSup>
                            <m:sSubSupPr>
                              <m:ctrlP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sz="22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sz="2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sz="22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22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sz="2200" dirty="0"/>
              </a:p>
              <a:p>
                <a:pPr marL="0" indent="0">
                  <a:buNone/>
                </a:pPr>
                <a:endParaRPr lang="en-US" altLang="ja-JP" sz="22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acc>
                              <m:accPr>
                                <m:chr m:val="⃗"/>
                                <m:ctrlP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2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</m:sub>
                        </m:sSub>
                        <m:d>
                          <m:dPr>
                            <m:ctrlPr>
                              <a:rPr lang="en-US" altLang="ja-JP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ja-JP" altLang="en-US" sz="22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ja-JP" altLang="en-US" sz="2200" i="1" dirty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altLang="ja-JP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ja-JP" sz="2200" i="1" dirty="0">
                    <a:latin typeface="Cambria Math" panose="02040503050406030204" pitchFamily="18" charset="0"/>
                  </a:rPr>
                  <a:t>  </a:t>
                </a:r>
                <a:r>
                  <a:rPr lang="en-US" altLang="ja-JP" sz="2200" dirty="0">
                    <a:latin typeface="Cambria Math" panose="020405030504060302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ja-JP" sz="2200" i="1" dirty="0">
                        <a:latin typeface="Cambria Math" panose="02040503050406030204" pitchFamily="18" charset="0"/>
                      </a:rPr>
                      <m:t>4=</m:t>
                    </m:r>
                    <m:sSubSup>
                      <m:sSubSup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altLang="ja-JP" sz="22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ja-JP" sz="22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sz="22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ja-JP" alt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sz="2200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sz="2200" dirty="0">
                    <a:latin typeface="Cambria Math" panose="02040503050406030204" pitchFamily="18" charset="0"/>
                  </a:rPr>
                  <a:t> which happens when</a:t>
                </a:r>
                <a:endParaRPr lang="en-US" altLang="ja-JP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 dirty="0">
                              <a:latin typeface="Cambria Math" panose="02040503050406030204" pitchFamily="18" charset="0"/>
                            </a:rPr>
                            <m:t>4=</m:t>
                          </m:r>
                          <m:sSubSup>
                            <m:sSubSupPr>
                              <m:ctrlP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sz="22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sz="2200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sz="2200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sz="2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sz="22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sz="2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B2146-89D9-1245-93D8-3BCAF46324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45688" y="1690688"/>
                <a:ext cx="5674112" cy="4944287"/>
              </a:xfrm>
              <a:blipFill>
                <a:blip r:embed="rId3"/>
                <a:stretch>
                  <a:fillRect l="-1116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5476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19791" cy="1325563"/>
          </a:xfrm>
        </p:spPr>
        <p:txBody>
          <a:bodyPr/>
          <a:lstStyle/>
          <a:p>
            <a:r>
              <a:rPr kumimoji="1" lang="en-US" altLang="ja-JP" dirty="0"/>
              <a:t>Inverse of a positive definite matrix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inverse of a positive definite matrix is:</a:t>
                </a:r>
              </a:p>
              <a:p>
                <a:pPr marL="0" indent="0">
                  <a:buNone/>
                </a:pPr>
                <a:endParaRPr lang="en-US" altLang="ja-JP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altLang="ja-JP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Proof: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m:rPr>
                          <m:sty m:val="p"/>
                        </m:rPr>
                        <a:rPr lang="el-GR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Λ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altLang="ja-JP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b="0" dirty="0">
                    <a:ea typeface="Cambria Math" panose="02040503050406030204" pitchFamily="18" charset="0"/>
                  </a:rPr>
                  <a:t>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ja-JP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ja-JP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ja-JP" altLang="en-US" i="1" dirty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</m:t>
                      </m:r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ja-JP" altLang="en-US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i="1" dirty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ja-JP" alt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acc>
                        <m:accPr>
                          <m:chr m:val="⃗"/>
                          <m:ctrlPr>
                            <a:rPr lang="ja-JP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altLang="ja-JP" b="0" dirty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23446"/>
                <a:ext cx="10515600" cy="5213023"/>
              </a:xfrm>
              <a:blipFill>
                <a:blip r:embed="rId2"/>
                <a:stretch>
                  <a:fillRect l="-1086" t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441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32795A-57DC-0945-8D81-7FB29B409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92" y="365125"/>
            <a:ext cx="4976249" cy="3537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Facts about ellipses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2592" y="1427356"/>
                <a:ext cx="7748228" cy="534119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ja-JP" dirty="0"/>
                  <a:t>The formula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1=</m:t>
                    </m:r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acc>
                      <m:accPr>
                        <m:chr m:val="⃗"/>
                        <m:ctrlPr>
                          <a:rPr lang="ja-JP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altLang="ja-JP" b="0" i="1" dirty="0">
                    <a:latin typeface="Cambria Math" panose="02040503050406030204" pitchFamily="18" charset="0"/>
                  </a:rPr>
                  <a:t>,    </a:t>
                </a:r>
                <a:r>
                  <a:rPr lang="en-US" altLang="ja-JP" dirty="0"/>
                  <a:t>where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ja-JP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endParaRPr lang="en-US" altLang="ja-JP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/>
                  <a:t>… or equivalently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altLang="ja-JP" b="0" i="1" dirty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altLang="ja-JP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dirty="0"/>
                  <a:t>    where </a:t>
                </a:r>
                <a14:m>
                  <m:oMath xmlns:m="http://schemas.openxmlformats.org/officeDocument/2006/math">
                    <m:r>
                      <a:rPr lang="en-US" altLang="ja-JP" b="0" i="0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l-GR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ja-JP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 dirty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endParaRPr lang="en-US" altLang="ja-JP" b="0" dirty="0"/>
              </a:p>
              <a:p>
                <a:pPr marL="0" indent="0">
                  <a:buNone/>
                </a:pPr>
                <a:r>
                  <a:rPr kumimoji="1" lang="en-US" altLang="ja-JP" dirty="0"/>
                  <a:t>… is the formula for an ellipsoid (in 2D, an ellipse).</a:t>
                </a:r>
              </a:p>
              <a:p>
                <a:r>
                  <a:rPr kumimoji="1" lang="en-US" altLang="ja-JP" dirty="0"/>
                  <a:t>The principal axes are the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,…</a:t>
                </a:r>
              </a:p>
              <a:p>
                <a:r>
                  <a:rPr lang="en-US" altLang="ja-JP" dirty="0"/>
                  <a:t>The radius of the ellipse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direction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rad>
                  </m:oMath>
                </a14:m>
                <a:endParaRPr lang="en-US" altLang="ja-JP" dirty="0"/>
              </a:p>
              <a:p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dirty="0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US" altLang="ja-JP" dirty="0"/>
                  <a:t>, then it’s a circle.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2592" y="1427356"/>
                <a:ext cx="7748228" cy="5341191"/>
              </a:xfrm>
              <a:blipFill>
                <a:blip r:embed="rId3"/>
                <a:stretch>
                  <a:fillRect l="-1637" t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217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Suppose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ja-JP" dirty="0"/>
                  <a:t> are linearly correlated Gaussians with means 1 and -1, respectively, and with variances 1 and 4, and covariance 1.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/>
                  <a:t> 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Remember the definitions of variance and covariance: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ja-JP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ja-JP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 dirty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altLang="ja-JP" b="0" i="1" dirty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altLang="ja-JP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ja-JP" b="0" i="1" dirty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en-US" altLang="ja-JP" dirty="0"/>
              </a:p>
              <a:p>
                <a:pPr marL="0" indent="0">
                  <a:buNone/>
                </a:pPr>
                <a:r>
                  <a:rPr kumimoji="1" lang="en-US" altLang="ja-JP" dirty="0"/>
                  <a:t> 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509" r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874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8A246-11F6-D144-9784-1BF245CCC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Cosine Transform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51408-A965-C74D-BC76-5B36C25879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Last time: PCA</a:t>
            </a:r>
          </a:p>
          <a:p>
            <a:r>
              <a:rPr lang="en-US" dirty="0"/>
              <a:t>Why it’s useful: PCs are uncorrelated with one another, so you can keep just the top-N (for N&lt;&lt;D), and still get a pretty good nearest-neighbor classifier.</a:t>
            </a:r>
          </a:p>
          <a:p>
            <a:r>
              <a:rPr lang="en-US" dirty="0"/>
              <a:t>Why it’s difficult: PCA can only be calculated when you’ve already collected the whole dataset.</a:t>
            </a:r>
          </a:p>
          <a:p>
            <a:r>
              <a:rPr lang="en-US" dirty="0"/>
              <a:t>Question: can we estimate what the PCA will be in advance, before we have the whole dataset?  For example, what are the PC axes for the set of “all natural images”?</a:t>
            </a:r>
          </a:p>
        </p:txBody>
      </p:sp>
    </p:spTree>
    <p:extLst>
      <p:ext uri="{BB962C8B-B14F-4D97-AF65-F5344CB8AC3E}">
        <p14:creationId xmlns:p14="http://schemas.microsoft.com/office/powerpoint/2010/main" val="184668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We have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We get the eigenvalues from the determinant equation: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d>
                      <m:d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4−</m:t>
                        </m:r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altLang="ja-JP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</m:t>
                    </m:r>
                    <m:sSup>
                      <m:sSup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US" altLang="ja-JP" dirty="0"/>
                  <a:t> which equals zero for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5±</m:t>
                        </m:r>
                        <m:rad>
                          <m:radPr>
                            <m:degHide m:val="on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num>
                      <m:den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ja-JP" dirty="0"/>
                  <a:t>.</a:t>
                </a:r>
              </a:p>
              <a:p>
                <a:pPr marL="0" indent="0">
                  <a:buNone/>
                </a:pPr>
                <a:r>
                  <a:rPr lang="en-US" altLang="ja-JP" dirty="0"/>
                  <a:t>We get the eigenvectors by solving  </a:t>
                </a:r>
                <a14:m>
                  <m:oMath xmlns:m="http://schemas.openxmlformats.org/officeDocument/2006/math">
                    <m:r>
                      <a:rPr lang="ja-JP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acc>
                      <m:accPr>
                        <m:chr m:val="⃗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ja-JP" dirty="0"/>
                  <a:t>, which gives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58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93" y="934279"/>
            <a:ext cx="7002707" cy="4978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1977" y="1557268"/>
                <a:ext cx="5181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ja-JP" dirty="0"/>
                  <a:t>So the principal axes of the ellipse are in the directions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ja-JP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en-US" altLang="ja-JP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1977" y="1557268"/>
                <a:ext cx="5181600" cy="4351338"/>
              </a:xfrm>
              <a:blipFill>
                <a:blip r:embed="rId3"/>
                <a:stretch>
                  <a:fillRect l="-2200" t="-2332" r="-1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9024730" y="1848678"/>
            <a:ext cx="427383" cy="178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24730" y="3637722"/>
            <a:ext cx="729940" cy="15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93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93" y="934279"/>
            <a:ext cx="7002707" cy="49784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21977" y="1557267"/>
                <a:ext cx="5181600" cy="521891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kumimoji="1" lang="en-US" altLang="ja-JP" dirty="0"/>
                  <a:t>In fact, it’s useful to talk about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kumimoji="1" lang="en-US" altLang="ja-JP" dirty="0"/>
                  <a:t> in this way:</a:t>
                </a:r>
              </a:p>
              <a:p>
                <a:r>
                  <a:rPr lang="en-US" altLang="ja-JP" dirty="0"/>
                  <a:t>The first principal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, is the part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kumimoji="1" lang="en-US" altLang="ja-JP" dirty="0"/>
                  <a:t> that’s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 direction.  It has a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dirty="0"/>
                  <a:t>.</a:t>
                </a:r>
              </a:p>
              <a:p>
                <a:r>
                  <a:rPr lang="en-US" altLang="ja-JP" dirty="0"/>
                  <a:t>The second principal component,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, is the part of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ja-JP" altLang="en-US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ja-JP" dirty="0"/>
                  <a:t> that’s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direction.  It has a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.</a:t>
                </a:r>
              </a:p>
              <a:p>
                <a:r>
                  <a:rPr lang="en-US" altLang="ja-JP" dirty="0"/>
                  <a:t>The principal components are uncorrelated with each other.</a:t>
                </a:r>
              </a:p>
              <a:p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ja-JP" dirty="0"/>
                  <a:t> is Gaussian,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ja-JP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ja-JP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ja-JP" dirty="0"/>
                  <a:t> are independent Gaussian random variables.</a:t>
                </a:r>
              </a:p>
              <a:p>
                <a:endParaRPr kumimoji="1" lang="en-US" altLang="ja-JP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21977" y="1557267"/>
                <a:ext cx="5181600" cy="5218917"/>
              </a:xfrm>
              <a:blipFill>
                <a:blip r:embed="rId3"/>
                <a:stretch>
                  <a:fillRect l="-1711" t="-2184" r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9024730" y="1848678"/>
            <a:ext cx="427383" cy="178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9024730" y="3637722"/>
            <a:ext cx="729940" cy="1579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039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 made of random rectangles">
            <a:extLst>
              <a:ext uri="{FF2B5EF4-FFF2-40B4-BE49-F238E27FC236}">
                <a16:creationId xmlns:a16="http://schemas.microsoft.com/office/drawing/2014/main" id="{73BFF633-2674-2F4A-B94A-C0FA96E6AA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96" y="1095422"/>
            <a:ext cx="7196604" cy="539745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B0C62-8C0C-ED4A-B78C-3C79725BB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model of natural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709A5-2825-674F-A9BB-C23B33220B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Choose an object of a random color,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it a random size,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Position it at a random location in the image,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Repeat.</a:t>
            </a:r>
          </a:p>
        </p:txBody>
      </p:sp>
    </p:spTree>
    <p:extLst>
      <p:ext uri="{BB962C8B-B14F-4D97-AF65-F5344CB8AC3E}">
        <p14:creationId xmlns:p14="http://schemas.microsoft.com/office/powerpoint/2010/main" val="1455118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 made of random rectangles">
            <a:extLst>
              <a:ext uri="{FF2B5EF4-FFF2-40B4-BE49-F238E27FC236}">
                <a16:creationId xmlns:a16="http://schemas.microsoft.com/office/drawing/2014/main" id="{73BFF633-2674-2F4A-B94A-C0FA96E6AA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396" y="1095422"/>
            <a:ext cx="7196604" cy="539745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B0C62-8C0C-ED4A-B78C-3C79725BB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57"/>
            <a:ext cx="10515600" cy="730297"/>
          </a:xfrm>
        </p:spPr>
        <p:txBody>
          <a:bodyPr/>
          <a:lstStyle/>
          <a:p>
            <a:r>
              <a:rPr lang="en-US" dirty="0"/>
              <a:t>Result: PCA = DFT!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709A5-2825-674F-A9BB-C23B33220B7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253218" y="1178496"/>
                <a:ext cx="5766582" cy="553179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Define the 2D DFT,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 </a:t>
                </a:r>
                <a:r>
                  <a:rPr lang="en-US" dirty="0"/>
                  <a:t>as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den>
                                  </m:f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It turns out that the pixels,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are highly correlated with one another (often exactly the same!)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But on average, as # images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, the DFT coefficients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become uncorrelated with one another (because object sizes </a:t>
                </a:r>
                <a:r>
                  <a:rPr lang="en-US"/>
                  <a:t>are drawn at random).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1709A5-2825-674F-A9BB-C23B33220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53218" y="1178496"/>
                <a:ext cx="5766582" cy="5531793"/>
              </a:xfrm>
              <a:blipFill>
                <a:blip r:embed="rId3"/>
                <a:stretch>
                  <a:fillRect l="-15824" t="-10550" r="-2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51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C6882-E322-7F46-8FB3-F3A86BC94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844697"/>
          </a:xfrm>
        </p:spPr>
        <p:txBody>
          <a:bodyPr/>
          <a:lstStyle/>
          <a:p>
            <a:r>
              <a:rPr lang="en-US" dirty="0"/>
              <a:t>2D DFT as a vector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F11C-353E-DA47-B8D5-920D406B44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11228"/>
                <a:ext cx="10515600" cy="57926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we vectorize the image, for example, in raster-scan order, so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0,0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[0,1]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… and suppose we invent some mapping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/>
                  <a:t>to</a:t>
                </a: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for example, it could be in diagonal order: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,1: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,4: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,5: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,6: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3,0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.  Then the features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with basis vectors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87F11C-353E-DA47-B8D5-920D406B44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11228"/>
                <a:ext cx="10515600" cy="5792662"/>
              </a:xfrm>
              <a:blipFill>
                <a:blip r:embed="rId2"/>
                <a:stretch>
                  <a:fillRect l="-965" t="-1974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41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1FC44-EDAE-FA4D-A89F-4C052FB83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problem with DFT…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DC4483-E908-2C4B-A27F-2A6D4BD1F0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… is that it’s complex-valued!  That makes it hard to do some types of statistical analysis and machine learning (some types of derivatives, for example, do not have a definition if the variable is complex-valued).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DC4483-E908-2C4B-A27F-2A6D4BD1F0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57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ABE61-3D26-E242-99A6-7C3AA0A3F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DFT real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67A7F-E048-3244-9C47-BD3554AA6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DFT of a real symmetric sequence is real &amp; symmetric.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Im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B67A7F-E048-3244-9C47-BD3554AA6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00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 of Arnold Schwarzenegger, mirrored twice, in order to make it both real-valued and symetric.">
            <a:extLst>
              <a:ext uri="{FF2B5EF4-FFF2-40B4-BE49-F238E27FC236}">
                <a16:creationId xmlns:a16="http://schemas.microsoft.com/office/drawing/2014/main" id="{8AA2E9D7-A0BD-6540-BA26-BB0890503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1027905"/>
            <a:ext cx="7286625" cy="546496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C67D4-AD85-CB4A-8876-25EF3EDE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the DFT real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BE1BE-9EAD-3945-ABAD-EE1A911CBD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natural images are real-valued.</a:t>
            </a:r>
          </a:p>
          <a:p>
            <a:r>
              <a:rPr lang="en-US" dirty="0"/>
              <a:t>Let’s also make it symmetric: pretend that the observed image is just ¼ of a larger, mirrored image.</a:t>
            </a:r>
          </a:p>
        </p:txBody>
      </p:sp>
    </p:spTree>
    <p:extLst>
      <p:ext uri="{BB962C8B-B14F-4D97-AF65-F5344CB8AC3E}">
        <p14:creationId xmlns:p14="http://schemas.microsoft.com/office/powerpoint/2010/main" val="2709290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1718</Words>
  <Application>Microsoft Macintosh PowerPoint</Application>
  <PresentationFormat>Widescreen</PresentationFormat>
  <Paragraphs>191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ECE 417, Lecture 6: Discrete Cosine Transform</vt:lpstr>
      <vt:lpstr>Outline</vt:lpstr>
      <vt:lpstr>Discrete Cosine Transform</vt:lpstr>
      <vt:lpstr>A model of natural images</vt:lpstr>
      <vt:lpstr>Result: PCA = DFT!</vt:lpstr>
      <vt:lpstr>2D DFT as a vector transform</vt:lpstr>
      <vt:lpstr>The problem with DFT…</vt:lpstr>
      <vt:lpstr>How to make the DFT real</vt:lpstr>
      <vt:lpstr>How to make the DFT real</vt:lpstr>
      <vt:lpstr>Discrete Cosine Transform</vt:lpstr>
      <vt:lpstr>2D DCT as a vector transform</vt:lpstr>
      <vt:lpstr>Basis Images: 9th-order 2D DCT</vt:lpstr>
      <vt:lpstr>Nearest neighbors: 9th-order 2D DCT</vt:lpstr>
      <vt:lpstr>Basis Images: 36th-order 2D DCT</vt:lpstr>
      <vt:lpstr>Nearest neighbors: 36th-order 2D DCT</vt:lpstr>
      <vt:lpstr>PCA vs. DCT</vt:lpstr>
      <vt:lpstr>Nearest neighbors: 9th-order PCA</vt:lpstr>
      <vt:lpstr>High-order PCA might be just noise!</vt:lpstr>
      <vt:lpstr>Summary</vt:lpstr>
      <vt:lpstr>Outline</vt:lpstr>
      <vt:lpstr>K-Nearest Neighbors (KNN) Classifier</vt:lpstr>
      <vt:lpstr>Confusion Matrix</vt:lpstr>
      <vt:lpstr>Accuracy, Recall, and Precision</vt:lpstr>
      <vt:lpstr>Outline</vt:lpstr>
      <vt:lpstr>The Multivariate Gaussian probability density function</vt:lpstr>
      <vt:lpstr>Contour lines of a Gaussian pdf</vt:lpstr>
      <vt:lpstr>Inverse of a positive definite matrix</vt:lpstr>
      <vt:lpstr>Facts about ellipses</vt:lpstr>
      <vt:lpstr>Example</vt:lpstr>
      <vt:lpstr>Example</vt:lpstr>
      <vt:lpstr>Example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417, Lecture 10: Speech Perception</dc:title>
  <dc:creator>Mark Hasegawa-Johnson</dc:creator>
  <cp:lastModifiedBy>Hasegawa-Johnson, Mark Allan</cp:lastModifiedBy>
  <cp:revision>50</cp:revision>
  <cp:lastPrinted>2019-09-08T20:57:39Z</cp:lastPrinted>
  <dcterms:created xsi:type="dcterms:W3CDTF">2017-10-02T18:44:36Z</dcterms:created>
  <dcterms:modified xsi:type="dcterms:W3CDTF">2019-09-12T15:50:49Z</dcterms:modified>
</cp:coreProperties>
</file>