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2" r:id="rId3"/>
    <p:sldId id="261" r:id="rId4"/>
    <p:sldId id="257" r:id="rId5"/>
    <p:sldId id="258" r:id="rId6"/>
    <p:sldId id="259" r:id="rId7"/>
    <p:sldId id="289" r:id="rId8"/>
    <p:sldId id="284" r:id="rId9"/>
    <p:sldId id="285" r:id="rId10"/>
    <p:sldId id="288" r:id="rId11"/>
    <p:sldId id="286" r:id="rId12"/>
    <p:sldId id="287" r:id="rId13"/>
    <p:sldId id="290" r:id="rId14"/>
    <p:sldId id="291" r:id="rId15"/>
    <p:sldId id="292" r:id="rId16"/>
    <p:sldId id="263" r:id="rId17"/>
    <p:sldId id="264" r:id="rId18"/>
    <p:sldId id="265" r:id="rId19"/>
    <p:sldId id="269" r:id="rId20"/>
    <p:sldId id="270" r:id="rId21"/>
    <p:sldId id="293" r:id="rId22"/>
    <p:sldId id="271" r:id="rId23"/>
    <p:sldId id="272" r:id="rId24"/>
    <p:sldId id="275" r:id="rId25"/>
    <p:sldId id="276" r:id="rId26"/>
    <p:sldId id="277" r:id="rId27"/>
    <p:sldId id="278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8" r:id="rId37"/>
    <p:sldId id="309" r:id="rId38"/>
    <p:sldId id="310" r:id="rId39"/>
    <p:sldId id="311" r:id="rId40"/>
    <p:sldId id="302" r:id="rId41"/>
    <p:sldId id="303" r:id="rId42"/>
    <p:sldId id="304" r:id="rId43"/>
    <p:sldId id="274" r:id="rId44"/>
    <p:sldId id="305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FBDF-A3A2-4F02-BB54-A4D55D790EDB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39598-40A5-4111-AC39-BC0FAF40CA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3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How did humans learn to produce sounds?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30195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producing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tongue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lips</a:t>
            </a:r>
            <a:r>
              <a:rPr lang="nl-NL" dirty="0"/>
              <a:t> are important </a:t>
            </a:r>
            <a:r>
              <a:rPr lang="nl-NL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shaping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tract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Tense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 are </a:t>
            </a:r>
            <a:r>
              <a:rPr lang="nl-NL" baseline="0" dirty="0" err="1"/>
              <a:t>typically</a:t>
            </a:r>
            <a:r>
              <a:rPr lang="nl-NL" baseline="0" dirty="0"/>
              <a:t> </a:t>
            </a:r>
            <a:r>
              <a:rPr lang="nl-NL" baseline="0" dirty="0" err="1"/>
              <a:t>produced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a </a:t>
            </a:r>
            <a:r>
              <a:rPr lang="nl-NL" baseline="0" dirty="0" err="1"/>
              <a:t>narrower</a:t>
            </a:r>
            <a:r>
              <a:rPr lang="nl-NL" baseline="0" dirty="0"/>
              <a:t> </a:t>
            </a:r>
            <a:r>
              <a:rPr lang="nl-NL" baseline="0" dirty="0" err="1"/>
              <a:t>mouth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</a:t>
            </a:r>
            <a:r>
              <a:rPr lang="nl-NL" baseline="0" dirty="0" err="1"/>
              <a:t>lax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, </a:t>
            </a:r>
            <a:r>
              <a:rPr lang="nl-NL" baseline="0" dirty="0" err="1"/>
              <a:t>less</a:t>
            </a:r>
            <a:r>
              <a:rPr lang="nl-NL" baseline="0" dirty="0"/>
              <a:t> </a:t>
            </a:r>
            <a:r>
              <a:rPr lang="nl-NL" baseline="0" dirty="0" err="1"/>
              <a:t>centralization</a:t>
            </a:r>
            <a:r>
              <a:rPr lang="nl-NL" baseline="0" dirty="0"/>
              <a:t>,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duration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39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type</a:t>
            </a:r>
            <a:r>
              <a:rPr lang="nl-NL" baseline="0" dirty="0"/>
              <a:t> of consonant or sound </a:t>
            </a:r>
            <a:r>
              <a:rPr lang="nl-NL" baseline="0" dirty="0" err="1"/>
              <a:t>that</a:t>
            </a:r>
            <a:r>
              <a:rPr lang="nl-NL" baseline="0" dirty="0"/>
              <a:t> is </a:t>
            </a:r>
            <a:r>
              <a:rPr lang="nl-NL" baseline="0" dirty="0" err="1"/>
              <a:t>produced</a:t>
            </a:r>
            <a:r>
              <a:rPr lang="nl-NL" baseline="0" dirty="0"/>
              <a:t> </a:t>
            </a:r>
            <a:r>
              <a:rPr lang="nl-NL" baseline="0" dirty="0" err="1"/>
              <a:t>depends</a:t>
            </a:r>
            <a:r>
              <a:rPr lang="nl-NL" baseline="0" dirty="0"/>
              <a:t> on </a:t>
            </a:r>
            <a:r>
              <a:rPr lang="nl-NL" baseline="0" dirty="0" err="1"/>
              <a:t>three</a:t>
            </a:r>
            <a:r>
              <a:rPr lang="nl-NL" baseline="0" dirty="0"/>
              <a:t> factors: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place</a:t>
            </a:r>
            <a:r>
              <a:rPr lang="nl-NL" baseline="0" dirty="0"/>
              <a:t> of </a:t>
            </a:r>
            <a:r>
              <a:rPr lang="nl-NL" baseline="0" dirty="0" err="1"/>
              <a:t>articulation</a:t>
            </a:r>
            <a:r>
              <a:rPr lang="nl-NL" baseline="0" dirty="0"/>
              <a:t>,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manner</a:t>
            </a:r>
            <a:r>
              <a:rPr lang="nl-NL" baseline="0" dirty="0"/>
              <a:t> of </a:t>
            </a:r>
            <a:r>
              <a:rPr lang="nl-NL" baseline="0" dirty="0" err="1"/>
              <a:t>articulation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whether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Manner</a:t>
            </a:r>
            <a:r>
              <a:rPr lang="nl-NL" baseline="0" dirty="0"/>
              <a:t> of </a:t>
            </a:r>
            <a:r>
              <a:rPr lang="nl-NL" baseline="0" dirty="0" err="1"/>
              <a:t>articulation</a:t>
            </a:r>
            <a:r>
              <a:rPr lang="nl-NL" baseline="0" dirty="0"/>
              <a:t>: is </a:t>
            </a:r>
            <a:r>
              <a:rPr lang="nl-NL" baseline="0" dirty="0" err="1"/>
              <a:t>it</a:t>
            </a:r>
            <a:r>
              <a:rPr lang="nl-NL" baseline="0" dirty="0"/>
              <a:t> a full </a:t>
            </a:r>
            <a:r>
              <a:rPr lang="nl-NL" baseline="0" dirty="0" err="1"/>
              <a:t>blockage</a:t>
            </a:r>
            <a:r>
              <a:rPr lang="nl-NL" baseline="0" dirty="0"/>
              <a:t> or a </a:t>
            </a:r>
            <a:r>
              <a:rPr lang="nl-NL" baseline="0" dirty="0" err="1"/>
              <a:t>constriction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much</a:t>
            </a:r>
            <a:r>
              <a:rPr lang="nl-NL" baseline="0" dirty="0"/>
              <a:t> of a </a:t>
            </a:r>
            <a:r>
              <a:rPr lang="nl-NL" baseline="0" dirty="0" err="1"/>
              <a:t>constriction</a:t>
            </a:r>
            <a:r>
              <a:rPr lang="nl-NL" baseline="0" dirty="0"/>
              <a:t> is </a:t>
            </a:r>
            <a:r>
              <a:rPr lang="nl-NL" baseline="0" dirty="0" err="1"/>
              <a:t>there</a:t>
            </a:r>
            <a:r>
              <a:rPr lang="nl-NL" baseline="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Plosion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Bit of </a:t>
            </a:r>
            <a:r>
              <a:rPr lang="nl-NL" baseline="0" dirty="0" err="1"/>
              <a:t>noise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Combination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Air through the nasal cavity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Fairly</a:t>
            </a:r>
            <a:r>
              <a:rPr lang="nl-NL" baseline="0" dirty="0"/>
              <a:t> open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755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</a:t>
            </a:r>
            <a:r>
              <a:rPr lang="nl-NL" baseline="0" dirty="0"/>
              <a:t> </a:t>
            </a:r>
            <a:r>
              <a:rPr lang="nl-NL" baseline="0" dirty="0" err="1"/>
              <a:t>all</a:t>
            </a:r>
            <a:r>
              <a:rPr lang="nl-NL" baseline="0" dirty="0"/>
              <a:t> </a:t>
            </a:r>
            <a:r>
              <a:rPr lang="nl-NL" baseline="0" dirty="0" err="1"/>
              <a:t>know</a:t>
            </a:r>
            <a:r>
              <a:rPr lang="nl-NL" baseline="0" dirty="0"/>
              <a:t> </a:t>
            </a:r>
            <a:r>
              <a:rPr lang="nl-NL" baseline="0" dirty="0" err="1"/>
              <a:t>what</a:t>
            </a:r>
            <a:r>
              <a:rPr lang="nl-NL" baseline="0" dirty="0"/>
              <a:t> speech sounds like,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now</a:t>
            </a:r>
            <a:r>
              <a:rPr lang="nl-NL" baseline="0" dirty="0"/>
              <a:t> we </a:t>
            </a:r>
            <a:r>
              <a:rPr lang="nl-NL" baseline="0" dirty="0" err="1"/>
              <a:t>know</a:t>
            </a:r>
            <a:r>
              <a:rPr lang="nl-NL" baseline="0" dirty="0"/>
              <a:t>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are </a:t>
            </a:r>
            <a:r>
              <a:rPr lang="nl-NL" baseline="0" dirty="0" err="1"/>
              <a:t>produced</a:t>
            </a:r>
            <a:r>
              <a:rPr lang="nl-NL" baseline="0" dirty="0"/>
              <a:t>, but </a:t>
            </a:r>
            <a:r>
              <a:rPr lang="nl-NL" baseline="0" dirty="0" err="1"/>
              <a:t>what</a:t>
            </a:r>
            <a:r>
              <a:rPr lang="nl-NL" baseline="0" dirty="0"/>
              <a:t> does </a:t>
            </a:r>
            <a:r>
              <a:rPr lang="nl-NL" baseline="0" dirty="0" err="1"/>
              <a:t>it</a:t>
            </a:r>
            <a:r>
              <a:rPr lang="nl-NL" baseline="0" dirty="0"/>
              <a:t> look like </a:t>
            </a:r>
            <a:r>
              <a:rPr lang="nl-NL" baseline="0" dirty="0" err="1"/>
              <a:t>when</a:t>
            </a:r>
            <a:r>
              <a:rPr lang="nl-NL" baseline="0" dirty="0"/>
              <a:t> we produce speech?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68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‘</a:t>
            </a:r>
            <a:r>
              <a:rPr lang="nl-NL" baseline="0" dirty="0" err="1"/>
              <a:t>linguistic</a:t>
            </a:r>
            <a:r>
              <a:rPr lang="nl-NL" baseline="0" dirty="0"/>
              <a:t> units’ in speech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24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1093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92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Explain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amplitude (energy)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frequency</a:t>
            </a:r>
            <a:r>
              <a:rPr lang="nl-NL" baseline="0" dirty="0"/>
              <a:t> ranges, </a:t>
            </a:r>
            <a:r>
              <a:rPr lang="nl-NL" baseline="0" dirty="0" err="1"/>
              <a:t>voiced</a:t>
            </a:r>
            <a:r>
              <a:rPr lang="nl-NL" baseline="0" dirty="0"/>
              <a:t> sounds, </a:t>
            </a:r>
            <a:r>
              <a:rPr lang="nl-NL" baseline="0" dirty="0" err="1"/>
              <a:t>formants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formant </a:t>
            </a:r>
            <a:r>
              <a:rPr lang="nl-NL" baseline="0" dirty="0" err="1"/>
              <a:t>transitions</a:t>
            </a:r>
            <a:r>
              <a:rPr lang="nl-NL" baseline="0" dirty="0"/>
              <a:t>, </a:t>
            </a:r>
            <a:r>
              <a:rPr lang="nl-NL" baseline="0" dirty="0" err="1"/>
              <a:t>differences</a:t>
            </a:r>
            <a:r>
              <a:rPr lang="nl-NL" baseline="0" dirty="0"/>
              <a:t> in </a:t>
            </a:r>
            <a:r>
              <a:rPr lang="nl-NL" baseline="0" dirty="0" err="1"/>
              <a:t>spectral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endParaRPr lang="nl-NL" baseline="0" dirty="0"/>
          </a:p>
          <a:p>
            <a:r>
              <a:rPr lang="nl-NL" baseline="0" dirty="0" err="1"/>
              <a:t>Each</a:t>
            </a:r>
            <a:r>
              <a:rPr lang="nl-NL" baseline="0" dirty="0"/>
              <a:t> sound has </a:t>
            </a:r>
            <a:r>
              <a:rPr lang="nl-NL" baseline="0" dirty="0" err="1"/>
              <a:t>its</a:t>
            </a:r>
            <a:r>
              <a:rPr lang="nl-NL" baseline="0" dirty="0"/>
              <a:t> </a:t>
            </a:r>
            <a:r>
              <a:rPr lang="nl-NL" baseline="0" dirty="0" err="1"/>
              <a:t>own</a:t>
            </a:r>
            <a:r>
              <a:rPr lang="nl-NL" baseline="0" dirty="0"/>
              <a:t> </a:t>
            </a:r>
            <a:r>
              <a:rPr lang="nl-NL" baseline="0" dirty="0" err="1"/>
              <a:t>spectral</a:t>
            </a:r>
            <a:r>
              <a:rPr lang="nl-NL" baseline="0" dirty="0"/>
              <a:t> </a:t>
            </a:r>
            <a:r>
              <a:rPr lang="nl-NL" baseline="0" dirty="0" err="1"/>
              <a:t>pattern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tract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Differences</a:t>
            </a:r>
            <a:r>
              <a:rPr lang="nl-NL" baseline="0" dirty="0"/>
              <a:t> in formant </a:t>
            </a:r>
            <a:r>
              <a:rPr lang="nl-NL" baseline="0" dirty="0" err="1"/>
              <a:t>transitions</a:t>
            </a:r>
            <a:r>
              <a:rPr lang="nl-NL" baseline="0" dirty="0"/>
              <a:t> </a:t>
            </a:r>
            <a:r>
              <a:rPr lang="nl-NL" baseline="0" dirty="0" err="1"/>
              <a:t>between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o </a:t>
            </a:r>
            <a:r>
              <a:rPr lang="nl-NL" baseline="0" dirty="0" err="1"/>
              <a:t>after</a:t>
            </a:r>
            <a:r>
              <a:rPr lang="nl-NL" baseline="0" dirty="0"/>
              <a:t> t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o </a:t>
            </a:r>
            <a:r>
              <a:rPr lang="nl-NL" baseline="0" dirty="0" err="1"/>
              <a:t>after</a:t>
            </a:r>
            <a:r>
              <a:rPr lang="nl-NL" baseline="0" dirty="0"/>
              <a:t> M</a:t>
            </a:r>
          </a:p>
          <a:p>
            <a:r>
              <a:rPr lang="nl-NL" baseline="0" dirty="0" err="1"/>
              <a:t>Plosion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d</a:t>
            </a:r>
          </a:p>
          <a:p>
            <a:r>
              <a:rPr lang="nl-NL" baseline="0" dirty="0" err="1"/>
              <a:t>Difference</a:t>
            </a:r>
            <a:r>
              <a:rPr lang="nl-NL" baseline="0" dirty="0"/>
              <a:t> in formant tracks </a:t>
            </a:r>
            <a:r>
              <a:rPr lang="nl-NL" baseline="0" dirty="0" err="1"/>
              <a:t>between</a:t>
            </a:r>
            <a:r>
              <a:rPr lang="nl-NL" baseline="0" dirty="0"/>
              <a:t> o </a:t>
            </a:r>
            <a:r>
              <a:rPr lang="nl-NL" baseline="0" dirty="0" err="1"/>
              <a:t>and</a:t>
            </a:r>
            <a:r>
              <a:rPr lang="nl-NL" baseline="0" dirty="0"/>
              <a:t> a</a:t>
            </a:r>
          </a:p>
          <a:p>
            <a:r>
              <a:rPr lang="nl-NL" baseline="0" dirty="0" err="1"/>
              <a:t>Diphtong</a:t>
            </a:r>
            <a:r>
              <a:rPr lang="nl-NL" baseline="0" dirty="0"/>
              <a:t> </a:t>
            </a:r>
            <a:r>
              <a:rPr lang="nl-NL" baseline="0" dirty="0" err="1"/>
              <a:t>ay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47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Step 1: air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lungs</a:t>
            </a:r>
            <a:r>
              <a:rPr lang="nl-NL" baseline="0" dirty="0"/>
              <a:t> is </a:t>
            </a:r>
            <a:r>
              <a:rPr lang="nl-NL" baseline="0" dirty="0" err="1"/>
              <a:t>pushed</a:t>
            </a:r>
            <a:r>
              <a:rPr lang="nl-NL" baseline="0" dirty="0"/>
              <a:t> past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endParaRPr lang="nl-NL" baseline="0" dirty="0"/>
          </a:p>
          <a:p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start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called</a:t>
            </a:r>
            <a:r>
              <a:rPr lang="nl-NL" baseline="0" dirty="0"/>
              <a:t> </a:t>
            </a:r>
            <a:r>
              <a:rPr lang="nl-NL" baseline="0" dirty="0" err="1"/>
              <a:t>phonation</a:t>
            </a:r>
            <a:endParaRPr lang="nl-NL" baseline="0" dirty="0"/>
          </a:p>
          <a:p>
            <a:r>
              <a:rPr lang="nl-NL" baseline="0" dirty="0"/>
              <a:t>Step 3: the air, whether vibrating or not, travels through the oral and nasal cavity. Here </a:t>
            </a:r>
            <a:r>
              <a:rPr lang="nl-NL" baseline="0" dirty="0" err="1"/>
              <a:t>the</a:t>
            </a:r>
            <a:r>
              <a:rPr lang="nl-NL" baseline="0" dirty="0"/>
              <a:t> air is </a:t>
            </a:r>
            <a:r>
              <a:rPr lang="nl-NL" baseline="0" dirty="0" err="1"/>
              <a:t>distorted</a:t>
            </a:r>
            <a:r>
              <a:rPr lang="nl-NL" baseline="0" dirty="0"/>
              <a:t>/</a:t>
            </a:r>
            <a:r>
              <a:rPr lang="nl-NL" baseline="0" dirty="0" err="1"/>
              <a:t>changed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lips</a:t>
            </a:r>
            <a:r>
              <a:rPr lang="nl-NL" baseline="0" dirty="0"/>
              <a:t>, </a:t>
            </a:r>
            <a:r>
              <a:rPr lang="nl-NL" baseline="0" dirty="0" err="1"/>
              <a:t>teeth</a:t>
            </a:r>
            <a:r>
              <a:rPr lang="nl-NL" baseline="0" dirty="0"/>
              <a:t>,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1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Step 1: air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lungs</a:t>
            </a:r>
            <a:r>
              <a:rPr lang="nl-NL" baseline="0" dirty="0"/>
              <a:t> is </a:t>
            </a:r>
            <a:r>
              <a:rPr lang="nl-NL" baseline="0" dirty="0" err="1"/>
              <a:t>pushed</a:t>
            </a:r>
            <a:r>
              <a:rPr lang="nl-NL" baseline="0" dirty="0"/>
              <a:t> past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endParaRPr lang="nl-NL" baseline="0" dirty="0"/>
          </a:p>
          <a:p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start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called</a:t>
            </a:r>
            <a:r>
              <a:rPr lang="nl-NL" baseline="0" dirty="0"/>
              <a:t> </a:t>
            </a:r>
            <a:r>
              <a:rPr lang="nl-NL" baseline="0" dirty="0" err="1"/>
              <a:t>phonation</a:t>
            </a:r>
            <a:endParaRPr lang="nl-NL" baseline="0" dirty="0"/>
          </a:p>
          <a:p>
            <a:r>
              <a:rPr lang="nl-NL" baseline="0" dirty="0"/>
              <a:t>Step 3: the air, whether vibrating or not, travels through the oral and nasal cavity. Here </a:t>
            </a:r>
            <a:r>
              <a:rPr lang="nl-NL" baseline="0" dirty="0" err="1"/>
              <a:t>the</a:t>
            </a:r>
            <a:r>
              <a:rPr lang="nl-NL" baseline="0" dirty="0"/>
              <a:t> air is </a:t>
            </a:r>
            <a:r>
              <a:rPr lang="nl-NL" baseline="0" dirty="0" err="1"/>
              <a:t>distorted</a:t>
            </a:r>
            <a:r>
              <a:rPr lang="nl-NL" baseline="0" dirty="0"/>
              <a:t>/</a:t>
            </a:r>
            <a:r>
              <a:rPr lang="nl-NL" baseline="0" dirty="0" err="1"/>
              <a:t>changed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lips</a:t>
            </a:r>
            <a:r>
              <a:rPr lang="nl-NL" baseline="0" dirty="0"/>
              <a:t>, </a:t>
            </a:r>
            <a:r>
              <a:rPr lang="nl-NL" baseline="0" dirty="0" err="1"/>
              <a:t>teeth</a:t>
            </a:r>
            <a:r>
              <a:rPr lang="nl-NL" baseline="0" dirty="0"/>
              <a:t>,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44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Step 1: air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lungs</a:t>
            </a:r>
            <a:r>
              <a:rPr lang="nl-NL" baseline="0" dirty="0"/>
              <a:t> is </a:t>
            </a:r>
            <a:r>
              <a:rPr lang="nl-NL" baseline="0" dirty="0" err="1"/>
              <a:t>pushed</a:t>
            </a:r>
            <a:r>
              <a:rPr lang="nl-NL" baseline="0" dirty="0"/>
              <a:t> past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endParaRPr lang="nl-NL" baseline="0" dirty="0"/>
          </a:p>
          <a:p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start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called</a:t>
            </a:r>
            <a:r>
              <a:rPr lang="nl-NL" baseline="0" dirty="0"/>
              <a:t> </a:t>
            </a:r>
            <a:r>
              <a:rPr lang="nl-NL" baseline="0" dirty="0" err="1"/>
              <a:t>phonation</a:t>
            </a:r>
            <a:endParaRPr lang="nl-NL" baseline="0" dirty="0"/>
          </a:p>
          <a:p>
            <a:r>
              <a:rPr lang="nl-NL" baseline="0" dirty="0"/>
              <a:t>Step 3: the air, whether vibrating or not, travels through the oral and nasal cavity. Here </a:t>
            </a:r>
            <a:r>
              <a:rPr lang="nl-NL" baseline="0" dirty="0" err="1"/>
              <a:t>the</a:t>
            </a:r>
            <a:r>
              <a:rPr lang="nl-NL" baseline="0" dirty="0"/>
              <a:t> air is </a:t>
            </a:r>
            <a:r>
              <a:rPr lang="nl-NL" baseline="0" dirty="0" err="1"/>
              <a:t>distorted</a:t>
            </a:r>
            <a:r>
              <a:rPr lang="nl-NL" baseline="0" dirty="0"/>
              <a:t>/</a:t>
            </a:r>
            <a:r>
              <a:rPr lang="nl-NL" baseline="0" dirty="0" err="1"/>
              <a:t>changed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lips</a:t>
            </a:r>
            <a:r>
              <a:rPr lang="nl-NL" baseline="0" dirty="0"/>
              <a:t>, </a:t>
            </a:r>
            <a:r>
              <a:rPr lang="nl-NL" baseline="0" dirty="0" err="1"/>
              <a:t>teeth</a:t>
            </a:r>
            <a:r>
              <a:rPr lang="nl-NL" baseline="0" dirty="0"/>
              <a:t>,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32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</a:t>
            </a:r>
            <a:r>
              <a:rPr lang="nl-NL" baseline="0" dirty="0"/>
              <a:t> the context of this project:</a:t>
            </a:r>
          </a:p>
          <a:p>
            <a:r>
              <a:rPr lang="nl-NL" baseline="0" dirty="0"/>
              <a:t>Linguistics units are sounds, sound sequences, partial words, words, multi-word sequences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3881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context of </a:t>
            </a:r>
            <a:r>
              <a:rPr lang="nl-NL" baseline="0" dirty="0" err="1"/>
              <a:t>this</a:t>
            </a:r>
            <a:r>
              <a:rPr lang="nl-NL" baseline="0" dirty="0"/>
              <a:t> project:</a:t>
            </a:r>
          </a:p>
          <a:p>
            <a:r>
              <a:rPr lang="nl-NL" baseline="0" dirty="0" err="1"/>
              <a:t>Linguistics</a:t>
            </a:r>
            <a:r>
              <a:rPr lang="nl-NL" baseline="0" dirty="0"/>
              <a:t> units are sounds, sound </a:t>
            </a:r>
            <a:r>
              <a:rPr lang="nl-NL" baseline="0" dirty="0" err="1"/>
              <a:t>sequences</a:t>
            </a:r>
            <a:r>
              <a:rPr lang="nl-NL" baseline="0" dirty="0"/>
              <a:t>, </a:t>
            </a:r>
            <a:r>
              <a:rPr lang="nl-NL" baseline="0" dirty="0" err="1"/>
              <a:t>partial</a:t>
            </a:r>
            <a:r>
              <a:rPr lang="nl-NL" baseline="0" dirty="0"/>
              <a:t> </a:t>
            </a:r>
            <a:r>
              <a:rPr lang="nl-NL" baseline="0" dirty="0" err="1"/>
              <a:t>words</a:t>
            </a:r>
            <a:r>
              <a:rPr lang="nl-NL" baseline="0" dirty="0"/>
              <a:t>, </a:t>
            </a:r>
            <a:r>
              <a:rPr lang="nl-NL" baseline="0" dirty="0" err="1"/>
              <a:t>words</a:t>
            </a:r>
            <a:r>
              <a:rPr lang="nl-NL" baseline="0" dirty="0"/>
              <a:t>, </a:t>
            </a:r>
            <a:r>
              <a:rPr lang="nl-NL" baseline="0" dirty="0" err="1"/>
              <a:t>multi</a:t>
            </a:r>
            <a:r>
              <a:rPr lang="nl-NL" baseline="0" dirty="0"/>
              <a:t>-word </a:t>
            </a:r>
            <a:r>
              <a:rPr lang="nl-NL" baseline="0" dirty="0" err="1"/>
              <a:t>sequences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4419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180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Speech</a:t>
            </a:r>
            <a:r>
              <a:rPr lang="nl-NL" baseline="0" dirty="0"/>
              <a:t> sounds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divided</a:t>
            </a:r>
            <a:r>
              <a:rPr lang="nl-NL" baseline="0" dirty="0"/>
              <a:t> </a:t>
            </a:r>
            <a:r>
              <a:rPr lang="nl-NL" baseline="0" dirty="0" err="1"/>
              <a:t>into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types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692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producing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tongue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lips</a:t>
            </a:r>
            <a:r>
              <a:rPr lang="nl-NL" dirty="0"/>
              <a:t> are important </a:t>
            </a:r>
            <a:r>
              <a:rPr lang="nl-NL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shaping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tract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Tense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 are </a:t>
            </a:r>
            <a:r>
              <a:rPr lang="nl-NL" baseline="0" dirty="0" err="1"/>
              <a:t>typically</a:t>
            </a:r>
            <a:r>
              <a:rPr lang="nl-NL" baseline="0" dirty="0"/>
              <a:t> </a:t>
            </a:r>
            <a:r>
              <a:rPr lang="nl-NL" baseline="0" dirty="0" err="1"/>
              <a:t>produced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a </a:t>
            </a:r>
            <a:r>
              <a:rPr lang="nl-NL" baseline="0" dirty="0" err="1"/>
              <a:t>narrower</a:t>
            </a:r>
            <a:r>
              <a:rPr lang="nl-NL" baseline="0" dirty="0"/>
              <a:t> </a:t>
            </a:r>
            <a:r>
              <a:rPr lang="nl-NL" baseline="0" dirty="0" err="1"/>
              <a:t>mouth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</a:t>
            </a:r>
            <a:r>
              <a:rPr lang="nl-NL" baseline="0" dirty="0" err="1"/>
              <a:t>lax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, </a:t>
            </a:r>
            <a:r>
              <a:rPr lang="nl-NL" baseline="0" dirty="0" err="1"/>
              <a:t>less</a:t>
            </a:r>
            <a:r>
              <a:rPr lang="nl-NL" baseline="0" dirty="0"/>
              <a:t> </a:t>
            </a:r>
            <a:r>
              <a:rPr lang="nl-NL" baseline="0" dirty="0" err="1"/>
              <a:t>centralization</a:t>
            </a:r>
            <a:r>
              <a:rPr lang="nl-NL" baseline="0" dirty="0"/>
              <a:t>,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duration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2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79DB1-083F-40B6-AA1D-AEBF93AE1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0A3661-CF8B-4B0E-B9D6-7A6B2D21E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D6A9E8-58CB-4A3E-AF7A-7FE6CD7A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F5A95A-CAB7-4F84-A6C8-5CB2B40D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3C479F-10E0-497B-A5B2-C6E1E0F3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51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E0A6B5-92FB-486C-BB59-C9AE5541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BB2871-DCC8-462F-BE45-22B6CEF48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572B8D-A08C-4585-9A82-F1602FD9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B798ED-0F3C-4501-A930-1E66A761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7273B-50D1-42DF-B1E5-72066877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23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762609-8AD3-47CE-A538-512F8BF26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E49C93-9324-48F5-B726-26938BB9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69C77-29AF-4552-936A-390D4727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C290E-919D-4B6A-B81B-4A8E7E00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89A31-6A49-452C-AAB4-03766DCC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11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65123" y="1265213"/>
            <a:ext cx="9663010" cy="430172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6B6EE0-F58C-4C0C-8530-77E69345411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75B10BD-8476-404B-A09C-3D19E0DAFDC2}" type="datetime1">
              <a:rPr lang="nl-NL"/>
              <a:pPr/>
              <a:t>2-10-2017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09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1687">
                <a:latin typeface="+mj-lt"/>
                <a:cs typeface="Arial"/>
              </a:defRPr>
            </a:lvl1pPr>
            <a:lvl2pPr marL="0" indent="0">
              <a:buFont typeface="Arial"/>
              <a:buNone/>
              <a:defRPr sz="1687">
                <a:solidFill>
                  <a:srgbClr val="FFFFFF"/>
                </a:solidFill>
                <a:latin typeface="+mj-lt"/>
                <a:cs typeface="Arial"/>
              </a:defRPr>
            </a:lvl2pPr>
            <a:lvl3pPr marL="0" indent="0">
              <a:buClr>
                <a:srgbClr val="006600"/>
              </a:buClr>
              <a:buFont typeface="+mj-lt"/>
              <a:buNone/>
              <a:defRPr sz="1687">
                <a:solidFill>
                  <a:srgbClr val="FFFFFF"/>
                </a:solidFill>
                <a:latin typeface="+mj-lt"/>
                <a:cs typeface="Arial"/>
              </a:defRPr>
            </a:lvl3pPr>
            <a:lvl4pPr marL="0" indent="0">
              <a:buFont typeface="Arial"/>
              <a:buNone/>
              <a:defRPr sz="1687">
                <a:solidFill>
                  <a:srgbClr val="FFFFFF"/>
                </a:solidFill>
                <a:latin typeface="+mj-lt"/>
                <a:cs typeface="Arial"/>
              </a:defRPr>
            </a:lvl4pPr>
            <a:lvl5pPr marL="241093" indent="-241093">
              <a:buClr>
                <a:srgbClr val="006600"/>
              </a:buClr>
              <a:buFont typeface="Arial" panose="020B0604020202020204" pitchFamily="34" charset="0"/>
              <a:buChar char="•"/>
              <a:defRPr sz="1687">
                <a:solidFill>
                  <a:srgbClr val="FFFFFF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131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B5E0D-F514-407F-A91F-C49A8027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35DB7-150A-41BC-AEA8-30E9E3F72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359CD-A85C-4B18-AFED-CA46C449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485E6-8794-4729-AFED-BA5DB278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A3FE5-020C-4B5A-B276-5FE6053E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02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AD17E-C173-4D67-BE6A-A30FC32F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7E2719-7270-4EB7-AB43-579D3FF9D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0F322-1AC5-4ED1-AF7A-A2D41761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35E75F-074D-42AE-BA7B-FB70414C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C68C1-6614-4241-AEB3-5D4367A2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5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8A8D5-0BAE-46E0-971C-E56A8380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9BAF34-DB92-4425-A76E-AA4B1FB0C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6EA57E-501C-4349-A869-4E7726416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856808-8DCE-4D2C-BADB-7D7B95E1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B70A3D-CDB6-4E6D-8876-E77D1611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F5248C-B76F-495A-87A2-6E589DAD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17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ED62F-2C29-43D5-85BF-5919C6FA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B05A41-F981-47AE-A333-0C998DD0F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3467A7-EDB6-4345-B636-8FB2CBFAE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6F97A7-8B63-46D5-BB83-D52EC450C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E71830-44AB-4903-9E98-C8C9509EA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BA030A-DDD8-437C-8829-08E2F9BE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BBF1B1-9A1F-4BCD-BCE6-EEFEEAB7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087A5A-1CD6-4053-A58D-C949B2A8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8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AEAFD-17A3-4091-B965-7A3BD537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35317D-8A08-4A0A-BFC5-CBDCB5CD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C4D978-E1DD-45E5-8324-DDB3DA61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D09912-0036-41E4-8B28-0E68958F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25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299BFC-D847-46B8-BE43-1442498F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FFB1FD-D8C2-41FA-B266-4D2358C8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F8619D-D8A6-4623-8E6B-5477A3B1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16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053A8-7612-47C0-B23A-7D2890B4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5641E3-D95F-4EDB-9E4A-EC42C946C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A901A-FDAB-425A-AA1E-E0F99DB1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39FEE7-CE21-46A9-AE38-96D8D16D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21E23B-56E1-481B-9897-813BF1B6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9EF6AB-4EFD-41AA-B84C-7E52450A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36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93CBDB-607D-4FBD-8722-A2B853EF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55D82C-AF3F-4BAB-9D45-4DC4E3254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094A5-3E6C-493C-AE6D-40BDFC10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CB0522-E086-476D-A4DB-A23BBC1C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324AAA-B449-4B72-B5DE-9291B21E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471EF0-5D11-492B-B4F3-6048FECE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8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ED76DA-B4E4-4A2E-AF81-FB17AF4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F8D20E-D7DA-44E6-ACD5-D80D4F56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82B51D-3FE5-406E-97EC-A8973A9CF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6432-E32C-4D5C-BE98-75FCCB191197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CBCB66-B6E3-40DA-8F0D-D65ABDE57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D94587-6F55-431F-914A-9F7DD4B10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6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N-FCOeWjI" TargetMode="External"/><Relationship Id="rId2" Type="http://schemas.openxmlformats.org/officeDocument/2006/relationships/hyperlink" Target="https://www.youtube.com/watch?v=DcNMCB-Gsn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DcNMCB-Gsn8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EBFDB-9B1E-445D-BF2D-E0F5FD2AA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ECE 417 Lecture 8:</a:t>
            </a:r>
            <a:br>
              <a:rPr lang="nl-NL" dirty="0" smtClean="0"/>
            </a:br>
            <a:r>
              <a:rPr lang="nl-NL" dirty="0" smtClean="0"/>
              <a:t>Speech Production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3DBF90-58C0-4865-BC69-BF2F399AF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Mark Hasegawa-Johnson, 9/2017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10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7378700" cy="5534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Source-Filter Model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5525" y="1535772"/>
            <a:ext cx="3009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Transfer Function 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log|H</a:t>
            </a:r>
            <a:r>
              <a:rPr kumimoji="1" lang="en-US" altLang="ja-JP" dirty="0" smtClean="0">
                <a:solidFill>
                  <a:schemeClr val="tx1"/>
                </a:solidFill>
              </a:rPr>
              <a:t>(f)|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0252" y="3856022"/>
            <a:ext cx="3675470" cy="34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Voice Source Spectrum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log|E</a:t>
            </a:r>
            <a:r>
              <a:rPr kumimoji="1" lang="en-US" altLang="ja-JP" dirty="0" smtClean="0">
                <a:solidFill>
                  <a:schemeClr val="tx1"/>
                </a:solidFill>
              </a:rPr>
              <a:t>(f)|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28" y="1884831"/>
            <a:ext cx="5852172" cy="43891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93960" y="2025514"/>
            <a:ext cx="5013788" cy="37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Speech Spectrum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log|S</a:t>
            </a:r>
            <a:r>
              <a:rPr kumimoji="1" lang="en-US" altLang="ja-JP" dirty="0" smtClean="0">
                <a:solidFill>
                  <a:schemeClr val="tx1"/>
                </a:solidFill>
              </a:rPr>
              <a:t>(f)|=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log|H</a:t>
            </a:r>
            <a:r>
              <a:rPr kumimoji="1" lang="en-US" altLang="ja-JP" dirty="0" smtClean="0">
                <a:solidFill>
                  <a:schemeClr val="tx1"/>
                </a:solidFill>
              </a:rPr>
              <a:t>(f)|+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log|E</a:t>
            </a:r>
            <a:r>
              <a:rPr kumimoji="1" lang="en-US" altLang="ja-JP" dirty="0" smtClean="0">
                <a:solidFill>
                  <a:schemeClr val="tx1"/>
                </a:solidFill>
              </a:rPr>
              <a:t>(f)|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Source-Filter Model: Voice Source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l-NL" dirty="0" smtClean="0"/>
                  <a:t>The most important thing about voiced excitation is that it is periodic, with a period called the “pitch period,”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r>
                  <a:rPr lang="nl-NL" dirty="0" smtClean="0"/>
                  <a:t>It’s reasonable to model voiced excitation as a simple sequence of impulses, one impulse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 smtClean="0"/>
                  <a:t> seconds: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dirty="0" smtClean="0"/>
              </a:p>
              <a:p>
                <a:r>
                  <a:rPr lang="nl-NL" dirty="0" smtClean="0"/>
                  <a:t>The Fourier transform of an impulse train is an impulse train (to prove this: use Fourier series):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...where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dirty="0" smtClean="0"/>
                  <a:t> is the pitch frequency.  It’s the number of times per second that the vocal folds slap together.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  <a:blipFill rotWithShape="0">
                <a:blip r:embed="rId2"/>
                <a:stretch>
                  <a:fillRect l="-1043" t="-3113" r="-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Source-Filter Model: Filter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nl-NL" dirty="0" smtClean="0"/>
                  <a:t>The </a:t>
                </a:r>
                <a:r>
                  <a:rPr lang="en-US" dirty="0" smtClean="0"/>
                  <a:t>vocal tract is just a tube.  At most frequencies, it just passes the excitation signal with no modification at all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The important exception: the vocal tract has resonances, like a clarinet or a shower stall. These resonances are called “formant frequencies,” numbered in order: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r>
                  <a:rPr lang="nl-NL" dirty="0" smtClean="0"/>
                  <a:t>.  Typically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&lt;1000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lang="nl-NL" dirty="0" smtClean="0"/>
                  <a:t>Hz and so on, but there are some exceptions.</a:t>
                </a:r>
              </a:p>
              <a:p>
                <a:r>
                  <a:rPr lang="en-US" altLang="ja-JP" dirty="0"/>
                  <a:t>At the resonant frequencies, the resonance enhances the energy of the </a:t>
                </a:r>
                <a:r>
                  <a:rPr lang="en-US" altLang="ja-JP" dirty="0" smtClean="0"/>
                  <a:t>excitation, so the transfer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nl-NL" dirty="0" smtClean="0"/>
                  <a:t> is large at those frequencies, and small at other frequencies.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  <a:blipFill rotWithShape="0">
                <a:blip r:embed="rId2"/>
                <a:stretch>
                  <a:fillRect l="-1043" t="-19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Speech signal: Time domain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" y="958062"/>
            <a:ext cx="11860654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705618" y="2075377"/>
            <a:ext cx="410967" cy="1027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78230" y="1684959"/>
                <a:ext cx="2315890" cy="767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=8ms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30" y="1684959"/>
                <a:ext cx="2315890" cy="767711"/>
              </a:xfrm>
              <a:prstGeom prst="rect">
                <a:avLst/>
              </a:prstGeom>
              <a:blipFill rotWithShape="0">
                <a:blip r:embed="rId3"/>
                <a:stretch>
                  <a:fillRect r="-1055" b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089115" y="2938409"/>
            <a:ext cx="195209" cy="39041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44876" y="2577096"/>
                <a:ext cx="2315890" cy="767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=2ms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76" y="2577096"/>
                <a:ext cx="2315890" cy="767711"/>
              </a:xfrm>
              <a:prstGeom prst="rect">
                <a:avLst/>
              </a:prstGeom>
              <a:blipFill rotWithShape="0">
                <a:blip r:embed="rId4"/>
                <a:stretch>
                  <a:fillRect r="-1053" b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200" y="4712407"/>
            <a:ext cx="15195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/k/ burst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3092" y="5316866"/>
            <a:ext cx="22413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/k/ aspiration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32928" y="4313750"/>
            <a:ext cx="20548" cy="105963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1577783" y="4428162"/>
            <a:ext cx="405129" cy="54585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95955" y="5989834"/>
            <a:ext cx="6739847" cy="2054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51486" y="6013795"/>
            <a:ext cx="12329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voicing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Speech signal: Magnitude Fourier Transform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62"/>
            <a:ext cx="12192000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29492" y="3318553"/>
            <a:ext cx="143838" cy="6164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7019" y="2537713"/>
                <a:ext cx="4195316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spacing between 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djacent pitch harmonics =</a:t>
                </a:r>
              </a:p>
              <a:p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125Hz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19" y="2537713"/>
                <a:ext cx="4195316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3052" t="-3965" r="-1890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547992" y="1921267"/>
            <a:ext cx="595900" cy="228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 smtClean="0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 of first peak =</a:t>
                </a:r>
              </a:p>
              <a:p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300" t="-6410" r="-2475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Aliasing artifacts:</a:t>
                </a:r>
              </a:p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Spectra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 should really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e plotted at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 (negative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requency components).  DFT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p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uts it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 instead.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2304" t="-2516" r="-1382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2301411" y="2776092"/>
            <a:ext cx="667821" cy="4499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13762" y="4906852"/>
            <a:ext cx="0" cy="61037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 smtClean="0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 of second peak = 1500Hz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146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4488095" y="5192814"/>
            <a:ext cx="0" cy="61037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53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Speech signal: Log Magnitude Transform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62"/>
            <a:ext cx="12191999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29492" y="3318553"/>
            <a:ext cx="143838" cy="6164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7019" y="2537713"/>
                <a:ext cx="3546548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spacing between </a:t>
                </a:r>
              </a:p>
              <a:p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harmonics =125Hz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19" y="2537713"/>
                <a:ext cx="35465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3614" t="-5732" r="-258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547992" y="1921267"/>
            <a:ext cx="595900" cy="228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 smtClean="0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 of first peak =</a:t>
                </a:r>
              </a:p>
              <a:p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300" t="-6410" r="-2475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Aliasing artifacts:</a:t>
                </a:r>
              </a:p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Spectra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 should really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e plotted at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 (negative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requency components).  DFT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p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uts it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 instead.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2304" t="-2516" r="-1382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2301411" y="2776092"/>
            <a:ext cx="667821" cy="4499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75407" y="3491820"/>
            <a:ext cx="20548" cy="105963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 smtClean="0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 of second peak = 1500Hz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146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4488095" y="4006921"/>
            <a:ext cx="47930" cy="11858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2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 2: </a:t>
            </a:r>
            <a:r>
              <a:rPr lang="nl-NL" dirty="0" err="1"/>
              <a:t>Linguistic</a:t>
            </a:r>
            <a:r>
              <a:rPr lang="nl-NL" dirty="0"/>
              <a:t>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177" y="1439162"/>
            <a:ext cx="7772176" cy="4572000"/>
          </a:xfrm>
        </p:spPr>
        <p:txBody>
          <a:bodyPr/>
          <a:lstStyle/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 dirty="0"/>
              <a:t>Speech </a:t>
            </a:r>
            <a:r>
              <a:rPr lang="nl-NL" sz="2800" dirty="0" err="1"/>
              <a:t>signal</a:t>
            </a:r>
            <a:endParaRPr lang="nl-NL" sz="2800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800" dirty="0"/>
          </a:p>
          <a:p>
            <a:pPr>
              <a:buClr>
                <a:srgbClr val="006600"/>
              </a:buClr>
              <a:buSzPct val="100000"/>
            </a:pPr>
            <a:endParaRPr lang="nl-NL" sz="2800" dirty="0"/>
          </a:p>
          <a:p>
            <a:pPr>
              <a:buClr>
                <a:srgbClr val="006600"/>
              </a:buClr>
              <a:buSzPct val="100000"/>
            </a:pPr>
            <a:r>
              <a:rPr lang="nl-NL" sz="2800" dirty="0"/>
              <a:t>Linguistic units are:</a:t>
            </a:r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 dirty="0"/>
              <a:t>Phone(me)s</a:t>
            </a:r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 dirty="0" err="1"/>
              <a:t>Words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02428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00088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Linguistic</a:t>
            </a:r>
            <a:r>
              <a:rPr lang="nl-NL" dirty="0"/>
              <a:t> units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Speech = sound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Sound = </a:t>
            </a:r>
            <a:r>
              <a:rPr lang="nl-NL" sz="2000" dirty="0" err="1">
                <a:latin typeface="+mj-lt"/>
              </a:rPr>
              <a:t>differences</a:t>
            </a:r>
            <a:r>
              <a:rPr lang="nl-NL" sz="2000" dirty="0">
                <a:latin typeface="+mj-lt"/>
              </a:rPr>
              <a:t> in air </a:t>
            </a:r>
            <a:r>
              <a:rPr lang="nl-NL" sz="2000" dirty="0" err="1">
                <a:latin typeface="+mj-lt"/>
              </a:rPr>
              <a:t>pressure</a:t>
            </a: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Air pressure waves perceived as different phone(me)s, phone(me) 						sequences, and (partial or multi) words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Via eardrum, cochlea, and auditory nerve to brain</a:t>
            </a:r>
            <a:endParaRPr lang="en-GB" sz="2000" dirty="0">
              <a:latin typeface="+mj-lt"/>
            </a:endParaRPr>
          </a:p>
        </p:txBody>
      </p:sp>
      <p:pic>
        <p:nvPicPr>
          <p:cNvPr id="5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14" y="3682154"/>
            <a:ext cx="3309335" cy="19418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Afgeronde rechthoek 30"/>
          <p:cNvSpPr/>
          <p:nvPr/>
        </p:nvSpPr>
        <p:spPr>
          <a:xfrm>
            <a:off x="3928292" y="5664855"/>
            <a:ext cx="1619135" cy="269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>
              <a:defRPr/>
            </a:pPr>
            <a:r>
              <a:rPr lang="en-GB" sz="1318" dirty="0">
                <a:solidFill>
                  <a:schemeClr val="tx1"/>
                </a:solidFill>
                <a:latin typeface="+mj-lt"/>
              </a:rPr>
              <a:t>speech signal</a:t>
            </a:r>
          </a:p>
        </p:txBody>
      </p:sp>
      <p:pic>
        <p:nvPicPr>
          <p:cNvPr id="6" name="Picture 6" descr="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5962" y="4087198"/>
            <a:ext cx="1368425" cy="1368425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6300250" y="4754326"/>
            <a:ext cx="146656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4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8009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terminology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006600"/>
                </a:solidFill>
                <a:latin typeface="+mj-lt"/>
              </a:rPr>
              <a:t>Phoneme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: </a:t>
            </a:r>
            <a:r>
              <a:rPr lang="nl-NL" sz="2000" dirty="0" err="1">
                <a:latin typeface="+mj-lt"/>
              </a:rPr>
              <a:t>the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smallest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contrastive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linguistic</a:t>
            </a:r>
            <a:r>
              <a:rPr lang="nl-NL" sz="2000" dirty="0">
                <a:latin typeface="+mj-lt"/>
              </a:rPr>
              <a:t> unit </a:t>
            </a:r>
            <a:r>
              <a:rPr lang="nl-NL" sz="2000" dirty="0" err="1">
                <a:latin typeface="+mj-lt"/>
              </a:rPr>
              <a:t>that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distinguishes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meaning</a:t>
            </a:r>
            <a:r>
              <a:rPr lang="nl-NL" sz="2000" dirty="0">
                <a:latin typeface="+mj-lt"/>
              </a:rPr>
              <a:t>, e.g.,    					 	</a:t>
            </a:r>
            <a:r>
              <a:rPr lang="nl-NL" sz="2000" i="1" dirty="0">
                <a:solidFill>
                  <a:srgbClr val="006600"/>
                </a:solidFill>
                <a:latin typeface="+mj-lt"/>
              </a:rPr>
              <a:t>t</a:t>
            </a:r>
            <a:r>
              <a:rPr lang="nl-NL" sz="2000" i="1" dirty="0">
                <a:latin typeface="+mj-lt"/>
              </a:rPr>
              <a:t>ip</a:t>
            </a:r>
            <a:r>
              <a:rPr lang="nl-NL" sz="2000" dirty="0">
                <a:latin typeface="+mj-lt"/>
              </a:rPr>
              <a:t> vs. </a:t>
            </a:r>
            <a:r>
              <a:rPr lang="nl-NL" sz="2000" i="1" dirty="0">
                <a:solidFill>
                  <a:srgbClr val="006600"/>
                </a:solidFill>
                <a:latin typeface="+mj-lt"/>
              </a:rPr>
              <a:t>d</a:t>
            </a:r>
            <a:r>
              <a:rPr lang="nl-NL" sz="2000" i="1" dirty="0">
                <a:latin typeface="+mj-lt"/>
              </a:rPr>
              <a:t>ip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006600"/>
                </a:solidFill>
                <a:latin typeface="+mj-lt"/>
              </a:rPr>
              <a:t>Allophone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: </a:t>
            </a:r>
            <a:r>
              <a:rPr lang="nl-NL" sz="2000" dirty="0">
                <a:latin typeface="+mj-lt"/>
              </a:rPr>
              <a:t>a </a:t>
            </a:r>
            <a:r>
              <a:rPr lang="nl-NL" sz="2000" dirty="0" err="1">
                <a:latin typeface="+mj-lt"/>
              </a:rPr>
              <a:t>variation</a:t>
            </a:r>
            <a:r>
              <a:rPr lang="nl-NL" sz="2000" dirty="0">
                <a:latin typeface="+mj-lt"/>
              </a:rPr>
              <a:t> of a </a:t>
            </a:r>
            <a:r>
              <a:rPr lang="nl-NL" sz="2000" dirty="0" err="1">
                <a:latin typeface="+mj-lt"/>
              </a:rPr>
              <a:t>phoneme</a:t>
            </a:r>
            <a:r>
              <a:rPr lang="nl-NL" sz="2000" dirty="0">
                <a:latin typeface="+mj-lt"/>
              </a:rPr>
              <a:t>, eg.,           	</a:t>
            </a:r>
            <a:r>
              <a:rPr lang="nl-NL" sz="2000" i="1" dirty="0" err="1">
                <a:solidFill>
                  <a:srgbClr val="006600"/>
                </a:solidFill>
                <a:latin typeface="+mj-lt"/>
              </a:rPr>
              <a:t>p</a:t>
            </a:r>
            <a:r>
              <a:rPr lang="nl-NL" sz="2000" i="1" baseline="30000" dirty="0" err="1">
                <a:solidFill>
                  <a:srgbClr val="006600"/>
                </a:solidFill>
                <a:latin typeface="+mj-lt"/>
              </a:rPr>
              <a:t>h</a:t>
            </a:r>
            <a:r>
              <a:rPr lang="nl-NL" sz="2000" i="1" dirty="0" err="1">
                <a:latin typeface="+mj-lt"/>
              </a:rPr>
              <a:t>ot</a:t>
            </a:r>
            <a:r>
              <a:rPr lang="nl-NL" sz="2000" dirty="0">
                <a:latin typeface="+mj-lt"/>
              </a:rPr>
              <a:t> vs. </a:t>
            </a:r>
            <a:r>
              <a:rPr lang="nl-NL" sz="2000" i="1" dirty="0">
                <a:latin typeface="+mj-lt"/>
              </a:rPr>
              <a:t>s</a:t>
            </a:r>
            <a:r>
              <a:rPr lang="nl-NL" sz="2000" i="1" dirty="0">
                <a:solidFill>
                  <a:srgbClr val="006600"/>
                </a:solidFill>
                <a:latin typeface="+mj-lt"/>
              </a:rPr>
              <a:t>p</a:t>
            </a:r>
            <a:r>
              <a:rPr lang="nl-NL" sz="2000" i="1" dirty="0">
                <a:latin typeface="+mj-lt"/>
              </a:rPr>
              <a:t>ot</a:t>
            </a:r>
            <a:endParaRPr lang="nl-NL" sz="2000" i="1" dirty="0">
              <a:solidFill>
                <a:srgbClr val="006600"/>
              </a:solidFill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6600"/>
                </a:solidFill>
                <a:latin typeface="+mj-lt"/>
              </a:rPr>
              <a:t>Phone: </a:t>
            </a:r>
            <a:r>
              <a:rPr lang="nl-NL" sz="2000" dirty="0">
                <a:latin typeface="+mj-lt"/>
              </a:rPr>
              <a:t>a </a:t>
            </a:r>
            <a:r>
              <a:rPr lang="nl-NL" sz="2000" dirty="0" err="1">
                <a:latin typeface="+mj-lt"/>
              </a:rPr>
              <a:t>distinct</a:t>
            </a:r>
            <a:r>
              <a:rPr lang="nl-NL" sz="2000" dirty="0">
                <a:latin typeface="+mj-lt"/>
              </a:rPr>
              <a:t> speech sound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6600"/>
                </a:solidFill>
                <a:latin typeface="+mj-lt"/>
              </a:rPr>
              <a:t>Word: </a:t>
            </a:r>
            <a:r>
              <a:rPr lang="nl-NL" sz="2000" dirty="0" err="1">
                <a:latin typeface="+mj-lt"/>
              </a:rPr>
              <a:t>the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smallest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distinct</a:t>
            </a:r>
            <a:r>
              <a:rPr lang="nl-NL" sz="2000" dirty="0">
                <a:latin typeface="+mj-lt"/>
              </a:rPr>
              <a:t> unit </a:t>
            </a:r>
            <a:r>
              <a:rPr lang="nl-NL" sz="2000" dirty="0" err="1">
                <a:latin typeface="+mj-lt"/>
              </a:rPr>
              <a:t>that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can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be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uttered</a:t>
            </a:r>
            <a:r>
              <a:rPr lang="nl-NL" sz="2000" dirty="0">
                <a:latin typeface="+mj-lt"/>
              </a:rPr>
              <a:t> in </a:t>
            </a:r>
            <a:r>
              <a:rPr lang="nl-NL" sz="2000" dirty="0" err="1">
                <a:latin typeface="+mj-lt"/>
              </a:rPr>
              <a:t>isolation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which</a:t>
            </a:r>
            <a:r>
              <a:rPr lang="nl-NL" sz="2000" dirty="0">
                <a:latin typeface="+mj-lt"/>
              </a:rPr>
              <a:t> has </a:t>
            </a:r>
            <a:r>
              <a:rPr lang="nl-NL" sz="2000" dirty="0" err="1">
                <a:latin typeface="+mj-lt"/>
              </a:rPr>
              <a:t>meaning</a:t>
            </a:r>
            <a:endParaRPr lang="nl-NL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566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Speech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400" dirty="0" err="1">
                <a:latin typeface="+mj-lt"/>
              </a:rPr>
              <a:t>Vowels</a:t>
            </a:r>
            <a:r>
              <a:rPr lang="nl-NL" sz="2400" dirty="0">
                <a:latin typeface="+mj-lt"/>
              </a:rPr>
              <a:t>: </a:t>
            </a:r>
            <a:r>
              <a:rPr lang="nl-NL" sz="2400" dirty="0" err="1">
                <a:latin typeface="+mj-lt"/>
              </a:rPr>
              <a:t>unblocked</a:t>
            </a:r>
            <a:r>
              <a:rPr lang="nl-NL" sz="2400" dirty="0">
                <a:latin typeface="+mj-lt"/>
              </a:rPr>
              <a:t> air stream</a:t>
            </a:r>
          </a:p>
          <a:p>
            <a:endParaRPr lang="nl-NL" sz="24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400" dirty="0" err="1">
                <a:latin typeface="+mj-lt"/>
              </a:rPr>
              <a:t>Consonants</a:t>
            </a:r>
            <a:r>
              <a:rPr lang="nl-NL" sz="2400" dirty="0">
                <a:latin typeface="+mj-lt"/>
              </a:rPr>
              <a:t>: </a:t>
            </a:r>
            <a:r>
              <a:rPr lang="nl-NL" sz="2400" dirty="0" err="1">
                <a:latin typeface="+mj-lt"/>
              </a:rPr>
              <a:t>constricted</a:t>
            </a:r>
            <a:r>
              <a:rPr lang="nl-NL" sz="2400" dirty="0">
                <a:latin typeface="+mj-lt"/>
              </a:rPr>
              <a:t> or </a:t>
            </a:r>
            <a:r>
              <a:rPr lang="nl-NL" sz="2400" dirty="0" err="1">
                <a:latin typeface="+mj-lt"/>
              </a:rPr>
              <a:t>blocked</a:t>
            </a:r>
            <a:r>
              <a:rPr lang="nl-NL" sz="2400" dirty="0">
                <a:latin typeface="+mj-lt"/>
              </a:rPr>
              <a:t> air stream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49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Speech</a:t>
            </a:r>
            <a:br>
              <a:rPr lang="nl-NL" dirty="0" smtClean="0"/>
            </a:br>
            <a:r>
              <a:rPr lang="nl-NL" sz="2000" dirty="0" smtClean="0"/>
              <a:t>(Slide: Scharenborg, 2017)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Specific to humans</a:t>
            </a:r>
          </a:p>
          <a:p>
            <a:endParaRPr lang="nl-NL" dirty="0"/>
          </a:p>
          <a:p>
            <a:r>
              <a:rPr lang="nl-NL" dirty="0"/>
              <a:t>Allows us to convey information very fast</a:t>
            </a:r>
          </a:p>
          <a:p>
            <a:endParaRPr lang="nl-NL" dirty="0"/>
          </a:p>
          <a:p>
            <a:r>
              <a:rPr lang="nl-NL" dirty="0"/>
              <a:t>Central role in many other language-related processes</a:t>
            </a: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One of the most complex skills humans perform:</a:t>
            </a:r>
          </a:p>
          <a:p>
            <a:pPr lvl="1"/>
            <a:r>
              <a:rPr lang="en-GB" dirty="0">
                <a:hlinkClick r:id="rId2"/>
              </a:rPr>
              <a:t>https://www.youtube.com/watch?v=DcNMCB-Gsn8</a:t>
            </a:r>
            <a:r>
              <a:rPr lang="en-GB" dirty="0"/>
              <a:t> </a:t>
            </a:r>
          </a:p>
          <a:p>
            <a:pPr lvl="1"/>
            <a:r>
              <a:rPr lang="nl-NL" dirty="0">
                <a:hlinkClick r:id="rId3"/>
              </a:rPr>
              <a:t>https://www.youtube.com/watch?v=KtN-FCOeWjI</a:t>
            </a:r>
            <a:endParaRPr lang="en-GB" sz="260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 sounds: </a:t>
            </a:r>
            <a:r>
              <a:rPr lang="nl-NL" dirty="0" err="1"/>
              <a:t>Vowels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3" y="1656039"/>
            <a:ext cx="7247258" cy="322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Tongue </a:t>
            </a:r>
            <a:r>
              <a:rPr lang="nl-NL" sz="2000" dirty="0" err="1">
                <a:latin typeface="+mj-lt"/>
              </a:rPr>
              <a:t>height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Low: e.g., /a/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Mid: e.g., /e/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High: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Tongue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advancement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Front 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Central : e.g., /ə/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Back : e.g., /u/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Lip </a:t>
            </a:r>
            <a:r>
              <a:rPr lang="nl-NL" sz="2000" dirty="0" err="1">
                <a:latin typeface="+mj-lt"/>
              </a:rPr>
              <a:t>rounding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Unrounded</a:t>
            </a:r>
            <a:r>
              <a:rPr lang="nl-NL" sz="2000" dirty="0">
                <a:latin typeface="+mj-lt"/>
              </a:rPr>
              <a:t>: e.g., /ɪ, ɛ, e, ǝ/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Rounded</a:t>
            </a:r>
            <a:r>
              <a:rPr lang="nl-NL" sz="2000" dirty="0">
                <a:latin typeface="+mj-lt"/>
              </a:rPr>
              <a:t>: e.g.,  /u, o, ɔ/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/</a:t>
            </a: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: e.g., /i, e, u, o, ɔ, ɑ/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 e.g., /ɪ, ɛ, æ, ə/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574" y="1764261"/>
            <a:ext cx="4161082" cy="32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85043" y="26507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heed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3607" y="303943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hid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2993" y="346923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hayed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1009" y="3816844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head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0669" y="4339112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had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5446" y="491274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hod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52253" y="42843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hawed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60817" y="38408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hoed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79655" y="3078817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hood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57397" y="272778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</a:t>
            </a:r>
            <a:r>
              <a:rPr kumimoji="1" lang="en-US" altLang="ja-JP" dirty="0" smtClean="0"/>
              <a:t>ho’d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8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 sounds: </a:t>
            </a:r>
            <a:r>
              <a:rPr lang="nl-NL" dirty="0" err="1"/>
              <a:t>Vowels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3" y="1656039"/>
            <a:ext cx="7247258" cy="322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Tongue </a:t>
            </a:r>
            <a:r>
              <a:rPr lang="nl-NL" sz="2000" dirty="0" err="1">
                <a:latin typeface="+mj-lt"/>
              </a:rPr>
              <a:t>height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Low: e.g., /a/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Mid: e.g., /e/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High: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Tongue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advancement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Front 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Central : e.g., /ə/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Back : e.g., /u/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Lip </a:t>
            </a:r>
            <a:r>
              <a:rPr lang="nl-NL" sz="2000" dirty="0" err="1">
                <a:latin typeface="+mj-lt"/>
              </a:rPr>
              <a:t>rounding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Unrounded</a:t>
            </a:r>
            <a:r>
              <a:rPr lang="nl-NL" sz="2000" dirty="0">
                <a:latin typeface="+mj-lt"/>
              </a:rPr>
              <a:t>: e.g., /ɪ, ɛ, e, ǝ/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Rounded</a:t>
            </a:r>
            <a:r>
              <a:rPr lang="nl-NL" sz="2000" dirty="0">
                <a:latin typeface="+mj-lt"/>
              </a:rPr>
              <a:t>: e.g.,  /u, o, ɔ/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/</a:t>
            </a: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: e.g., /i, e, u, o, ɔ, ɑ/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 e.g., /ɪ, ɛ, æ, ə/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574" y="1764261"/>
            <a:ext cx="4161082" cy="32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85043" y="26507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heed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3607" y="303943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hid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2993" y="346923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hayed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1009" y="3816844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head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0669" y="4339112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had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5446" y="491274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hod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52253" y="42843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hawed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60817" y="38408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hoed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79655" y="3078817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hood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57397" y="272778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</a:t>
            </a:r>
            <a:r>
              <a:rPr kumimoji="1" lang="en-US" altLang="ja-JP" dirty="0" smtClean="0"/>
              <a:t>ho’d</a:t>
            </a:r>
            <a:endParaRPr kumimoji="1" lang="ja-JP" alt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84417" y="5322011"/>
            <a:ext cx="4871961" cy="51371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85106" y="5342548"/>
            <a:ext cx="75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F2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3501" y="5361386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2000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0477" y="5349402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800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952253" y="1315092"/>
            <a:ext cx="21403" cy="4890499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26581" y="4690147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9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34258" y="3408770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F1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35145" y="2315103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3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 sounds: </a:t>
            </a:r>
            <a:r>
              <a:rPr lang="nl-NL" dirty="0" err="1"/>
              <a:t>Consonants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123" y="1265213"/>
            <a:ext cx="9663010" cy="5484908"/>
          </a:xfrm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Place of </a:t>
            </a:r>
            <a:r>
              <a:rPr lang="nl-NL" sz="2200" dirty="0" err="1">
                <a:latin typeface="+mj-lt"/>
              </a:rPr>
              <a:t>articulation</a:t>
            </a:r>
            <a:endParaRPr lang="nl-NL" sz="2200" dirty="0">
              <a:latin typeface="+mj-lt"/>
            </a:endParaRPr>
          </a:p>
          <a:p>
            <a:pPr marL="549262" lvl="1" indent="-241093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>
                <a:latin typeface="+mj-lt"/>
              </a:rPr>
              <a:t>	Where is the constriction/blocking of the air stream?</a:t>
            </a:r>
          </a:p>
          <a:p>
            <a:pPr lvl="1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 lvl="1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200" dirty="0" err="1">
                <a:latin typeface="+mj-lt"/>
              </a:rPr>
              <a:t>Manner</a:t>
            </a:r>
            <a:r>
              <a:rPr lang="nl-NL" sz="2200" dirty="0">
                <a:latin typeface="+mj-lt"/>
              </a:rPr>
              <a:t> of </a:t>
            </a:r>
            <a:r>
              <a:rPr lang="nl-NL" sz="2200" dirty="0" err="1">
                <a:latin typeface="+mj-lt"/>
              </a:rPr>
              <a:t>articulation</a:t>
            </a:r>
            <a:endParaRPr lang="nl-NL" sz="2200" dirty="0">
              <a:latin typeface="+mj-lt"/>
            </a:endParaRP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>
                <a:latin typeface="+mj-lt"/>
              </a:rPr>
              <a:t>Stops: /p, t, k, b, d, g/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Fricatives</a:t>
            </a:r>
            <a:r>
              <a:rPr lang="nl-NL" sz="2200" dirty="0">
                <a:latin typeface="+mj-lt"/>
              </a:rPr>
              <a:t>: /f, s, S, v, z, Z/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Affricates</a:t>
            </a:r>
            <a:r>
              <a:rPr lang="nl-NL" sz="2200" dirty="0">
                <a:latin typeface="+mj-lt"/>
              </a:rPr>
              <a:t>: /</a:t>
            </a:r>
            <a:r>
              <a:rPr lang="nl-NL" sz="2200" dirty="0" err="1">
                <a:latin typeface="+mj-lt"/>
              </a:rPr>
              <a:t>tS</a:t>
            </a:r>
            <a:r>
              <a:rPr lang="nl-NL" sz="2200" dirty="0">
                <a:latin typeface="+mj-lt"/>
              </a:rPr>
              <a:t>, </a:t>
            </a:r>
            <a:r>
              <a:rPr lang="nl-NL" sz="2200" dirty="0" err="1">
                <a:latin typeface="+mj-lt"/>
              </a:rPr>
              <a:t>dZ</a:t>
            </a:r>
            <a:r>
              <a:rPr lang="nl-NL" sz="2200" dirty="0">
                <a:latin typeface="+mj-lt"/>
              </a:rPr>
              <a:t>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Approximants</a:t>
            </a:r>
            <a:r>
              <a:rPr lang="nl-NL" sz="2200" dirty="0">
                <a:latin typeface="+mj-lt"/>
              </a:rPr>
              <a:t>/</a:t>
            </a:r>
            <a:r>
              <a:rPr lang="nl-NL" sz="2200" dirty="0" err="1">
                <a:latin typeface="+mj-lt"/>
              </a:rPr>
              <a:t>Liquids</a:t>
            </a:r>
            <a:r>
              <a:rPr lang="nl-NL" sz="2200" dirty="0">
                <a:latin typeface="+mj-lt"/>
              </a:rPr>
              <a:t>: /l, r, w, j/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Nasals</a:t>
            </a:r>
            <a:r>
              <a:rPr lang="nl-NL" sz="2200" dirty="0">
                <a:latin typeface="+mj-lt"/>
              </a:rPr>
              <a:t>: /m, n, </a:t>
            </a:r>
            <a:r>
              <a:rPr lang="nl-NL" sz="2200" dirty="0" err="1">
                <a:latin typeface="+mj-lt"/>
              </a:rPr>
              <a:t>ng</a:t>
            </a:r>
            <a:r>
              <a:rPr lang="nl-NL" sz="2200" dirty="0">
                <a:latin typeface="+mj-lt"/>
              </a:rPr>
              <a:t>/</a:t>
            </a:r>
          </a:p>
          <a:p>
            <a:pPr lvl="2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 lvl="2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200" dirty="0" err="1">
                <a:latin typeface="+mj-lt"/>
              </a:rPr>
              <a:t>Voicing</a:t>
            </a:r>
            <a:endParaRPr lang="nl-NL" sz="2200" dirty="0">
              <a:latin typeface="+mj-lt"/>
            </a:endParaRPr>
          </a:p>
          <a:p>
            <a:pPr lvl="1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478" y="2517649"/>
            <a:ext cx="4425484" cy="426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48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907177" y="1954437"/>
            <a:ext cx="6912071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83" tIns="18983" rIns="18983" bIns="18983" numCol="1" anchor="t" anchorCtr="0" compatLnSpc="1">
            <a:prstTxWarp prst="textNoShape">
              <a:avLst/>
            </a:prstTxWarp>
          </a:bodyPr>
          <a:lstStyle>
            <a:lvl1pPr marL="268974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74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39138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18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35484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5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33022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15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29369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15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681314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825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6337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3848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https://www.youtube.com/watch?v=DcNMCB-Gsn8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r>
              <a:rPr lang="en-GB" sz="1800" dirty="0">
                <a:latin typeface="+mj-lt"/>
              </a:rPr>
              <a:t>Recorded in 1962, Ken Stevens</a:t>
            </a:r>
          </a:p>
          <a:p>
            <a:pPr marL="0" indent="0">
              <a:buNone/>
            </a:pPr>
            <a:r>
              <a:rPr lang="en-GB" sz="1800" dirty="0">
                <a:latin typeface="+mj-lt"/>
              </a:rPr>
              <a:t>Source: YouTube</a:t>
            </a:r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Speech sound </a:t>
            </a:r>
            <a:r>
              <a:rPr lang="nl-NL" dirty="0" err="1"/>
              <a:t>production</a:t>
            </a:r>
            <a:endParaRPr lang="nl-NL" dirty="0"/>
          </a:p>
        </p:txBody>
      </p:sp>
      <p:pic>
        <p:nvPicPr>
          <p:cNvPr id="6" name="DcNMCB-Gs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56566" y="2342877"/>
            <a:ext cx="5060493" cy="2846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54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Quiz 1: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words</a:t>
            </a:r>
            <a:r>
              <a:rPr lang="nl-NL" dirty="0"/>
              <a:t> are </a:t>
            </a:r>
            <a:r>
              <a:rPr lang="nl-NL" dirty="0" err="1"/>
              <a:t>there</a:t>
            </a:r>
            <a:r>
              <a:rPr lang="nl-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sz="1687" dirty="0">
              <a:latin typeface="+mj-lt"/>
            </a:endParaRPr>
          </a:p>
          <a:p>
            <a:pPr>
              <a:buNone/>
            </a:pPr>
            <a:r>
              <a:rPr lang="nl-NL" sz="2000" dirty="0" err="1">
                <a:latin typeface="+mj-lt"/>
              </a:rPr>
              <a:t>Each</a:t>
            </a:r>
            <a:r>
              <a:rPr lang="nl-NL" sz="2000" dirty="0">
                <a:latin typeface="+mj-lt"/>
              </a:rPr>
              <a:t> picture shows a </a:t>
            </a:r>
            <a:r>
              <a:rPr lang="nl-NL" sz="2000" dirty="0" err="1">
                <a:latin typeface="+mj-lt"/>
              </a:rPr>
              <a:t>waveform</a:t>
            </a:r>
            <a:r>
              <a:rPr lang="nl-NL" sz="2000" dirty="0">
                <a:latin typeface="+mj-lt"/>
              </a:rPr>
              <a:t> of a short stretch of speech:</a:t>
            </a:r>
          </a:p>
          <a:p>
            <a:endParaRPr lang="nl-NL" sz="20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2757" t="28336" r="52003" b="43098"/>
          <a:stretch>
            <a:fillRect/>
          </a:stretch>
        </p:blipFill>
        <p:spPr bwMode="auto">
          <a:xfrm>
            <a:off x="3551992" y="2138012"/>
            <a:ext cx="4898164" cy="28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08424" y="2249939"/>
            <a:ext cx="128874" cy="146066"/>
          </a:xfrm>
          <a:prstGeom prst="rect">
            <a:avLst/>
          </a:prstGeom>
          <a:solidFill>
            <a:srgbClr val="D9D9D9"/>
          </a:solidFill>
        </p:spPr>
        <p:txBody>
          <a:bodyPr wrap="square" lIns="18983" tIns="0" rIns="18983" bIns="0" rtlCol="0">
            <a:spAutoFit/>
          </a:bodyPr>
          <a:lstStyle/>
          <a:p>
            <a:r>
              <a:rPr lang="nl-NL" sz="949" dirty="0">
                <a:solidFill>
                  <a:srgbClr val="C00000"/>
                </a:solidFill>
                <a:latin typeface="Times" pitchFamily="18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8424" y="3678036"/>
            <a:ext cx="128874" cy="146066"/>
          </a:xfrm>
          <a:prstGeom prst="rect">
            <a:avLst/>
          </a:prstGeom>
          <a:solidFill>
            <a:srgbClr val="D9D9D9"/>
          </a:solidFill>
        </p:spPr>
        <p:txBody>
          <a:bodyPr wrap="square" lIns="18983" tIns="0" rIns="18983" bIns="0" rtlCol="0">
            <a:spAutoFit/>
          </a:bodyPr>
          <a:lstStyle/>
          <a:p>
            <a:r>
              <a:rPr lang="nl-NL" sz="949" dirty="0">
                <a:solidFill>
                  <a:srgbClr val="C00000"/>
                </a:solidFill>
                <a:latin typeface="Times" pitchFamily="18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6508" y="5566937"/>
            <a:ext cx="5492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87" dirty="0">
                <a:latin typeface="+mj-lt"/>
              </a:rPr>
              <a:t>A: </a:t>
            </a:r>
            <a:r>
              <a:rPr lang="nl-NL" sz="2000" dirty="0" err="1">
                <a:latin typeface="+mj-lt"/>
              </a:rPr>
              <a:t>Electromagnetically</a:t>
            </a:r>
            <a:r>
              <a:rPr lang="nl-NL" sz="2000" dirty="0">
                <a:latin typeface="+mj-lt"/>
              </a:rPr>
              <a:t> (1)</a:t>
            </a:r>
          </a:p>
          <a:p>
            <a:r>
              <a:rPr lang="nl-NL" sz="2000" dirty="0">
                <a:latin typeface="+mj-lt"/>
              </a:rPr>
              <a:t>B: Emma </a:t>
            </a:r>
            <a:r>
              <a:rPr lang="nl-NL" sz="2000" dirty="0" err="1">
                <a:latin typeface="+mj-lt"/>
              </a:rPr>
              <a:t>loves</a:t>
            </a:r>
            <a:r>
              <a:rPr lang="nl-NL" sz="2000" dirty="0">
                <a:latin typeface="+mj-lt"/>
              </a:rPr>
              <a:t> her </a:t>
            </a:r>
            <a:r>
              <a:rPr lang="nl-NL" sz="2000" dirty="0" err="1">
                <a:latin typeface="+mj-lt"/>
              </a:rPr>
              <a:t>mum’s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yellow</a:t>
            </a:r>
            <a:r>
              <a:rPr lang="nl-NL" sz="2000" dirty="0">
                <a:latin typeface="+mj-lt"/>
              </a:rPr>
              <a:t> marmelade (6)</a:t>
            </a:r>
          </a:p>
          <a:p>
            <a:r>
              <a:rPr lang="nl-NL" sz="2000" dirty="0">
                <a:latin typeface="+mj-lt"/>
              </a:rPr>
              <a:t>C: </a:t>
            </a:r>
            <a:r>
              <a:rPr lang="nl-NL" sz="2000" dirty="0" err="1">
                <a:latin typeface="+mj-lt"/>
              </a:rPr>
              <a:t>See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you</a:t>
            </a:r>
            <a:r>
              <a:rPr lang="nl-NL" sz="2000" dirty="0">
                <a:latin typeface="+mj-lt"/>
              </a:rPr>
              <a:t> in the </a:t>
            </a:r>
            <a:r>
              <a:rPr lang="nl-NL" sz="2000" dirty="0" err="1">
                <a:latin typeface="+mj-lt"/>
              </a:rPr>
              <a:t>evening</a:t>
            </a:r>
            <a:r>
              <a:rPr lang="nl-NL" sz="2000" dirty="0">
                <a:latin typeface="+mj-lt"/>
              </a:rPr>
              <a:t> (5)</a:t>
            </a:r>
          </a:p>
          <a:p>
            <a:r>
              <a:rPr lang="nl-NL" sz="2000" dirty="0">
                <a:latin typeface="+mj-lt"/>
              </a:rPr>
              <a:t>D: </a:t>
            </a:r>
            <a:r>
              <a:rPr lang="nl-NL" sz="2000" dirty="0" err="1">
                <a:latin typeface="+mj-lt"/>
              </a:rPr>
              <a:t>Attachment</a:t>
            </a:r>
            <a:r>
              <a:rPr lang="nl-NL" sz="2000" dirty="0">
                <a:latin typeface="+mj-lt"/>
              </a:rPr>
              <a:t> 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8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Electromagnetically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nl-NL" sz="1687" dirty="0">
              <a:latin typeface="+mj-lt"/>
            </a:endParaRPr>
          </a:p>
          <a:p>
            <a:pPr lvl="0">
              <a:buNone/>
            </a:pPr>
            <a:r>
              <a:rPr lang="nl-NL" sz="2000" dirty="0" err="1">
                <a:latin typeface="+mj-lt"/>
              </a:rPr>
              <a:t>Why</a:t>
            </a:r>
            <a:r>
              <a:rPr lang="nl-NL" sz="2000" dirty="0">
                <a:latin typeface="+mj-lt"/>
              </a:rPr>
              <a:t> is </a:t>
            </a:r>
            <a:r>
              <a:rPr lang="nl-NL" sz="2000" dirty="0" err="1">
                <a:latin typeface="+mj-lt"/>
              </a:rPr>
              <a:t>it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so</a:t>
            </a:r>
            <a:r>
              <a:rPr lang="nl-NL" sz="2000" dirty="0">
                <a:latin typeface="+mj-lt"/>
              </a:rPr>
              <a:t> hard to </a:t>
            </a:r>
            <a:r>
              <a:rPr lang="nl-NL" sz="2000" dirty="0" err="1">
                <a:latin typeface="+mj-lt"/>
              </a:rPr>
              <a:t>determine</a:t>
            </a:r>
            <a:r>
              <a:rPr lang="nl-NL" sz="2000" dirty="0">
                <a:latin typeface="+mj-lt"/>
              </a:rPr>
              <a:t> the </a:t>
            </a:r>
            <a:r>
              <a:rPr lang="nl-NL" sz="2000" dirty="0" err="1">
                <a:latin typeface="+mj-lt"/>
              </a:rPr>
              <a:t>number</a:t>
            </a:r>
            <a:r>
              <a:rPr lang="nl-NL" sz="2000" dirty="0">
                <a:latin typeface="+mj-lt"/>
              </a:rPr>
              <a:t> of </a:t>
            </a:r>
            <a:r>
              <a:rPr lang="nl-NL" sz="2000" dirty="0" err="1">
                <a:latin typeface="+mj-lt"/>
              </a:rPr>
              <a:t>words</a:t>
            </a:r>
            <a:r>
              <a:rPr lang="nl-NL" sz="2000" dirty="0">
                <a:latin typeface="+mj-lt"/>
              </a:rPr>
              <a:t>?</a:t>
            </a: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r>
              <a:rPr lang="nl-NL" sz="2000" dirty="0">
                <a:latin typeface="+mj-lt"/>
              </a:rPr>
              <a:t> </a:t>
            </a:r>
          </a:p>
          <a:p>
            <a:pPr>
              <a:buNone/>
            </a:pPr>
            <a:r>
              <a:rPr lang="nl-NL" sz="2000" dirty="0">
                <a:latin typeface="+mj-lt"/>
              </a:rPr>
              <a:t>                                       /i l ɛ 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kt</a:t>
            </a:r>
            <a:r>
              <a:rPr lang="nl-NL" sz="2000" dirty="0">
                <a:solidFill>
                  <a:srgbClr val="BE311A"/>
                </a:solidFill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romæ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g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nɛ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t</a:t>
            </a:r>
            <a:r>
              <a:rPr lang="nl-NL" sz="2000" dirty="0">
                <a:latin typeface="+mj-lt"/>
              </a:rPr>
              <a:t>  ɪ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k</a:t>
            </a:r>
            <a:r>
              <a:rPr lang="nl-NL" sz="2000" dirty="0">
                <a:latin typeface="+mj-lt"/>
              </a:rPr>
              <a:t> ǝ l i/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10480" t="32153" r="75623" b="55099"/>
          <a:stretch>
            <a:fillRect/>
          </a:stretch>
        </p:blipFill>
        <p:spPr bwMode="auto">
          <a:xfrm>
            <a:off x="4159517" y="2138012"/>
            <a:ext cx="3227472" cy="212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070803" y="2365833"/>
            <a:ext cx="151881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6298" y="2365833"/>
            <a:ext cx="113910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58031" y="2365833"/>
            <a:ext cx="75940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23823" y="2365833"/>
            <a:ext cx="75940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796" y="5121071"/>
            <a:ext cx="269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rgbClr val="006600"/>
                </a:solidFill>
                <a:latin typeface="+mj-lt"/>
              </a:rPr>
              <a:t>silence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 ≠ word </a:t>
            </a:r>
            <a:r>
              <a:rPr lang="nl-NL" sz="2000" dirty="0" err="1">
                <a:solidFill>
                  <a:srgbClr val="006600"/>
                </a:solidFill>
                <a:latin typeface="+mj-lt"/>
              </a:rPr>
              <a:t>boundary</a:t>
            </a:r>
            <a:endParaRPr lang="nl-NL" sz="20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0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sz="1687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141313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Below are three waveforms each containing a single word:</a:t>
            </a: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pPr marL="0" indent="0">
              <a:buNone/>
            </a:pPr>
            <a:r>
              <a:rPr lang="nl-NL" sz="2000" i="1" kern="0" dirty="0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Every time </a:t>
            </a:r>
            <a:r>
              <a:rPr lang="nl-NL" sz="2000" i="1" kern="0" dirty="0" err="1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you</a:t>
            </a:r>
            <a:r>
              <a:rPr lang="nl-NL" sz="2000" i="1" kern="0" dirty="0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 produce a word </a:t>
            </a:r>
            <a:r>
              <a:rPr lang="nl-NL" sz="2000" i="1" kern="0" dirty="0" err="1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it</a:t>
            </a:r>
            <a:r>
              <a:rPr lang="nl-NL" sz="2000" i="1" kern="0" dirty="0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 sounds </a:t>
            </a:r>
            <a:r>
              <a:rPr lang="nl-NL" sz="2000" i="1" kern="0" dirty="0" err="1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differently</a:t>
            </a:r>
            <a:endParaRPr lang="nl-NL" sz="2000" i="1" kern="0" dirty="0">
              <a:solidFill>
                <a:srgbClr val="006600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56" dirty="0"/>
              <a:t>Quiz 2: </a:t>
            </a:r>
            <a:r>
              <a:rPr lang="nl-NL" sz="3656" dirty="0" err="1"/>
              <a:t>Can</a:t>
            </a:r>
            <a:r>
              <a:rPr lang="nl-NL" sz="3656" dirty="0"/>
              <a:t> </a:t>
            </a:r>
            <a:r>
              <a:rPr lang="nl-NL" sz="3656" dirty="0" err="1"/>
              <a:t>you</a:t>
            </a:r>
            <a:r>
              <a:rPr lang="nl-NL" sz="3656" dirty="0"/>
              <a:t> spot the </a:t>
            </a:r>
            <a:r>
              <a:rPr lang="nl-NL" sz="3656" dirty="0" err="1"/>
              <a:t>odd</a:t>
            </a:r>
            <a:r>
              <a:rPr lang="nl-NL" sz="3656" dirty="0"/>
              <a:t> </a:t>
            </a:r>
            <a:r>
              <a:rPr lang="nl-NL" sz="3656" dirty="0" err="1"/>
              <a:t>one</a:t>
            </a:r>
            <a:r>
              <a:rPr lang="nl-NL" sz="3656" dirty="0"/>
              <a:t> out?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53397" t="30742" r="13415" b="55962"/>
          <a:stretch>
            <a:fillRect/>
          </a:stretch>
        </p:blipFill>
        <p:spPr bwMode="auto">
          <a:xfrm>
            <a:off x="2472961" y="2216334"/>
            <a:ext cx="7287732" cy="20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1135" y="6243453"/>
            <a:ext cx="335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A3 (</a:t>
            </a:r>
            <a:r>
              <a:rPr lang="nl-NL" sz="2000" dirty="0" err="1">
                <a:latin typeface="+mj-lt"/>
              </a:rPr>
              <a:t>brother</a:t>
            </a:r>
            <a:r>
              <a:rPr lang="nl-NL" sz="2000" dirty="0">
                <a:latin typeface="+mj-lt"/>
              </a:rPr>
              <a:t>, </a:t>
            </a:r>
            <a:r>
              <a:rPr lang="nl-NL" sz="2000" dirty="0" err="1">
                <a:latin typeface="+mj-lt"/>
              </a:rPr>
              <a:t>brother</a:t>
            </a:r>
            <a:r>
              <a:rPr lang="nl-NL" sz="2000" dirty="0">
                <a:latin typeface="+mj-lt"/>
              </a:rPr>
              <a:t>, </a:t>
            </a:r>
            <a:r>
              <a:rPr lang="nl-NL" sz="2000" dirty="0" err="1">
                <a:latin typeface="+mj-lt"/>
              </a:rPr>
              <a:t>mother</a:t>
            </a:r>
            <a:r>
              <a:rPr lang="nl-NL" sz="2000" dirty="0"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66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289"/>
            <a:ext cx="10515600" cy="1325563"/>
          </a:xfrm>
        </p:spPr>
        <p:txBody>
          <a:bodyPr/>
          <a:lstStyle/>
          <a:p>
            <a:r>
              <a:rPr lang="nl-NL" dirty="0" err="1"/>
              <a:t>Enormous</a:t>
            </a:r>
            <a:r>
              <a:rPr lang="nl-NL" dirty="0"/>
              <a:t> </a:t>
            </a:r>
            <a:r>
              <a:rPr lang="nl-NL" dirty="0" err="1"/>
              <a:t>variability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147" y="1265213"/>
            <a:ext cx="7247258" cy="430172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1687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>
                <a:latin typeface="+mj-lt"/>
              </a:rPr>
              <a:t>Speaker </a:t>
            </a:r>
            <a:r>
              <a:rPr lang="nl-NL" sz="2400" dirty="0" err="1">
                <a:latin typeface="+mj-lt"/>
              </a:rPr>
              <a:t>differences</a:t>
            </a:r>
            <a:r>
              <a:rPr lang="nl-NL" sz="2400" dirty="0">
                <a:latin typeface="+mj-lt"/>
              </a:rPr>
              <a:t>, e.g., gender, </a:t>
            </a:r>
            <a:r>
              <a:rPr lang="nl-NL" sz="2400" dirty="0" err="1">
                <a:latin typeface="+mj-lt"/>
              </a:rPr>
              <a:t>vocal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tract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length</a:t>
            </a:r>
            <a:r>
              <a:rPr lang="nl-NL" sz="2400" dirty="0">
                <a:latin typeface="+mj-lt"/>
              </a:rPr>
              <a:t>, </a:t>
            </a:r>
            <a:r>
              <a:rPr lang="nl-NL" sz="2400" dirty="0" err="1">
                <a:latin typeface="+mj-lt"/>
              </a:rPr>
              <a:t>age</a:t>
            </a:r>
            <a:endParaRPr lang="nl-NL" sz="2400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>
                <a:latin typeface="+mj-lt"/>
              </a:rPr>
              <a:t>Speaker </a:t>
            </a:r>
            <a:r>
              <a:rPr lang="nl-NL" sz="2400" dirty="0" err="1">
                <a:latin typeface="+mj-lt"/>
              </a:rPr>
              <a:t>idiosyncracies</a:t>
            </a:r>
            <a:r>
              <a:rPr lang="nl-NL" sz="2400" dirty="0">
                <a:latin typeface="+mj-lt"/>
              </a:rPr>
              <a:t> , e.g., lisp, </a:t>
            </a:r>
            <a:r>
              <a:rPr lang="nl-NL" sz="2400" dirty="0" err="1">
                <a:latin typeface="+mj-lt"/>
              </a:rPr>
              <a:t>creaky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voice</a:t>
            </a:r>
            <a:endParaRPr lang="nl-NL" sz="2400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>
                <a:latin typeface="+mj-lt"/>
              </a:rPr>
              <a:t>Accent: </a:t>
            </a:r>
            <a:r>
              <a:rPr lang="nl-NL" sz="2400" dirty="0" err="1">
                <a:latin typeface="+mj-lt"/>
              </a:rPr>
              <a:t>dialects</a:t>
            </a:r>
            <a:r>
              <a:rPr lang="nl-NL" sz="2400" dirty="0">
                <a:latin typeface="+mj-lt"/>
              </a:rPr>
              <a:t>, non-</a:t>
            </a:r>
            <a:r>
              <a:rPr lang="nl-NL" sz="2400" dirty="0" err="1">
                <a:latin typeface="+mj-lt"/>
              </a:rPr>
              <a:t>nativeness</a:t>
            </a:r>
            <a:endParaRPr lang="nl-NL" sz="24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4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4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Coarticulation: production of a speech sound becomes more like that of a preceding/following speech sound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4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 err="1">
                <a:latin typeface="+mj-lt"/>
              </a:rPr>
              <a:t>Speaking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style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nl-NL" sz="2400" dirty="0" err="1">
                <a:latin typeface="+mj-lt"/>
                <a:sym typeface="Wingdings" panose="05000000000000000000" pitchFamily="2" charset="2"/>
              </a:rPr>
              <a:t>reductions</a:t>
            </a:r>
            <a:endParaRPr lang="nl-NL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5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4" y="36358"/>
            <a:ext cx="11578971" cy="9000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Time domain </a:t>
            </a:r>
            <a:r>
              <a:rPr kumimoji="1" lang="en-US" altLang="ja-JP" dirty="0"/>
              <a:t>s</a:t>
            </a:r>
            <a:r>
              <a:rPr kumimoji="1" lang="en-US" altLang="ja-JP" dirty="0" smtClean="0"/>
              <a:t>ignal: Hard to tell what he was saying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809" y="792607"/>
                <a:ext cx="3882230" cy="43002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9" y="792607"/>
                <a:ext cx="3882230" cy="430023"/>
              </a:xfrm>
              <a:blipFill rotWithShape="0">
                <a:blip r:embed="rId2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1222630"/>
            <a:ext cx="7402195" cy="55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7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4" y="36358"/>
            <a:ext cx="11578971" cy="9000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Magnitude spectrum: A little easier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809" y="1141926"/>
                <a:ext cx="3882230" cy="537188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Easier to measure </a:t>
                </a:r>
                <a:r>
                  <a:rPr kumimoji="1" lang="en-US" altLang="ja-JP" dirty="0" err="1" smtClean="0"/>
                  <a:t>formants→easier</a:t>
                </a:r>
                <a:r>
                  <a:rPr kumimoji="1" lang="en-US" altLang="ja-JP" dirty="0" smtClean="0"/>
                  <a:t> to guess what he’s saying.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Still easy to measure F0→can still guess who he is.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(</a:t>
                </a:r>
                <a:r>
                  <a:rPr kumimoji="1" lang="en-US" altLang="ja-JP" dirty="0" err="1" smtClean="0"/>
                  <a:t>Formants≈phone-dependent</a:t>
                </a:r>
                <a:r>
                  <a:rPr kumimoji="1" lang="en-US" altLang="ja-JP" dirty="0" smtClean="0"/>
                  <a:t>, F0≈person-dependent, though there’s a lot of cross-talk)</a:t>
                </a:r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9" y="1141926"/>
                <a:ext cx="3882230" cy="5371887"/>
              </a:xfrm>
              <a:blipFill rotWithShape="0">
                <a:blip r:embed="rId2"/>
                <a:stretch>
                  <a:fillRect l="-2826" r="-1413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8" y="1222630"/>
            <a:ext cx="7402195" cy="55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Evolution of the vocal </a:t>
            </a:r>
            <a:r>
              <a:rPr lang="nl-NL" dirty="0" smtClean="0"/>
              <a:t>tract</a:t>
            </a:r>
            <a:br>
              <a:rPr lang="nl-NL" dirty="0" smtClean="0"/>
            </a:br>
            <a:r>
              <a:rPr lang="nl-NL" altLang="ja-JP" sz="2000" dirty="0"/>
              <a:t>(Slide: </a:t>
            </a:r>
            <a:r>
              <a:rPr lang="nl-NL" altLang="ja-JP" sz="2000" dirty="0" smtClean="0"/>
              <a:t>Scharenborg</a:t>
            </a:r>
            <a:r>
              <a:rPr lang="nl-NL" altLang="ja-JP" sz="2000" dirty="0"/>
              <a:t>, 2017)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Lowering of the tongue into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pharynx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lowering</a:t>
            </a:r>
            <a:r>
              <a:rPr lang="nl-NL" dirty="0">
                <a:sym typeface="Wingdings" panose="05000000000000000000" pitchFamily="2" charset="2"/>
              </a:rPr>
              <a:t> of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larynx</a:t>
            </a:r>
          </a:p>
          <a:p>
            <a:r>
              <a:rPr lang="nl-NL" dirty="0" err="1">
                <a:sym typeface="Wingdings" panose="05000000000000000000" pitchFamily="2" charset="2"/>
              </a:rPr>
              <a:t>Lengthening</a:t>
            </a:r>
            <a:r>
              <a:rPr lang="nl-NL" dirty="0">
                <a:sym typeface="Wingdings" panose="05000000000000000000" pitchFamily="2" charset="2"/>
              </a:rPr>
              <a:t> of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neck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At the cost of an increase in the risk of choking on food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Neanderthals were not capable of human speech</a:t>
            </a:r>
          </a:p>
          <a:p>
            <a:r>
              <a:rPr lang="nl-NL" dirty="0">
                <a:sym typeface="Wingdings" panose="05000000000000000000" pitchFamily="2" charset="2"/>
              </a:rPr>
              <a:t>Modern human vocal tract: since 50,000 years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 descr="Afbeeldingsresultaat voor lowering of the larynx human ape">
            <a:extLst>
              <a:ext uri="{FF2B5EF4-FFF2-40B4-BE49-F238E27FC236}">
                <a16:creationId xmlns:a16="http://schemas.microsoft.com/office/drawing/2014/main" xmlns="" id="{A1E32B64-4BFD-40BB-9E69-B1B702336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16" y="2763805"/>
            <a:ext cx="4658018" cy="28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4" y="36358"/>
            <a:ext cx="11578971" cy="9000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Log magnitude spectrum: A lot easier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Easier to measure </a:t>
                </a:r>
                <a:r>
                  <a:rPr kumimoji="1" lang="en-US" altLang="ja-JP" dirty="0" err="1" smtClean="0"/>
                  <a:t>formants→easier</a:t>
                </a:r>
                <a:r>
                  <a:rPr kumimoji="1" lang="en-US" altLang="ja-JP" dirty="0" smtClean="0"/>
                  <a:t> to guess what he’s saying.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Still easy to measure F0→can still guess who he is.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(</a:t>
                </a:r>
                <a:r>
                  <a:rPr kumimoji="1" lang="en-US" altLang="ja-JP" dirty="0" err="1" smtClean="0"/>
                  <a:t>Formants≈phone-dependent</a:t>
                </a:r>
                <a:r>
                  <a:rPr kumimoji="1" lang="en-US" altLang="ja-JP" dirty="0" smtClean="0"/>
                  <a:t>, F0≈person-dependent, though there’s a lot of cross-talk)</a:t>
                </a:r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  <a:blipFill rotWithShape="0">
                <a:blip r:embed="rId2"/>
                <a:stretch>
                  <a:fillRect l="-2642" r="-2516" b="-32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8" y="1222630"/>
            <a:ext cx="7402194" cy="55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8" y="1222630"/>
            <a:ext cx="7402194" cy="5551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4" y="36358"/>
            <a:ext cx="11578971" cy="9000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Log spectrum = log filter + log excitation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r>
                  <a:rPr kumimoji="1" lang="en-US" altLang="ja-JP" dirty="0" smtClean="0"/>
                  <a:t>But how can we separate the speech spectrum into the transfer function part, and the excitation part?</a:t>
                </a:r>
              </a:p>
              <a:p>
                <a:r>
                  <a:rPr kumimoji="1" lang="en-US" altLang="ja-JP" dirty="0" err="1" smtClean="0"/>
                  <a:t>Bogert</a:t>
                </a:r>
                <a:r>
                  <a:rPr kumimoji="1" lang="en-US" altLang="ja-JP" dirty="0" smtClean="0"/>
                  <a:t>, Healy &amp; Tukey: </a:t>
                </a:r>
              </a:p>
              <a:p>
                <a:pPr lvl="1"/>
                <a:r>
                  <a:rPr kumimoji="1" lang="en-US" altLang="ja-JP" dirty="0"/>
                  <a:t>E</a:t>
                </a:r>
                <a:r>
                  <a:rPr kumimoji="1" lang="en-US" altLang="ja-JP" dirty="0" smtClean="0"/>
                  <a:t>xcitation is high “quefrency” (varies rapidly as a function of frequency)</a:t>
                </a:r>
              </a:p>
              <a:p>
                <a:pPr lvl="1"/>
                <a:r>
                  <a:rPr kumimoji="1" lang="en-US" altLang="ja-JP" dirty="0" smtClean="0"/>
                  <a:t>Transfer function is low “quefrency” (varies slowly as a function of frequency)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  <a:blipFill rotWithShape="0">
                <a:blip r:embed="rId3"/>
                <a:stretch>
                  <a:fillRect l="-2264" r="-30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530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8" y="1222630"/>
            <a:ext cx="7402193" cy="5551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4" y="36358"/>
            <a:ext cx="11578971" cy="9000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Cepstrum</a:t>
            </a:r>
            <a:r>
              <a:rPr kumimoji="1" lang="en-US" altLang="ja-JP" dirty="0" smtClean="0"/>
              <a:t> = inverse FFT of the log spectrum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Bogert</a:t>
            </a:r>
            <a:r>
              <a:rPr kumimoji="1" lang="en-US" altLang="ja-JP" sz="2400" dirty="0" smtClean="0"/>
              <a:t>, Healy &amp; Tukey, 1962)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𝐼𝐹𝐹𝑇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=quefrency.  It has units of time.</a:t>
                </a:r>
              </a:p>
              <a:p>
                <a:r>
                  <a:rPr kumimoji="1" lang="en-US" altLang="ja-JP" dirty="0" smtClean="0"/>
                  <a:t>IFFT is linear, so since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…the transfer function and excitation are added together.  All we need to do is separate two added signals.</a:t>
                </a:r>
              </a:p>
              <a:p>
                <a:r>
                  <a:rPr kumimoji="1" lang="en-US" altLang="ja-JP" dirty="0" smtClean="0"/>
                  <a:t>Transfer function and Excitation are separated into low-quefrency (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kumimoji="1" lang="en-US" altLang="ja-JP" dirty="0" smtClean="0"/>
                  <a:t>ms) and high-quefrency 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dirty="0"/>
                  <a:t>ms</a:t>
                </a:r>
                <a:r>
                  <a:rPr kumimoji="1" lang="en-US" altLang="ja-JP" dirty="0" smtClean="0"/>
                  <a:t>) parts.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  <a:blipFill rotWithShape="0">
                <a:blip r:embed="rId3"/>
                <a:stretch>
                  <a:fillRect l="-2264" t="-1361" r="-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70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8" y="1222630"/>
            <a:ext cx="7402193" cy="5551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4" y="36358"/>
            <a:ext cx="11578971" cy="9000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Liftering = filter(spectrum) = window(</a:t>
            </a:r>
            <a:r>
              <a:rPr kumimoji="1" lang="en-US" altLang="ja-JP" dirty="0" err="1" smtClean="0"/>
              <a:t>cepstrum</a:t>
            </a:r>
            <a:r>
              <a:rPr kumimoji="1" lang="en-US" altLang="ja-JP" dirty="0" smtClean="0"/>
              <a:t>)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Bogert</a:t>
            </a:r>
            <a:r>
              <a:rPr kumimoji="1" lang="en-US" altLang="ja-JP" sz="2400" dirty="0" smtClean="0"/>
              <a:t>, Healy &amp; Tukey, 1962)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Transfer function and Excitation are separated into low-quefrency (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kumimoji="1" lang="en-US" altLang="ja-JP" dirty="0" smtClean="0"/>
                  <a:t>ms) and high-quefrency 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dirty="0"/>
                  <a:t>ms</a:t>
                </a:r>
                <a:r>
                  <a:rPr kumimoji="1" lang="en-US" altLang="ja-JP" dirty="0" smtClean="0"/>
                  <a:t>) parts.  So we can recover them by just windowing:</a:t>
                </a:r>
              </a:p>
              <a:p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]≈(1−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])</m:t>
                      </m:r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𝑚𝑠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&gt;2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  <a:blipFill rotWithShape="0">
                <a:blip r:embed="rId3"/>
                <a:stretch>
                  <a:fillRect l="-2264" t="-1701" r="-2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107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8" y="1222630"/>
            <a:ext cx="7402192" cy="5551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4" y="36358"/>
            <a:ext cx="11578971" cy="9000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Liftering = filter(spectrum) = window(</a:t>
            </a:r>
            <a:r>
              <a:rPr kumimoji="1" lang="en-US" altLang="ja-JP" dirty="0" err="1" smtClean="0"/>
              <a:t>cepstrum</a:t>
            </a:r>
            <a:r>
              <a:rPr kumimoji="1" lang="en-US" altLang="ja-JP" dirty="0" smtClean="0"/>
              <a:t>)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Bogert</a:t>
            </a:r>
            <a:r>
              <a:rPr kumimoji="1" lang="en-US" altLang="ja-JP" sz="2400" dirty="0" smtClean="0"/>
              <a:t>, Healy &amp; Tukey, 1962)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Then we estimate the transfer function and excitation spectrum using the FFT:</a:t>
                </a:r>
              </a:p>
              <a:p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𝐹𝐹𝑇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𝐹𝐹𝑇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9" y="1141926"/>
                <a:ext cx="4847996" cy="5371887"/>
              </a:xfrm>
              <a:blipFill rotWithShape="0">
                <a:blip r:embed="rId3"/>
                <a:stretch>
                  <a:fillRect l="-2642" t="-18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051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Inverse Discrete Cosine Transform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dirty="0" smtClean="0"/>
                  <a:t>Log magnitude spectrum is symmetric: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r>
                  <a:rPr kumimoji="1" lang="en-US" altLang="ja-JP" dirty="0" smtClean="0"/>
                  <a:t>In the IFFT definition, the real part is symmetric, and the imaginary part is antisymmetric.  Suppose we 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1" lang="en-US" altLang="ja-JP" dirty="0" smtClean="0"/>
                  <a:t>, then the definition of IFFT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𝐼𝐹𝐹𝑇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𝑘𝑞</m:t>
                                      </m:r>
                                    </m:num>
                                    <m:den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…but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is real,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so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𝑘𝑞</m:t>
                                      </m:r>
                                    </m:num>
                                    <m:den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This is called the “inverse discrete cosine transform” or IDCT.  It’s half of the real symmetric IFFT of a real symmetric signal.  (note M=N/2).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  <a:blipFill rotWithShape="0">
                <a:blip r:embed="rId2"/>
                <a:stretch>
                  <a:fillRect l="-992" t="-2427" r="-14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293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I DCT, IDCT, and </a:t>
            </a:r>
            <a:r>
              <a:rPr kumimoji="1" lang="en-US" altLang="ja-JP" dirty="0" err="1" smtClean="0"/>
              <a:t>Parseval’s</a:t>
            </a:r>
            <a:r>
              <a:rPr kumimoji="1" lang="en-US" altLang="ja-JP" dirty="0" smtClean="0"/>
              <a:t> Theorem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]</m:t>
                          </m:r>
                          <m:func>
                            <m:func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𝑘𝑞</m:t>
                                      </m:r>
                                    </m:num>
                                    <m:den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kumimoji="1"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𝑘𝑞</m:t>
                                      </m:r>
                                    </m:num>
                                    <m:den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b="0" dirty="0" smtClean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[0]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772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II Discrete </a:t>
            </a:r>
            <a:r>
              <a:rPr kumimoji="1" lang="en-US" altLang="ja-JP" dirty="0" smtClean="0"/>
              <a:t>Cosine Transform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Suppose </a:t>
                </a:r>
                <a:r>
                  <a:rPr kumimoji="1" lang="en-US" altLang="ja-JP" dirty="0" smtClean="0"/>
                  <a:t>we 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+0.5)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1" lang="en-US" altLang="ja-JP" dirty="0" smtClean="0"/>
                  <a:t>,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̂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dirty="0" smtClean="0"/>
                  <a:t>.  Then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𝐼𝐹𝐹𝑇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+0.5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…but </a:t>
                </a:r>
                <a:r>
                  <a:rPr kumimoji="1" lang="en-US" altLang="ja-JP" dirty="0" smtClean="0"/>
                  <a:t>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so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+0.5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This is called the </a:t>
                </a:r>
                <a:r>
                  <a:rPr kumimoji="1" lang="en-US" altLang="ja-JP" dirty="0" smtClean="0"/>
                  <a:t>“Type II DCT,” and it’s a lot more common than the Type I DCT because it eliminates the special handling of the k=0 and k=M terms.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  <a:blipFill rotWithShape="0">
                <a:blip r:embed="rId2"/>
                <a:stretch>
                  <a:fillRect l="-1157" r="-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231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II DCT, IDCT, and </a:t>
            </a:r>
            <a:r>
              <a:rPr kumimoji="1" lang="en-US" altLang="ja-JP" dirty="0" err="1" smtClean="0"/>
              <a:t>Parseval’s</a:t>
            </a:r>
            <a:r>
              <a:rPr kumimoji="1" lang="en-US" altLang="ja-JP" dirty="0" smtClean="0"/>
              <a:t> Theorem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+0.5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kumimoji="1"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func>
                            <m:func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+0.5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b="0" dirty="0" smtClean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[0]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898"/>
                <a:ext cx="11069548" cy="502210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903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Details about type II DCT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3961"/>
                <a:ext cx="10515600" cy="5027668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ja-JP" dirty="0" smtClean="0"/>
                  <a:t>It was defined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+0.5)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1" lang="en-US" altLang="ja-JP" dirty="0" smtClean="0"/>
                  <a:t>, but in practice we usually just use the FFT coefficients,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1" lang="en-US" altLang="ja-JP" dirty="0" smtClean="0"/>
                  <a:t>.  This approximation has no real impact on automatic speech recognition, but it might have some impact on pitch tracking – if you’re trying to find out exactly what is the pitch frequency, then shifting by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might matter.</a:t>
                </a:r>
              </a:p>
              <a:p>
                <a:r>
                  <a:rPr kumimoji="1" lang="en-US" altLang="ja-JP" dirty="0" smtClean="0"/>
                  <a:t>The DCT and IDCT formulas are now easy, but </a:t>
                </a:r>
                <a:r>
                  <a:rPr kumimoji="1" lang="en-US" altLang="ja-JP" dirty="0" err="1" smtClean="0"/>
                  <a:t>Parseval’s</a:t>
                </a:r>
                <a:r>
                  <a:rPr kumimoji="1" lang="en-US" altLang="ja-JP" dirty="0" smtClean="0"/>
                  <a:t> theorem still has a funny extra term for c[0].  But it doesn’t matter because…</a:t>
                </a:r>
              </a:p>
              <a:p>
                <a:r>
                  <a:rPr kumimoji="1" lang="en-US" altLang="ja-JP" dirty="0" smtClean="0"/>
                  <a:t>Remember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dirty="0" smtClean="0"/>
                  <a:t> is the average log magnitude of the spectrum, i.e., a measure of the loudness.  Loudness can be increased by just turning up the volume on the microphone, so we probably want to treat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 differently from all of the other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3961"/>
                <a:ext cx="10515600" cy="5027668"/>
              </a:xfrm>
              <a:blipFill rotWithShape="0">
                <a:blip r:embed="rId2"/>
                <a:stretch>
                  <a:fillRect l="-1043" t="-848" r="-1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16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239271"/>
            <a:ext cx="9526526" cy="1143000"/>
          </a:xfrm>
        </p:spPr>
        <p:txBody>
          <a:bodyPr>
            <a:normAutofit/>
          </a:bodyPr>
          <a:lstStyle/>
          <a:p>
            <a:r>
              <a:rPr lang="nl-NL" dirty="0"/>
              <a:t>The anatomy and physiology of </a:t>
            </a:r>
            <a:r>
              <a:rPr lang="nl-NL" dirty="0" smtClean="0"/>
              <a:t>speech</a:t>
            </a:r>
            <a:br>
              <a:rPr lang="nl-NL" dirty="0" smtClean="0"/>
            </a:br>
            <a:r>
              <a:rPr lang="nl-NL" altLang="ja-JP" sz="2000" dirty="0"/>
              <a:t>(Slide: Scharenborg, 2017)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Vocal tract</a:t>
            </a:r>
          </a:p>
          <a:p>
            <a:pPr>
              <a:buClr>
                <a:srgbClr val="006600"/>
              </a:buClr>
              <a:buSzPct val="100000"/>
            </a:pPr>
            <a:r>
              <a:rPr lang="en-GB" dirty="0"/>
              <a:t>Area between vocal cords and lips</a:t>
            </a:r>
          </a:p>
          <a:p>
            <a:pPr>
              <a:buClr>
                <a:srgbClr val="006600"/>
              </a:buClr>
              <a:buSzPct val="100000"/>
            </a:pPr>
            <a:r>
              <a:rPr lang="en-GB" dirty="0"/>
              <a:t>Pharynx + nasal cavity </a:t>
            </a:r>
          </a:p>
          <a:p>
            <a:pPr marL="0" indent="0">
              <a:buClr>
                <a:srgbClr val="006600"/>
              </a:buClr>
              <a:buSzPct val="100000"/>
              <a:buNone/>
            </a:pPr>
            <a:r>
              <a:rPr lang="en-GB" dirty="0"/>
              <a:t>    + oral cavity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and lungs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6EF6607D-B15A-4C81-976F-958B8AE3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19" y="1720338"/>
            <a:ext cx="2962054" cy="3312001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BF630B21-556B-433C-A92C-CF5E2E3D11A9}"/>
              </a:ext>
            </a:extLst>
          </p:cNvPr>
          <p:cNvSpPr/>
          <p:nvPr/>
        </p:nvSpPr>
        <p:spPr>
          <a:xfrm>
            <a:off x="6560585" y="3618851"/>
            <a:ext cx="2581978" cy="1413488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86DBE90D-9F36-42AE-97D1-1CDE3B3019C4}"/>
              </a:ext>
            </a:extLst>
          </p:cNvPr>
          <p:cNvSpPr/>
          <p:nvPr/>
        </p:nvSpPr>
        <p:spPr>
          <a:xfrm>
            <a:off x="6560585" y="1986130"/>
            <a:ext cx="2581978" cy="1253019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</p:spTree>
    <p:extLst>
      <p:ext uri="{BB962C8B-B14F-4D97-AF65-F5344CB8AC3E}">
        <p14:creationId xmlns:p14="http://schemas.microsoft.com/office/powerpoint/2010/main" val="204412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Discrete Cosine Transform = Half of the real symmetric IFFT of a real symmetric signal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9" y="2081106"/>
            <a:ext cx="6006171" cy="4504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1" y="2385143"/>
            <a:ext cx="5852172" cy="2063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5" y="4347686"/>
            <a:ext cx="5852172" cy="18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81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Lifter = window the IFFT (left) or DCT (right) </a:t>
            </a:r>
            <a:r>
              <a:rPr kumimoji="1" lang="en-US" altLang="ja-JP" dirty="0" err="1" smtClean="0"/>
              <a:t>cepstrum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29" y="2050284"/>
            <a:ext cx="6006171" cy="4504628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3" y="2028026"/>
            <a:ext cx="6006170" cy="45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7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Both kinds of liftering give the same transfer function and excitation estimates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29" y="2050284"/>
            <a:ext cx="6006170" cy="4504628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3" y="2028026"/>
            <a:ext cx="6006170" cy="45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7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Spectrogram: ln(energy(frequency,time))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590" y="1806275"/>
            <a:ext cx="6399510" cy="3226064"/>
          </a:xfrm>
        </p:spPr>
        <p:txBody>
          <a:bodyPr/>
          <a:lstStyle/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pPr marL="0" indent="0">
              <a:buNone/>
            </a:pPr>
            <a:r>
              <a:rPr lang="nl-NL" sz="1687" dirty="0">
                <a:latin typeface="+mj-lt"/>
              </a:rPr>
              <a:t>         </a:t>
            </a:r>
            <a:r>
              <a:rPr lang="nl-NL" sz="1687" dirty="0" err="1">
                <a:latin typeface="+mj-lt"/>
              </a:rPr>
              <a:t>bu</a:t>
            </a:r>
            <a:r>
              <a:rPr lang="nl-NL" sz="1687" dirty="0">
                <a:latin typeface="+mj-lt"/>
              </a:rPr>
              <a:t>        t        o   </a:t>
            </a:r>
            <a:r>
              <a:rPr lang="nl-NL" sz="1687" dirty="0" err="1">
                <a:latin typeface="+mj-lt"/>
              </a:rPr>
              <a:t>nM</a:t>
            </a:r>
            <a:r>
              <a:rPr lang="nl-NL" sz="1687" dirty="0">
                <a:latin typeface="+mj-lt"/>
              </a:rPr>
              <a:t>               o           n              d a       y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290" y="1606428"/>
            <a:ext cx="5941176" cy="2723232"/>
          </a:xfrm>
          <a:prstGeom prst="rect">
            <a:avLst/>
          </a:prstGeom>
        </p:spPr>
      </p:pic>
      <p:pic>
        <p:nvPicPr>
          <p:cNvPr id="5" name="But_on_Mon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8756" y="4507232"/>
            <a:ext cx="321446" cy="3214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24960" y="3239150"/>
            <a:ext cx="1025197" cy="718760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0" name="Rounded Rectangle 5"/>
          <p:cNvSpPr/>
          <p:nvPr/>
        </p:nvSpPr>
        <p:spPr>
          <a:xfrm>
            <a:off x="5949157" y="3580881"/>
            <a:ext cx="645494" cy="379702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1" name="Rounded Rectangle 6"/>
          <p:cNvSpPr/>
          <p:nvPr/>
        </p:nvSpPr>
        <p:spPr>
          <a:xfrm>
            <a:off x="7228543" y="2870076"/>
            <a:ext cx="189851" cy="1098463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2" name="Rounded Rectangle 8"/>
          <p:cNvSpPr/>
          <p:nvPr/>
        </p:nvSpPr>
        <p:spPr>
          <a:xfrm>
            <a:off x="4728973" y="3580881"/>
            <a:ext cx="336747" cy="379702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3" name="TextBox 12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Scharenborg, 2017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186" y="5414481"/>
            <a:ext cx="119461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Spectrum lets you measure formants, so it gives some information about vowels.</a:t>
            </a:r>
          </a:p>
          <a:p>
            <a:r>
              <a:rPr kumimoji="1" lang="en-US" altLang="ja-JP" sz="2800" dirty="0" smtClean="0"/>
              <a:t>Timing is important to know about consonants.</a:t>
            </a:r>
          </a:p>
          <a:p>
            <a:r>
              <a:rPr kumimoji="1" lang="en-US" altLang="ja-JP" sz="2800" b="1" u="sng" dirty="0" smtClean="0"/>
              <a:t>Spectrogram</a:t>
            </a:r>
            <a:r>
              <a:rPr kumimoji="1" lang="en-US" altLang="ja-JP" sz="2800" dirty="0" smtClean="0"/>
              <a:t> = time on the horizontal axis, frequency on vertical axis.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68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8108"/>
                <a:ext cx="10515600" cy="542989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Source-filter model: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Voiced excitation is an impulse train in time (with period = the pitch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), whose Fourier transform is an impulse train in frequency (with inter-harmonic spacing equal to the pitch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lvl="1"/>
                <a:r>
                  <a:rPr kumimoji="1" lang="en-US" altLang="ja-JP" dirty="0" smtClean="0"/>
                  <a:t>Transfer function is nearly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kumimoji="1" lang="en-US" altLang="ja-JP" dirty="0" smtClean="0"/>
                  <a:t> at most frequencies, but with big peaks near the resonant frequencies, which are called formants</a:t>
                </a:r>
              </a:p>
              <a:p>
                <a:r>
                  <a:rPr kumimoji="1" lang="en-US" altLang="ja-JP" dirty="0" smtClean="0"/>
                  <a:t>Phones, phonemes, and allophones</a:t>
                </a:r>
              </a:p>
              <a:p>
                <a:r>
                  <a:rPr kumimoji="1" lang="en-US" altLang="ja-JP" dirty="0" smtClean="0"/>
                  <a:t>Estimating the transfer function and excitation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The transfer function is low-quefrency, excitation is high-quefrency</a:t>
                </a:r>
              </a:p>
              <a:p>
                <a:pPr lvl="1"/>
                <a:r>
                  <a:rPr kumimoji="1" lang="en-US" altLang="ja-JP" dirty="0" err="1" smtClean="0"/>
                  <a:t>Cepstrum</a:t>
                </a:r>
                <a:r>
                  <a:rPr kumimoji="1" lang="en-US" altLang="ja-JP" dirty="0" smtClean="0"/>
                  <a:t> =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𝐼𝐹𝐹𝑇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d>
                  </m:oMath>
                </a14:m>
                <a:r>
                  <a:rPr kumimoji="1" lang="en-US" altLang="ja-JP" dirty="0" smtClean="0"/>
                  <a:t>=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𝐷𝐶𝑇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d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Liftering = windowing the </a:t>
                </a:r>
                <a:r>
                  <a:rPr kumimoji="1" lang="en-US" altLang="ja-JP" dirty="0" err="1" smtClean="0"/>
                  <a:t>cepstrum</a:t>
                </a:r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DCT = half of the real symmetric IFFT of a real symmetric signal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8108"/>
                <a:ext cx="10515600" cy="5429892"/>
              </a:xfrm>
              <a:blipFill rotWithShape="0">
                <a:blip r:embed="rId2"/>
                <a:stretch>
                  <a:fillRect l="-1043" t="-17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29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steps to produce </a:t>
            </a:r>
            <a:r>
              <a:rPr lang="nl-NL" dirty="0" smtClean="0"/>
              <a:t>sounds</a:t>
            </a:r>
            <a:br>
              <a:rPr lang="nl-NL" dirty="0" smtClean="0"/>
            </a:br>
            <a:r>
              <a:rPr lang="nl-NL" altLang="ja-JP" sz="1800" dirty="0"/>
              <a:t>(Slide: Scharenborg, 2017)</a:t>
            </a:r>
            <a:endParaRPr lang="nl-NL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2" y="1265213"/>
            <a:ext cx="7247258" cy="4301724"/>
          </a:xfrm>
        </p:spPr>
        <p:txBody>
          <a:bodyPr/>
          <a:lstStyle/>
          <a:p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3: </a:t>
            </a:r>
            <a:r>
              <a:rPr lang="nl-NL" sz="1969" i="1" dirty="0">
                <a:latin typeface="+mj-lt"/>
              </a:rPr>
              <a:t>articulation</a:t>
            </a:r>
            <a:r>
              <a:rPr lang="nl-NL" sz="1969" dirty="0">
                <a:latin typeface="+mj-lt"/>
              </a:rPr>
              <a:t> = </a:t>
            </a: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distortion of air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time-varying formant-frequency </a:t>
            </a:r>
          </a:p>
          <a:p>
            <a:pPr marL="0" indent="0">
              <a:buNone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     pattern</a:t>
            </a: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= speech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2: </a:t>
            </a:r>
            <a:r>
              <a:rPr lang="nl-NL" sz="1969" i="1" dirty="0">
                <a:latin typeface="+mj-lt"/>
              </a:rPr>
              <a:t>phonation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1: </a:t>
            </a:r>
            <a:r>
              <a:rPr lang="nl-NL" sz="1969" i="1" dirty="0">
                <a:latin typeface="+mj-lt"/>
              </a:rPr>
              <a:t>initiation</a:t>
            </a:r>
            <a:endParaRPr lang="nl-NL" sz="1969" dirty="0">
              <a:latin typeface="+mj-lt"/>
            </a:endParaRPr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19" y="1720338"/>
            <a:ext cx="2962054" cy="3312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652781" y="3391030"/>
            <a:ext cx="151881" cy="1404900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14811" y="3011327"/>
            <a:ext cx="32254" cy="365012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361792" y="2453547"/>
            <a:ext cx="1253392" cy="950781"/>
          </a:xfrm>
          <a:prstGeom prst="arc">
            <a:avLst/>
          </a:prstGeom>
          <a:ln w="38100">
            <a:solidFill>
              <a:srgbClr val="0066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E8B088CF-0660-43A5-8AC0-4DE5B899F0D9}"/>
              </a:ext>
            </a:extLst>
          </p:cNvPr>
          <p:cNvSpPr/>
          <p:nvPr/>
        </p:nvSpPr>
        <p:spPr>
          <a:xfrm>
            <a:off x="6602306" y="3441919"/>
            <a:ext cx="3746666" cy="290865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Source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B5E2AAD7-421A-4FBB-A383-0C9997A65BC9}"/>
              </a:ext>
            </a:extLst>
          </p:cNvPr>
          <p:cNvSpPr/>
          <p:nvPr/>
        </p:nvSpPr>
        <p:spPr>
          <a:xfrm>
            <a:off x="6602306" y="1975367"/>
            <a:ext cx="3746666" cy="1112913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42305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Source-Filter Model of Speech Production</a:t>
            </a:r>
            <a:br>
              <a:rPr lang="nl-NL" dirty="0" smtClean="0"/>
            </a:br>
            <a:r>
              <a:rPr lang="nl-NL" sz="3200" dirty="0" smtClean="0"/>
              <a:t>(Chiba &amp; Kajiyama, 1940)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Sources: there are only three, all of them have wideband spectrum</a:t>
            </a:r>
          </a:p>
          <a:p>
            <a:pPr lvl="1"/>
            <a:r>
              <a:rPr lang="nl-NL" dirty="0" smtClean="0"/>
              <a:t>Voicing: vibration of the vocal folds, same type of aerodynamic mechanism as a flag flapping in the wind. </a:t>
            </a:r>
          </a:p>
          <a:p>
            <a:pPr lvl="1"/>
            <a:r>
              <a:rPr lang="nl-NL" dirty="0" smtClean="0"/>
              <a:t>Frication or Aspiration: turbulence created when air passes through a narrow aperture</a:t>
            </a:r>
          </a:p>
          <a:p>
            <a:pPr lvl="1"/>
            <a:r>
              <a:rPr lang="nl-NL" dirty="0" smtClean="0"/>
              <a:t>Burst: the “pop” that occurs when high air pressure is suddenly released</a:t>
            </a:r>
          </a:p>
          <a:p>
            <a:pPr lvl="1"/>
            <a:endParaRPr lang="nl-NL" dirty="0"/>
          </a:p>
          <a:p>
            <a:r>
              <a:rPr lang="nl-NL" dirty="0" smtClean="0"/>
              <a:t>Filter: </a:t>
            </a:r>
          </a:p>
          <a:p>
            <a:pPr lvl="1"/>
            <a:r>
              <a:rPr lang="nl-NL" dirty="0" smtClean="0"/>
              <a:t>Vocal tract = the air cavity between glottis and lips</a:t>
            </a:r>
          </a:p>
          <a:p>
            <a:pPr lvl="1"/>
            <a:r>
              <a:rPr lang="nl-NL" dirty="0" smtClean="0"/>
              <a:t>Just like a flute or a shower stall, it has resonances</a:t>
            </a:r>
          </a:p>
          <a:p>
            <a:pPr lvl="1"/>
            <a:r>
              <a:rPr lang="nl-NL" dirty="0" smtClean="0"/>
              <a:t>The excitation has energy at all frequencies; excitation at the resonant frequencies is enhanced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steps </a:t>
            </a:r>
            <a:r>
              <a:rPr lang="nl-NL" dirty="0" err="1"/>
              <a:t>to</a:t>
            </a:r>
            <a:r>
              <a:rPr lang="nl-NL" dirty="0"/>
              <a:t> produce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2" y="1265213"/>
            <a:ext cx="7247258" cy="4301724"/>
          </a:xfrm>
        </p:spPr>
        <p:txBody>
          <a:bodyPr/>
          <a:lstStyle/>
          <a:p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3: </a:t>
            </a:r>
            <a:r>
              <a:rPr lang="nl-NL" sz="1969" i="1" dirty="0">
                <a:latin typeface="+mj-lt"/>
              </a:rPr>
              <a:t>articulation</a:t>
            </a:r>
            <a:r>
              <a:rPr lang="nl-NL" sz="1969" dirty="0">
                <a:latin typeface="+mj-lt"/>
              </a:rPr>
              <a:t> = </a:t>
            </a: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distortion of air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time-varying formant-frequency </a:t>
            </a:r>
          </a:p>
          <a:p>
            <a:pPr marL="0" indent="0">
              <a:buNone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     pattern</a:t>
            </a: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= speech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2: </a:t>
            </a:r>
            <a:r>
              <a:rPr lang="nl-NL" sz="1969" i="1" dirty="0">
                <a:latin typeface="+mj-lt"/>
              </a:rPr>
              <a:t>phonation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1: </a:t>
            </a:r>
            <a:r>
              <a:rPr lang="nl-NL" sz="1969" i="1" dirty="0">
                <a:latin typeface="+mj-lt"/>
              </a:rPr>
              <a:t>initiation</a:t>
            </a:r>
            <a:endParaRPr lang="nl-NL" sz="1969" dirty="0">
              <a:latin typeface="+mj-lt"/>
            </a:endParaRPr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19" y="1720338"/>
            <a:ext cx="2962054" cy="3312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652781" y="3391030"/>
            <a:ext cx="151881" cy="1404900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14811" y="3011327"/>
            <a:ext cx="32254" cy="365012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361792" y="2453547"/>
            <a:ext cx="1253392" cy="950781"/>
          </a:xfrm>
          <a:prstGeom prst="arc">
            <a:avLst/>
          </a:prstGeom>
          <a:ln w="38100">
            <a:solidFill>
              <a:srgbClr val="0066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E8B088CF-0660-43A5-8AC0-4DE5B899F0D9}"/>
              </a:ext>
            </a:extLst>
          </p:cNvPr>
          <p:cNvSpPr/>
          <p:nvPr/>
        </p:nvSpPr>
        <p:spPr>
          <a:xfrm>
            <a:off x="6602306" y="3441919"/>
            <a:ext cx="3746666" cy="290865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Source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B5E2AAD7-421A-4FBB-A383-0C9997A65BC9}"/>
              </a:ext>
            </a:extLst>
          </p:cNvPr>
          <p:cNvSpPr/>
          <p:nvPr/>
        </p:nvSpPr>
        <p:spPr>
          <a:xfrm>
            <a:off x="6602306" y="1975367"/>
            <a:ext cx="3746666" cy="1112913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1994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Source-Filter Model of Speech Production</a:t>
            </a:r>
            <a:br>
              <a:rPr lang="nl-NL" dirty="0" smtClean="0"/>
            </a:br>
            <a:r>
              <a:rPr lang="nl-NL" sz="2800" dirty="0" smtClean="0"/>
              <a:t>A picture from Martin Rothenberg’s website</a:t>
            </a:r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971675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Source-Filter Model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The speech signal,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NL" dirty="0" smtClean="0"/>
                  <a:t>, is created by convolving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nl-NL" dirty="0" smtClean="0"/>
                  <a:t>) an excitation signal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NL" dirty="0" smtClean="0"/>
                  <a:t> through a vocal tract transfer function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NL" dirty="0" smtClean="0"/>
              </a:p>
              <a:p>
                <a:r>
                  <a:rPr lang="nl-NL" dirty="0" smtClean="0"/>
                  <a:t>The Fourier transform of speech is therefore the product of excitation times transfer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...engineers usually compute Fourier transform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 smtClean="0"/>
                  <a:t> rather than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 smtClean="0"/>
                  <a:t>.  You can get one from the other if you remember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𝑑𝑓</m:t>
                    </m:r>
                  </m:oMath>
                </a14:m>
                <a:r>
                  <a:rPr lang="nl-NL" dirty="0" smtClean="0"/>
                  <a:t>.</a:t>
                </a:r>
              </a:p>
              <a:p>
                <a:r>
                  <a:rPr lang="nl-NL" dirty="0" smtClean="0"/>
                  <a:t>Excitation includes all of the information about voicing, frication, or burst.  Transfer function includes all of the information about the vocal tract resonances, which are called “formants.”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  <a:blipFill rotWithShape="0">
                <a:blip r:embed="rId2"/>
                <a:stretch>
                  <a:fillRect l="-1159" t="-2740" r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1709</Words>
  <Application>Microsoft Office PowerPoint</Application>
  <PresentationFormat>Widescreen</PresentationFormat>
  <Paragraphs>467</Paragraphs>
  <Slides>44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Kievit-Book</vt:lpstr>
      <vt:lpstr>ＭＳ Ｐゴシック</vt:lpstr>
      <vt:lpstr>游ゴシック</vt:lpstr>
      <vt:lpstr>游ゴシック Light</vt:lpstr>
      <vt:lpstr>ヒラギノ明朝 ProN W3</vt:lpstr>
      <vt:lpstr>Arial</vt:lpstr>
      <vt:lpstr>Calibri</vt:lpstr>
      <vt:lpstr>Calibri Light</vt:lpstr>
      <vt:lpstr>Cambria Math</vt:lpstr>
      <vt:lpstr>Franklin Gothic Book</vt:lpstr>
      <vt:lpstr>Times</vt:lpstr>
      <vt:lpstr>Wingdings</vt:lpstr>
      <vt:lpstr>Office Theme</vt:lpstr>
      <vt:lpstr>ECE 417 Lecture 8: Speech Production</vt:lpstr>
      <vt:lpstr>Speech (Slide: Scharenborg, 2017)</vt:lpstr>
      <vt:lpstr>Evolution of the vocal tract (Slide: Scharenborg, 2017)</vt:lpstr>
      <vt:lpstr>The anatomy and physiology of speech (Slide: Scharenborg, 2017)</vt:lpstr>
      <vt:lpstr>3 steps to produce sounds (Slide: Scharenborg, 2017)</vt:lpstr>
      <vt:lpstr>The Source-Filter Model of Speech Production (Chiba &amp; Kajiyama, 1940)</vt:lpstr>
      <vt:lpstr>3 steps to produce sounds</vt:lpstr>
      <vt:lpstr>The Source-Filter Model of Speech Production A picture from Martin Rothenberg’s website</vt:lpstr>
      <vt:lpstr>The Source-Filter Model</vt:lpstr>
      <vt:lpstr>The Source-Filter Model</vt:lpstr>
      <vt:lpstr>Source-Filter Model: Voice Source</vt:lpstr>
      <vt:lpstr>Source-Filter Model: Filter</vt:lpstr>
      <vt:lpstr>Speech signal: Time domain</vt:lpstr>
      <vt:lpstr>Speech signal: Magnitude Fourier Transform</vt:lpstr>
      <vt:lpstr>Speech signal: Log Magnitude Transform</vt:lpstr>
      <vt:lpstr>Part 2: Linguistic units</vt:lpstr>
      <vt:lpstr> Linguistic units</vt:lpstr>
      <vt:lpstr> Some terminology</vt:lpstr>
      <vt:lpstr>Speech sounds</vt:lpstr>
      <vt:lpstr>Different sounds: Vowels</vt:lpstr>
      <vt:lpstr>Different sounds: Vowels</vt:lpstr>
      <vt:lpstr>Different sounds: Consonants</vt:lpstr>
      <vt:lpstr>Speech sound production</vt:lpstr>
      <vt:lpstr>Quiz 1: How many words are there?</vt:lpstr>
      <vt:lpstr>Electromagnetically</vt:lpstr>
      <vt:lpstr>Quiz 2: Can you spot the odd one out? </vt:lpstr>
      <vt:lpstr>Enormous variability</vt:lpstr>
      <vt:lpstr>Time domain signal: Hard to tell what he was saying</vt:lpstr>
      <vt:lpstr>Magnitude spectrum: A little easier</vt:lpstr>
      <vt:lpstr>Log magnitude spectrum: A lot easier</vt:lpstr>
      <vt:lpstr>Log spectrum = log filter + log excitation</vt:lpstr>
      <vt:lpstr>Cepstrum = inverse FFT of the log spectrum (Bogert, Healy &amp; Tukey, 1962)</vt:lpstr>
      <vt:lpstr>Liftering = filter(spectrum) = window(cepstrum) (Bogert, Healy &amp; Tukey, 1962)</vt:lpstr>
      <vt:lpstr>Liftering = filter(spectrum) = window(cepstrum) (Bogert, Healy &amp; Tukey, 1962)</vt:lpstr>
      <vt:lpstr>Inverse Discrete Cosine Transform</vt:lpstr>
      <vt:lpstr>Type I DCT, IDCT, and Parseval’s Theorem</vt:lpstr>
      <vt:lpstr>Type II Discrete Cosine Transform</vt:lpstr>
      <vt:lpstr>Type II DCT, IDCT, and Parseval’s Theorem</vt:lpstr>
      <vt:lpstr>Details about type II DCT</vt:lpstr>
      <vt:lpstr>Discrete Cosine Transform = Half of the real symmetric IFFT of a real symmetric signal</vt:lpstr>
      <vt:lpstr>Lifter = window the IFFT (left) or DCT (right) cepstrum</vt:lpstr>
      <vt:lpstr>Both kinds of liftering give the same transfer function and excitation estimates</vt:lpstr>
      <vt:lpstr>Spectrogram: ln(energy(frequency,time))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of slides on speech production that I’ve used in the past</dc:title>
  <dc:creator>Odette</dc:creator>
  <cp:lastModifiedBy>Mark Hasegawa-Johnson</cp:lastModifiedBy>
  <cp:revision>53</cp:revision>
  <dcterms:created xsi:type="dcterms:W3CDTF">2017-09-20T07:50:52Z</dcterms:created>
  <dcterms:modified xsi:type="dcterms:W3CDTF">2017-10-02T21:15:37Z</dcterms:modified>
</cp:coreProperties>
</file>