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77" r:id="rId10"/>
    <p:sldId id="279" r:id="rId11"/>
    <p:sldId id="263" r:id="rId12"/>
    <p:sldId id="265" r:id="rId13"/>
    <p:sldId id="267" r:id="rId14"/>
    <p:sldId id="264" r:id="rId15"/>
    <p:sldId id="268" r:id="rId16"/>
    <p:sldId id="275" r:id="rId17"/>
    <p:sldId id="276" r:id="rId18"/>
    <p:sldId id="269" r:id="rId19"/>
    <p:sldId id="270" r:id="rId20"/>
    <p:sldId id="273" r:id="rId21"/>
    <p:sldId id="274" r:id="rId22"/>
    <p:sldId id="278" r:id="rId23"/>
  </p:sldIdLst>
  <p:sldSz cx="12192000" cy="6858000"/>
  <p:notesSz cx="7315200" cy="9601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73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4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2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80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24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97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18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08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56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2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C499-BC20-4A49-9006-8C409E91B3B2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D972-4A8F-4240-8522-E41A99AFC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ECE 417 Lecture 4:</a:t>
            </a:r>
            <a:br>
              <a:rPr kumimoji="1" lang="en-US" altLang="ja-JP" dirty="0" smtClean="0"/>
            </a:br>
            <a:r>
              <a:rPr lang="en-US" altLang="ja-JP" dirty="0" smtClean="0"/>
              <a:t>Multivariate Gaussians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Mark Hasegawa-Johnson</a:t>
            </a:r>
          </a:p>
          <a:p>
            <a:r>
              <a:rPr kumimoji="1" lang="en-US" altLang="ja-JP" dirty="0" smtClean="0"/>
              <a:t>9/7/2017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7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OK, things are going to get even more complicated, so let’s remember what that means.</a:t>
            </a:r>
          </a:p>
          <a:p>
            <a:r>
              <a:rPr lang="en-US" altLang="ja-JP" dirty="0" smtClean="0"/>
              <a:t>It means that there are two Gaussian random variables, x1 and x2.</a:t>
            </a:r>
          </a:p>
          <a:p>
            <a:r>
              <a:rPr lang="en-US" altLang="ja-JP" dirty="0" smtClean="0"/>
              <a:t>X1 is Gaussian with an average value of 1, and a variance of 1.</a:t>
            </a:r>
          </a:p>
          <a:p>
            <a:r>
              <a:rPr kumimoji="1" lang="en-US" altLang="ja-JP" dirty="0" smtClean="0"/>
              <a:t>X2 is Gaussian with an average value of -1, and a variance of 4.</a:t>
            </a:r>
          </a:p>
          <a:p>
            <a:r>
              <a:rPr lang="en-US" altLang="ja-JP" dirty="0" smtClean="0"/>
              <a:t>Got it?  OK.  Let’s keep going.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0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Facts about linear algebra #1: determinant of a diagonal matrix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Suppose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ja-JP" dirty="0" smtClean="0"/>
                  <a:t> is a diagonal matrix, with variances on the diagonal:</a:t>
                </a: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Then the determinant is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So we can write the Gaussian pdf as</a:t>
                </a:r>
              </a:p>
              <a:p>
                <a:pPr marL="0" indent="0">
                  <a:buNone/>
                </a:pPr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4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Facts about linear algebra #2: inner product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Suppose that</a:t>
                </a:r>
                <a:endParaRPr lang="en-US" altLang="ja-JP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kumimoji="1" lang="en-US" altLang="ja-JP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Then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dirty="0" smtClean="0"/>
                            <m:t> </m:t>
                          </m:r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3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Facts about linear algebra #3: inverse of a diagonal matrix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Suppose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ja-JP" dirty="0" smtClean="0"/>
                  <a:t> is a diagonal matrix, with variances on the diagonal:</a:t>
                </a: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Then its inverse,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ja-JP" dirty="0" smtClean="0"/>
                  <a:t>, is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5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Facts about linear algebra #4: squared </a:t>
            </a:r>
            <a:r>
              <a:rPr lang="en-US" altLang="ja-JP" dirty="0" err="1" smtClean="0"/>
              <a:t>Mahalanobis</a:t>
            </a:r>
            <a:r>
              <a:rPr lang="en-US" altLang="ja-JP" dirty="0" smtClean="0"/>
              <a:t> distance with a diagonal covariance matrix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60157" cy="494292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Suppose that all of the things on the previous slides are true. 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Then the squared </a:t>
                </a:r>
                <a:r>
                  <a:rPr lang="en-US" altLang="ja-JP" dirty="0" err="1" smtClean="0"/>
                  <a:t>Mahalanobis</a:t>
                </a:r>
                <a:r>
                  <a:rPr lang="en-US" altLang="ja-JP" dirty="0" smtClean="0"/>
                  <a:t> distance is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dirty="0" smtClean="0"/>
                            <m:t> </m:t>
                          </m:r>
                          <m:sSubSup>
                            <m:sSubSup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sub>
                            <m:sup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ja-JP" altLang="en-US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ja-JP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ja-JP" altLang="en-US" i="1" dirty="0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ja-JP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dirty="0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ja-JP" altLang="en-US" i="1" dirty="0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 dirty="0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 dirty="0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60157" cy="4942923"/>
              </a:xfrm>
              <a:blipFill rotWithShape="0">
                <a:blip r:embed="rId2"/>
                <a:stretch>
                  <a:fillRect l="-673" t="-24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5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Mahalanobis</a:t>
            </a:r>
            <a:r>
              <a:rPr kumimoji="1" lang="en-US" altLang="ja-JP" dirty="0" smtClean="0"/>
              <a:t> form of the multivariate Gaussian, independent dimensions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So we can write the multivariate Gaussian as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altLang="ja-JP" dirty="0" smtClean="0"/>
                                <m:t> </m:t>
                              </m:r>
                              <m:d>
                                <m:dPr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ja-JP" alt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ja-JP" alt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i="1" dirty="0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sup>
                      </m:sSup>
                    </m:oMath>
                  </m:oMathPara>
                </a14:m>
                <a:endParaRPr lang="ja-JP" altLang="en-US" dirty="0"/>
              </a:p>
              <a:p>
                <a:pPr marL="0" indent="0" algn="ctr">
                  <a:buNone/>
                </a:pPr>
                <a:endParaRPr kumimoji="1" lang="en-US" altLang="ja-JP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sub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sup>
                      </m:sSup>
                    </m:oMath>
                  </m:oMathPara>
                </a14:m>
                <a:endParaRPr lang="ja-JP" altLang="en-US" dirty="0"/>
              </a:p>
              <a:p>
                <a:pPr marL="0" indent="0" algn="ctr">
                  <a:buNone/>
                </a:pP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3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Facts about ellipses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60157" cy="49429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The formula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1=</m:t>
                          </m:r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… or equivalently</a:t>
                </a: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 dirty="0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 dirty="0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… is the formula for an ellipsoid (an ellips</a:t>
                </a:r>
                <a:r>
                  <a:rPr lang="en-US" altLang="ja-JP" dirty="0" smtClean="0"/>
                  <a:t>e in two dimensions; a football shaped object in three dimensions; etc.)</a:t>
                </a:r>
                <a:r>
                  <a:rPr kumimoji="1" lang="en-US" altLang="ja-JP" dirty="0" smtClean="0"/>
                  <a:t>.  Th</a:t>
                </a:r>
                <a:r>
                  <a:rPr lang="en-US" altLang="ja-JP" dirty="0" smtClean="0"/>
                  <a:t>e ellipse is centered at the point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kumimoji="1" lang="en-US" altLang="ja-JP" dirty="0" smtClean="0"/>
                  <a:t>, and it has a volume proportional to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</m:d>
                  </m:oMath>
                </a14:m>
                <a:r>
                  <a:rPr kumimoji="1" lang="en-US" altLang="ja-JP" dirty="0" smtClean="0"/>
                  <a:t>.  (In 2D the area of an ellipse is 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, in 3D it’s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ja-JP" altLang="en-US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, etc.)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60157" cy="4942923"/>
              </a:xfrm>
              <a:blipFill rotWithShape="0">
                <a:blip r:embed="rId2"/>
                <a:stretch>
                  <a:fillRect l="-1122" t="-19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0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Facts about ellipses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60157" cy="49429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… is equivalent to </a:t>
                </a: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Therefore the contour plot of a Gaussian pdf --- the curves of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kumimoji="1" lang="en-US" altLang="ja-JP" dirty="0" smtClean="0"/>
                  <a:t> --- are ellipses. 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kumimoji="1" lang="en-US" altLang="ja-JP" dirty="0" smtClean="0"/>
                  <a:t> is diagonal, the main axes of the ellipse are parallel to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, etc. axes. 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ja-JP" dirty="0"/>
                  <a:t> is </a:t>
                </a:r>
                <a:r>
                  <a:rPr lang="en-US" altLang="ja-JP" dirty="0" smtClean="0"/>
                  <a:t>NOT diagonal, the main axes of the ellipse are tilted.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60157" cy="4942923"/>
              </a:xfrm>
              <a:blipFill rotWithShape="0">
                <a:blip r:embed="rId2"/>
                <a:stretch>
                  <a:fillRect l="-1122" r="-3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3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Mahalanobis</a:t>
            </a:r>
            <a:r>
              <a:rPr kumimoji="1" lang="en-US" altLang="ja-JP" dirty="0" smtClean="0"/>
              <a:t> form of the multivariate Gaussian, dependent dimensions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If the dimensions are dependent, and jointly Gaussian, then we can still write the multivariate Gaussian as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altLang="ja-JP" dirty="0" smtClean="0"/>
                                <m:t> </m:t>
                              </m:r>
                              <m:d>
                                <m:dPr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ja-JP" alt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ja-JP" alt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i="1" dirty="0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ja-JP" alt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 dirty="0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</m:d>
                        </m:sup>
                      </m:sSup>
                    </m:oMath>
                  </m:oMathPara>
                </a14:m>
                <a:endParaRPr lang="ja-JP" altLang="en-US" dirty="0"/>
              </a:p>
              <a:p>
                <a:pPr marL="0" indent="0" algn="ctr">
                  <a:buNone/>
                </a:pP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5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4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are linearly correlated Gaussians with means 1 and -1, respectively, and with variances 1 and 4, and covariance 1.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kumimoji="1" lang="en-US" altLang="ja-JP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Remember the definitions of variance and covariance: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b="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b="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 r="-4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Vector of </a:t>
            </a:r>
            <a:r>
              <a:rPr lang="en-US" altLang="ja-JP" dirty="0" err="1" smtClean="0"/>
              <a:t>i.i.d</a:t>
            </a:r>
            <a:r>
              <a:rPr lang="en-US" altLang="ja-JP" dirty="0" smtClean="0"/>
              <a:t>. Gaussians</a:t>
            </a:r>
            <a:endParaRPr kumimoji="1" lang="en-US" altLang="ja-JP" dirty="0" smtClean="0"/>
          </a:p>
          <a:p>
            <a:r>
              <a:rPr lang="en-US" altLang="ja-JP" dirty="0" smtClean="0"/>
              <a:t>Vector of Gaussians that are independent, but not identically distributed</a:t>
            </a:r>
          </a:p>
          <a:p>
            <a:r>
              <a:rPr lang="en-US" altLang="ja-JP" dirty="0" smtClean="0"/>
              <a:t>Some facts about linear algebra</a:t>
            </a:r>
          </a:p>
          <a:p>
            <a:r>
              <a:rPr lang="en-US" altLang="ja-JP" dirty="0" smtClean="0"/>
              <a:t>The </a:t>
            </a:r>
            <a:r>
              <a:rPr lang="en-US" altLang="ja-JP" dirty="0" err="1" smtClean="0"/>
              <a:t>Mahalanobis</a:t>
            </a:r>
            <a:r>
              <a:rPr lang="en-US" altLang="ja-JP" dirty="0" smtClean="0"/>
              <a:t> form of the multivariate Gaussian</a:t>
            </a:r>
          </a:p>
          <a:p>
            <a:r>
              <a:rPr kumimoji="1" lang="en-US" altLang="ja-JP" dirty="0" smtClean="0"/>
              <a:t>The </a:t>
            </a:r>
            <a:r>
              <a:rPr kumimoji="1" lang="en-US" altLang="ja-JP" dirty="0" err="1" smtClean="0"/>
              <a:t>Mahalanobis</a:t>
            </a:r>
            <a:r>
              <a:rPr kumimoji="1" lang="en-US" altLang="ja-JP" dirty="0" smtClean="0"/>
              <a:t> form for Gaussians that are not independent</a:t>
            </a:r>
          </a:p>
          <a:p>
            <a:r>
              <a:rPr lang="en-US" altLang="ja-JP" dirty="0" smtClean="0"/>
              <a:t>More facts about linear algebra</a:t>
            </a:r>
          </a:p>
          <a:p>
            <a:r>
              <a:rPr kumimoji="1" lang="en-US" altLang="ja-JP" dirty="0" smtClean="0"/>
              <a:t>More facts about ellipses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7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Determinant and inverse of a 2x2 matrix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7026"/>
                <a:ext cx="10515600" cy="503237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You should know the determinant and inverse of a 2x2 matrix.  If</a:t>
                </a:r>
              </a:p>
              <a:p>
                <a:pPr marL="0" indent="0">
                  <a:buNone/>
                </a:pPr>
                <a:endParaRPr lang="en-US" altLang="ja-JP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altLang="ja-JP" dirty="0" smtClean="0"/>
                  <a:t> and 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</m: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You should be able to verify the inverse, for yourself, by multiplying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ΣΣ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ja-JP" dirty="0" smtClean="0"/>
                  <a:t> and discovering that the result is the identity matrix.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7026"/>
                <a:ext cx="10515600" cy="5032375"/>
              </a:xfrm>
              <a:blipFill rotWithShape="0">
                <a:blip r:embed="rId2"/>
                <a:stretch>
                  <a:fillRect l="-1043" t="-2663" r="-16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8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dirty="0" smtClean="0">
                    <a:latin typeface="Cambria Math" panose="02040503050406030204" pitchFamily="18" charset="0"/>
                  </a:rPr>
                  <a:t>Therefore the contour lines of this Gaussian are ellipses centered at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dirty="0" smtClean="0"/>
                  <a:t>.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The contour lines are ellipses that satisfy this equation.  Each different value of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ja-JP" dirty="0" smtClean="0"/>
                  <a:t> gives a different ellipse: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0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38" y="1387629"/>
            <a:ext cx="7440029" cy="5289395"/>
          </a:xfrm>
        </p:spPr>
      </p:pic>
    </p:spTree>
    <p:extLst>
      <p:ext uri="{BB962C8B-B14F-4D97-AF65-F5344CB8AC3E}">
        <p14:creationId xmlns:p14="http://schemas.microsoft.com/office/powerpoint/2010/main" val="2498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Vector of I.I.D. Gaussian Variables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we have a frame containing N samples from a Gaussian white noise process,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.  </m:t>
                    </m:r>
                  </m:oMath>
                </a14:m>
                <a:r>
                  <a:rPr kumimoji="1" lang="en-US" altLang="ja-JP" dirty="0" smtClean="0"/>
                  <a:t>Let’s stack them up to make a vector: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 algn="ctr">
                  <a:buNone/>
                </a:pPr>
                <a:r>
                  <a:rPr lang="en-US" altLang="ja-JP" dirty="0" smtClean="0"/>
                  <a:t>This whole frame is random.  In fact, we could say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is a sample value for a Gaussian random vector called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whose elements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ja-JP" b="0" i="1" dirty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 r="-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4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Vector of I.I.D. Gaussian Variables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that the N samples are </a:t>
                </a:r>
                <a:r>
                  <a:rPr kumimoji="1" lang="en-US" altLang="ja-JP" dirty="0" err="1" smtClean="0"/>
                  <a:t>i.i.d</a:t>
                </a:r>
                <a:r>
                  <a:rPr kumimoji="1" lang="en-US" altLang="ja-JP" dirty="0" smtClean="0"/>
                  <a:t>., each one has the same mean, 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1" lang="en-US" altLang="ja-JP" dirty="0" smtClean="0"/>
                  <a:t>, and the same variance,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.  Then the pdf of this random vector is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b="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num>
                                        <m:den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0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Vector of I.I.D. Gaussian Variables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15" y="1690688"/>
            <a:ext cx="43748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For example, here’s an example from Wikipedia with mean of 50 and standard deviation of abou</a:t>
            </a:r>
            <a:r>
              <a:rPr lang="en-US" altLang="ja-JP" dirty="0" smtClean="0"/>
              <a:t>t 12.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53" y="1690688"/>
            <a:ext cx="7431464" cy="46446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6394" y="6042581"/>
            <a:ext cx="7950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Attribution: </a:t>
            </a:r>
            <a:r>
              <a:rPr kumimoji="1" lang="en-US" altLang="ja-JP" dirty="0" err="1" smtClean="0"/>
              <a:t>Piotrg</a:t>
            </a:r>
            <a:r>
              <a:rPr lang="en-US" altLang="ja-JP" dirty="0" smtClean="0"/>
              <a:t>, https://commons.wikimedia.org/wiki/File:Multivariate_Gaussian.png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17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Independent Gaussians that aren’t identically distributed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that the N samples are independent Gaussians that aren’t identically distributed,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has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and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.  The pdf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ja-JP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b="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ja-JP" b="0" i="1" dirty="0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ja-JP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ja-JP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ja-JP" altLang="en-US" dirty="0"/>
              </a:p>
              <a:p>
                <a:pPr marL="0" indent="0">
                  <a:buNone/>
                </a:pPr>
                <a:r>
                  <a:rPr lang="en-US" altLang="ja-JP" dirty="0" smtClean="0"/>
                  <a:t>T</a:t>
                </a:r>
                <a:r>
                  <a:rPr kumimoji="1" lang="en-US" altLang="ja-JP" dirty="0" smtClean="0"/>
                  <a:t>he pdf of this random vector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0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Independent Gaussians that aren’t identically distributed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Another useful form is: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nary>
                            <m:naryPr>
                              <m:chr m:val="∏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5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kumimoji="1" lang="en-US" altLang="ja-JP" dirty="0" smtClean="0"/>
                  <a:t>. 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ja-JP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ja-JP" alt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ja-JP" alt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ja-JP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ja-JP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ja-JP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altLang="ja-JP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ja-JP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ja-JP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The pdf has its maximum value,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ja-JP" b="0" dirty="0" smtClean="0"/>
                  <a:t>, 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b="0" dirty="0" smtClean="0"/>
                  <a:t>.  </a:t>
                </a:r>
              </a:p>
              <a:p>
                <a:pPr marL="0" indent="0">
                  <a:buNone/>
                </a:pPr>
                <a:r>
                  <a:rPr lang="en-US" altLang="ja-JP" b="0" dirty="0" smtClean="0"/>
                  <a:t>It drops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ad>
                          <m:radPr>
                            <m:degHide m:val="on"/>
                            <m:ctrlPr>
                              <a:rPr lang="ja-JP" alt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ja-JP" b="0" dirty="0" smtClean="0"/>
                  <a:t> 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b="0" dirty="0" smtClean="0"/>
                  <a:t> and 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b="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It drops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ja-JP" b="0" dirty="0" smtClean="0"/>
                  <a:t> 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b="0" dirty="0" smtClean="0"/>
                  <a:t> and 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b="0" dirty="0" smtClean="0"/>
                  <a:t>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4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89" y="1366293"/>
            <a:ext cx="7383786" cy="5399393"/>
          </a:xfrm>
        </p:spPr>
      </p:pic>
    </p:spTree>
    <p:extLst>
      <p:ext uri="{BB962C8B-B14F-4D97-AF65-F5344CB8AC3E}">
        <p14:creationId xmlns:p14="http://schemas.microsoft.com/office/powerpoint/2010/main" val="41949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448</Words>
  <Application>Microsoft Office PowerPoint</Application>
  <PresentationFormat>Widescreen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Cambria Math</vt:lpstr>
      <vt:lpstr>Office Theme</vt:lpstr>
      <vt:lpstr>ECE 417 Lecture 4: Multivariate Gaussians</vt:lpstr>
      <vt:lpstr>Content</vt:lpstr>
      <vt:lpstr>Vector of I.I.D. Gaussian Variables</vt:lpstr>
      <vt:lpstr>Vector of I.I.D. Gaussian Variables</vt:lpstr>
      <vt:lpstr>Vector of I.I.D. Gaussian Variables</vt:lpstr>
      <vt:lpstr>Independent Gaussians that aren’t identically distributed</vt:lpstr>
      <vt:lpstr>Independent Gaussians that aren’t identically distributed</vt:lpstr>
      <vt:lpstr>Example</vt:lpstr>
      <vt:lpstr>Example</vt:lpstr>
      <vt:lpstr>Example</vt:lpstr>
      <vt:lpstr>Facts about linear algebra #1: determinant of a diagonal matrix</vt:lpstr>
      <vt:lpstr>Facts about linear algebra #2: inner product</vt:lpstr>
      <vt:lpstr>Facts about linear algebra #3: inverse of a diagonal matrix</vt:lpstr>
      <vt:lpstr>Facts about linear algebra #4: squared Mahalanobis distance with a diagonal covariance matrix</vt:lpstr>
      <vt:lpstr>Mahalanobis form of the multivariate Gaussian, independent dimensions</vt:lpstr>
      <vt:lpstr>Facts about ellipses</vt:lpstr>
      <vt:lpstr>Facts about ellipses</vt:lpstr>
      <vt:lpstr>Mahalanobis form of the multivariate Gaussian, dependent dimensions</vt:lpstr>
      <vt:lpstr>Example</vt:lpstr>
      <vt:lpstr>Determinant and inverse of a 2x2 matrix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417 Lecture 4: Multivariate Gaussians</dc:title>
  <dc:creator>Mark Hasegawa-Johnson</dc:creator>
  <cp:lastModifiedBy>Mark Hasegawa-Johnson</cp:lastModifiedBy>
  <cp:revision>21</cp:revision>
  <cp:lastPrinted>2017-09-07T15:48:06Z</cp:lastPrinted>
  <dcterms:created xsi:type="dcterms:W3CDTF">2017-09-06T22:34:32Z</dcterms:created>
  <dcterms:modified xsi:type="dcterms:W3CDTF">2017-09-07T15:48:17Z</dcterms:modified>
</cp:coreProperties>
</file>