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58" r:id="rId2"/>
    <p:sldId id="385" r:id="rId3"/>
    <p:sldId id="411" r:id="rId4"/>
    <p:sldId id="412" r:id="rId5"/>
    <p:sldId id="413" r:id="rId6"/>
    <p:sldId id="414" r:id="rId7"/>
    <p:sldId id="458" r:id="rId8"/>
    <p:sldId id="459" r:id="rId9"/>
    <p:sldId id="418" r:id="rId10"/>
    <p:sldId id="419" r:id="rId11"/>
    <p:sldId id="420" r:id="rId12"/>
    <p:sldId id="460" r:id="rId13"/>
    <p:sldId id="421" r:id="rId14"/>
    <p:sldId id="422" r:id="rId15"/>
    <p:sldId id="424" r:id="rId16"/>
    <p:sldId id="425" r:id="rId17"/>
    <p:sldId id="426" r:id="rId18"/>
    <p:sldId id="427" r:id="rId19"/>
    <p:sldId id="428" r:id="rId20"/>
    <p:sldId id="42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 autoAdjust="0"/>
  </p:normalViewPr>
  <p:slideViewPr>
    <p:cSldViewPr>
      <p:cViewPr varScale="1">
        <p:scale>
          <a:sx n="90" d="100"/>
          <a:sy n="90" d="100"/>
        </p:scale>
        <p:origin x="513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9E6E9A-E9F0-4424-A8F1-8DD0D80ED4D2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576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03750F-8EF6-4062-9022-DC9030B51D33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96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03750F-8EF6-4062-9022-DC9030B51D33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373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53BF89-4BE3-4A58-B72D-78DA9DF417F3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619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005D43-094E-4248-AA75-ADE2E32BC057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61289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2BCB0D-35A3-41D4-9A34-759301915614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6288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62B332-1AA7-4305-A178-07FE518F4097}" type="slidenum">
              <a:rPr lang="en-US" sz="1200" smtClean="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5196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55D816-A86D-48D8-871A-6889CE53BBD7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548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CC2D0-328E-48D7-B90C-D29FCCA42B75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574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E738F7-06D1-4699-A33D-39A1789DD44B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9004D3-5A2F-4582-ABE7-79E06030FE3C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D8A8B-30B3-4AAF-8FF8-A6F52D6F9A29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665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781251-ED6C-4BDF-9F34-C35280A1EBD4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9833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F9B8EC-6E96-4B46-9630-4AB040F2E384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52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0A9D4-676F-4DA2-A001-333BCDE4953B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8241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0A9D4-676F-4DA2-A001-333BCDE4953B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979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0A9D4-676F-4DA2-A001-333BCDE4953B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578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484157-F8D1-4C7C-AE81-CC76483564C5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16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cipg.org/events/seminars/2015-Feb-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mnpower.com/fpnet/power_delivery/system_operations/imagebank/album.asp?pic=LongLake0053.JPG&amp;cat=Substations\Long%20La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Energy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5: Transformers, Harmonics, Power Industry History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Real Transformers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" y="4194069"/>
            <a:ext cx="8549640" cy="1615440"/>
          </a:xfrm>
        </p:spPr>
        <p:txBody>
          <a:bodyPr/>
          <a:lstStyle/>
          <a:p>
            <a:pPr eaLnBrk="1" hangingPunct="1"/>
            <a:r>
              <a:rPr lang="en-US" sz="2400" dirty="0"/>
              <a:t>Real transformers</a:t>
            </a:r>
          </a:p>
          <a:p>
            <a:pPr lvl="1" eaLnBrk="1" hangingPunct="1"/>
            <a:r>
              <a:rPr lang="en-US" sz="2000" dirty="0"/>
              <a:t>have losses – </a:t>
            </a:r>
            <a:r>
              <a:rPr lang="en-US" sz="2000" i="1" dirty="0"/>
              <a:t>R</a:t>
            </a:r>
            <a:r>
              <a:rPr lang="en-US" sz="2000" i="1" baseline="-25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R</a:t>
            </a:r>
            <a:r>
              <a:rPr lang="en-US" sz="2000" i="1" baseline="-25000" dirty="0"/>
              <a:t>2</a:t>
            </a:r>
          </a:p>
          <a:p>
            <a:pPr lvl="1" eaLnBrk="1" hangingPunct="1"/>
            <a:r>
              <a:rPr lang="en-US" sz="2000" dirty="0"/>
              <a:t>have leakage flux – </a:t>
            </a:r>
            <a:r>
              <a:rPr lang="en-US" sz="2000" i="1" dirty="0"/>
              <a:t>L</a:t>
            </a:r>
            <a:r>
              <a:rPr lang="en-US" sz="2000" i="1" baseline="-25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L</a:t>
            </a:r>
            <a:r>
              <a:rPr lang="en-US" sz="2000" i="1" baseline="-25000" dirty="0"/>
              <a:t>2</a:t>
            </a:r>
          </a:p>
          <a:p>
            <a:pPr lvl="1" eaLnBrk="1" hangingPunct="1"/>
            <a:r>
              <a:rPr lang="en-US" sz="2000" dirty="0"/>
              <a:t>have finite magnetic core permeability –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m</a:t>
            </a:r>
            <a:r>
              <a:rPr lang="en-US" sz="2000" dirty="0"/>
              <a:t> , magnetization inductance</a:t>
            </a:r>
            <a:endParaRPr lang="en-US" sz="2000" baseline="-25000" dirty="0"/>
          </a:p>
          <a:p>
            <a:pPr eaLnBrk="1" hangingPunct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51AAD-B96C-44B2-8243-8D2C41B234A4}"/>
              </a:ext>
            </a:extLst>
          </p:cNvPr>
          <p:cNvSpPr txBox="1"/>
          <p:nvPr/>
        </p:nvSpPr>
        <p:spPr>
          <a:xfrm>
            <a:off x="473858" y="5872168"/>
            <a:ext cx="8229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Also issues about how three phase transformers are connected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Details are covered in ECE 330 and 476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72916-257E-4850-8572-273AA0FF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8289"/>
            <a:ext cx="7086600" cy="27625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069848"/>
          </a:xfrm>
        </p:spPr>
        <p:txBody>
          <a:bodyPr/>
          <a:lstStyle/>
          <a:p>
            <a:pPr eaLnBrk="1" hangingPunct="1"/>
            <a:r>
              <a:rPr lang="en-US" dirty="0"/>
              <a:t>Residential Distribution Transformers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37FD4-13DD-4FEE-BE91-8A1BE86C0FCC}"/>
              </a:ext>
            </a:extLst>
          </p:cNvPr>
          <p:cNvSpPr/>
          <p:nvPr/>
        </p:nvSpPr>
        <p:spPr>
          <a:xfrm>
            <a:off x="533400" y="4350062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3.20 Example of a three-phase, 480-V, large-building wiring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BAC7-8966-41BE-90A8-BE83FC65879C}"/>
              </a:ext>
            </a:extLst>
          </p:cNvPr>
          <p:cNvSpPr txBox="1"/>
          <p:nvPr/>
        </p:nvSpPr>
        <p:spPr>
          <a:xfrm>
            <a:off x="152400" y="4876800"/>
            <a:ext cx="860126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6"/>
                </a:solidFill>
              </a:rPr>
              <a:t>Provides 480-V, 277-V, 240-V and 120-V service</a:t>
            </a:r>
          </a:p>
          <a:p>
            <a:r>
              <a:rPr lang="en-US" sz="2400" b="1" dirty="0">
                <a:solidFill>
                  <a:srgbClr val="003366"/>
                </a:solidFill>
              </a:rPr>
              <a:t>The source voltage (ABC on right) is 480V</a:t>
            </a:r>
            <a:r>
              <a:rPr lang="en-US" sz="2400" b="1" i="1" baseline="-25000" dirty="0">
                <a:solidFill>
                  <a:srgbClr val="003366"/>
                </a:solidFill>
              </a:rPr>
              <a:t>l-l</a:t>
            </a:r>
          </a:p>
          <a:p>
            <a:r>
              <a:rPr lang="en-US" sz="2400" b="1" dirty="0">
                <a:solidFill>
                  <a:srgbClr val="003366"/>
                </a:solidFill>
              </a:rPr>
              <a:t>3 windings on the secondary side of the three-phase transformer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1C2A0-3B11-4F5C-AA22-4C7FEA14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383756"/>
            <a:ext cx="8477250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0303"/>
            <a:ext cx="8610600" cy="1069848"/>
          </a:xfrm>
        </p:spPr>
        <p:txBody>
          <a:bodyPr/>
          <a:lstStyle/>
          <a:p>
            <a:pPr eaLnBrk="1" hangingPunct="1"/>
            <a:r>
              <a:rPr lang="en-US" dirty="0"/>
              <a:t>Residential Distribution Transformers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2181" y="1582302"/>
            <a:ext cx="915026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indent="-228600" eaLnBrk="1" hangingPunct="1">
              <a:spcBef>
                <a:spcPts val="1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  <a:r>
              <a:rPr lang="en-US" sz="2400" dirty="0"/>
              <a:t>transformers commonly used in residential distribution systems.  </a:t>
            </a:r>
          </a:p>
          <a:p>
            <a:pPr marL="228600" indent="-228600" eaLnBrk="1" hangingPunct="1">
              <a:spcBef>
                <a:spcPts val="1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/>
              <a:t>Most are 4 wire, with a multi-grounded, common  neutral.   </a:t>
            </a:r>
          </a:p>
        </p:txBody>
      </p:sp>
      <p:pic>
        <p:nvPicPr>
          <p:cNvPr id="67588" name="Picture 4" descr="Fig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31" y="3080385"/>
            <a:ext cx="704056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9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Power System Harmonics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4282440"/>
          </a:xfrm>
        </p:spPr>
        <p:txBody>
          <a:bodyPr/>
          <a:lstStyle/>
          <a:p>
            <a:pPr eaLnBrk="1" hangingPunct="1"/>
            <a:r>
              <a:rPr lang="en-US" sz="2400" dirty="0"/>
              <a:t>To date have focused on fundamental frequency analysis – i.e. 60 Hz sinusoid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/>
              <a:t>Many traditional loads (thermal, motor, etc.) only consume power at the fundamental frequency. 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/>
              <a:t>However electronically-switched loads have been increasing….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/>
              <a:t>Tend to </a:t>
            </a:r>
            <a:r>
              <a:rPr lang="en-US" sz="2400" dirty="0">
                <a:solidFill>
                  <a:srgbClr val="C00000"/>
                </a:solidFill>
              </a:rPr>
              <a:t>draw current in non-linear pulses</a:t>
            </a:r>
            <a:r>
              <a:rPr lang="en-US" sz="2400" dirty="0"/>
              <a:t>, which gives rise to harmonics – non- 60 Hz components</a:t>
            </a:r>
            <a:endParaRPr lang="en-US" sz="2000" dirty="0"/>
          </a:p>
          <a:p>
            <a:pPr eaLnBrk="1" hangingPunct="1">
              <a:spcBef>
                <a:spcPts val="1800"/>
              </a:spcBef>
            </a:pPr>
            <a:r>
              <a:rPr lang="en-US" sz="2400" dirty="0"/>
              <a:t>If current has half-wave-symmetry (values are equal and opposite when separated by T/2) then there are no even harmonics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17094"/>
              </p:ext>
            </p:extLst>
          </p:nvPr>
        </p:nvGraphicFramePr>
        <p:xfrm>
          <a:off x="1213186" y="1372816"/>
          <a:ext cx="6691313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8" name="Equation" r:id="rId4" imgW="10020240" imgH="4089240" progId="Equation.DSMT4">
                  <p:embed/>
                </p:oleObj>
              </mc:Choice>
              <mc:Fallback>
                <p:oleObj name="Equation" r:id="rId4" imgW="10020240" imgH="408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186" y="1372816"/>
                        <a:ext cx="6691313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Quick Fourier Analysis Reminder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14400" y="1600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20100" y="6307971"/>
            <a:ext cx="5334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E2020-44F5-41F3-8D52-618A49BDB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140701"/>
            <a:ext cx="5898356" cy="1873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43B191-F74E-415C-8504-218F07153544}"/>
              </a:ext>
            </a:extLst>
          </p:cNvPr>
          <p:cNvSpPr/>
          <p:nvPr/>
        </p:nvSpPr>
        <p:spPr>
          <a:xfrm>
            <a:off x="304800" y="608099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FIGURE 3.36 Showing the sum of the first two terms (a) and first three terms (b) of the Fourier series for a square wave, along with the square wave that it is approximating.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B6D5B-93C2-419D-95E4-A76058F896C1}"/>
              </a:ext>
            </a:extLst>
          </p:cNvPr>
          <p:cNvSpPr/>
          <p:nvPr/>
        </p:nvSpPr>
        <p:spPr>
          <a:xfrm>
            <a:off x="6712087" y="5312867"/>
            <a:ext cx="2384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200" dirty="0">
                <a:solidFill>
                  <a:srgbClr val="000000"/>
                </a:solidFill>
              </a:rPr>
              <a:t>. Wiley-Blackwell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1078992"/>
          </a:xfrm>
        </p:spPr>
        <p:txBody>
          <a:bodyPr/>
          <a:lstStyle/>
          <a:p>
            <a:pPr eaLnBrk="1" hangingPunct="1"/>
            <a:r>
              <a:rPr lang="en-US" dirty="0"/>
              <a:t>Switched-Mode Power Supply Current</a:t>
            </a:r>
          </a:p>
        </p:txBody>
      </p:sp>
      <p:pic>
        <p:nvPicPr>
          <p:cNvPr id="69635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8660"/>
            <a:ext cx="67818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371600" y="6192838"/>
            <a:ext cx="4449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Source: www.utterpower.com/commercial_grid.htm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Harmonic Current Spectrum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21040" cy="23774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The figure shows the harmonic current components for</a:t>
            </a:r>
          </a:p>
          <a:p>
            <a:pPr marL="857250" indent="-514350" eaLnBrk="1" hangingPunct="1">
              <a:buFont typeface="+mj-lt"/>
              <a:buAutoNum type="alphaLcParenR"/>
            </a:pPr>
            <a:r>
              <a:rPr lang="en-US" sz="2200" dirty="0"/>
              <a:t>square wave</a:t>
            </a:r>
          </a:p>
          <a:p>
            <a:pPr marL="800100" indent="-457200" eaLnBrk="1" hangingPunct="1">
              <a:buFont typeface="+mj-lt"/>
              <a:buAutoNum type="alphaLcParenR"/>
            </a:pPr>
            <a:r>
              <a:rPr lang="en-US" sz="2200" dirty="0"/>
              <a:t>18-W electronic-ballast compact fluorescent lamp.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6324600"/>
            <a:ext cx="7966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Source: Fig 3.37 of “Renewable and Efficient Electric Power Systems” by Masters</a:t>
            </a:r>
            <a:r>
              <a:rPr lang="en-US" sz="1600"/>
              <a:t>, 2d </a:t>
            </a:r>
            <a:r>
              <a:rPr lang="en-US" sz="1600" dirty="0"/>
              <a:t>edition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074A5-E5B6-4F92-8B9B-95D8C0C8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8" y="2802387"/>
            <a:ext cx="7281863" cy="34035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Current Waveform for CFL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52401"/>
              </p:ext>
            </p:extLst>
          </p:nvPr>
        </p:nvGraphicFramePr>
        <p:xfrm>
          <a:off x="303213" y="1512888"/>
          <a:ext cx="86899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2" name="Equation" r:id="rId4" imgW="4673520" imgH="266400" progId="Equation.DSMT4">
                  <p:embed/>
                </p:oleObj>
              </mc:Choice>
              <mc:Fallback>
                <p:oleObj name="Equation" r:id="rId4" imgW="4673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512888"/>
                        <a:ext cx="86899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4711700" y="3060700"/>
          <a:ext cx="9144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3" name="Equation" r:id="rId6" imgW="914400" imgH="191520" progId="Equation.DSMT4">
                  <p:embed/>
                </p:oleObj>
              </mc:Choice>
              <mc:Fallback>
                <p:oleObj name="Equation" r:id="rId6" imgW="914400" imgH="19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060700"/>
                        <a:ext cx="914400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39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1304260" y="5021946"/>
            <a:ext cx="692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dirty="0"/>
              <a:t>Figure 2.35 The sum of the first through seventh harmonics for an 18 W electronic-ballast compact fluorescent light (Fig 3.37 previous slide).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E9ED1-E784-4D58-88D2-3C8EF907F4F4}"/>
              </a:ext>
            </a:extLst>
          </p:cNvPr>
          <p:cNvSpPr/>
          <p:nvPr/>
        </p:nvSpPr>
        <p:spPr>
          <a:xfrm>
            <a:off x="1606910" y="5943600"/>
            <a:ext cx="6622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1st Edition</a:t>
            </a:r>
            <a:r>
              <a:rPr lang="en-US" sz="1400" dirty="0">
                <a:solidFill>
                  <a:srgbClr val="000000"/>
                </a:solidFill>
              </a:rPr>
              <a:t>. Wiley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Total Harmonic Distortion (THD)</a:t>
            </a: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483244"/>
              </p:ext>
            </p:extLst>
          </p:nvPr>
        </p:nvGraphicFramePr>
        <p:xfrm>
          <a:off x="615802" y="1391036"/>
          <a:ext cx="7391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6" name="Equation" r:id="rId4" imgW="4051080" imgH="406080" progId="Equation.DSMT4">
                  <p:embed/>
                </p:oleObj>
              </mc:Choice>
              <mc:Fallback>
                <p:oleObj name="Equation" r:id="rId4" imgW="4051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2" y="1391036"/>
                        <a:ext cx="73914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BF78A1-0095-4FAD-A7F5-92F5FB8F2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37905"/>
              </p:ext>
            </p:extLst>
          </p:nvPr>
        </p:nvGraphicFramePr>
        <p:xfrm>
          <a:off x="615802" y="2401700"/>
          <a:ext cx="7231063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7" name="Equation" r:id="rId6" imgW="4025880" imgH="1434960" progId="Equation.DSMT4">
                  <p:embed/>
                </p:oleObj>
              </mc:Choice>
              <mc:Fallback>
                <p:oleObj name="Equation" r:id="rId6" imgW="4025880" imgH="1434960" progId="Equation.DSMT4">
                  <p:embed/>
                  <p:pic>
                    <p:nvPicPr>
                      <p:cNvPr id="389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2" y="2401700"/>
                        <a:ext cx="7231063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7379DF-559D-4F32-AEF3-954EC35B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31262"/>
              </p:ext>
            </p:extLst>
          </p:nvPr>
        </p:nvGraphicFramePr>
        <p:xfrm>
          <a:off x="615802" y="5247514"/>
          <a:ext cx="739140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8" name="Equation" r:id="rId8" imgW="4114800" imgH="711000" progId="Equation.DSMT4">
                  <p:embed/>
                </p:oleObj>
              </mc:Choice>
              <mc:Fallback>
                <p:oleObj name="Equation" r:id="rId8" imgW="4114800" imgH="711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7BF78A1-0095-4FAD-A7F5-92F5FB8F2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2" y="5247514"/>
                        <a:ext cx="7391400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Harmonics Consequences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3d harmonics are problematic for non-zero neutral currents – </a:t>
            </a:r>
          </a:p>
          <a:p>
            <a:pPr lvl="1" eaLnBrk="1" hangingPunct="1"/>
            <a:r>
              <a:rPr lang="en-US" sz="2200" dirty="0"/>
              <a:t>3d harmonic of </a:t>
            </a:r>
            <a:r>
              <a:rPr lang="en-US" sz="2200" i="1" dirty="0">
                <a:solidFill>
                  <a:srgbClr val="0000FF"/>
                </a:solidFill>
              </a:rPr>
              <a:t>fundamental’s 120 degree phase shift</a:t>
            </a:r>
            <a:r>
              <a:rPr lang="en-US" sz="2200" dirty="0"/>
              <a:t> is 360</a:t>
            </a:r>
            <a:r>
              <a:rPr lang="en-US" sz="2200" baseline="30000" dirty="0"/>
              <a:t>o</a:t>
            </a:r>
          </a:p>
          <a:p>
            <a:pPr lvl="1" eaLnBrk="1" hangingPunct="1"/>
            <a:r>
              <a:rPr lang="en-US" sz="2200" dirty="0">
                <a:sym typeface="Wingdings" panose="05000000000000000000" pitchFamily="2" charset="2"/>
              </a:rPr>
              <a:t>Therefore </a:t>
            </a:r>
            <a:r>
              <a:rPr lang="en-US" sz="2200" dirty="0"/>
              <a:t>3d harmonic currents do not cancel </a:t>
            </a:r>
            <a:r>
              <a:rPr lang="en-US" sz="2200" dirty="0">
                <a:sym typeface="Wingdings" panose="05000000000000000000" pitchFamily="2" charset="2"/>
              </a:rPr>
              <a:t> neutral line now has </a:t>
            </a:r>
            <a:r>
              <a:rPr lang="en-US" sz="2200" b="1" i="1" dirty="0">
                <a:solidFill>
                  <a:srgbClr val="C00000"/>
                </a:solidFill>
                <a:sym typeface="Wingdings" panose="05000000000000000000" pitchFamily="2" charset="2"/>
              </a:rPr>
              <a:t>non-zero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200" b="1" i="1" dirty="0">
                <a:solidFill>
                  <a:srgbClr val="C00000"/>
                </a:solidFill>
                <a:sym typeface="Wingdings" panose="05000000000000000000" pitchFamily="2" charset="2"/>
              </a:rPr>
              <a:t>currents</a:t>
            </a:r>
            <a:endParaRPr lang="en-US" sz="2200" b="1" i="1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200" dirty="0"/>
              <a:t>Also appears for </a:t>
            </a:r>
            <a:r>
              <a:rPr lang="en-US" sz="2200" b="1" i="1" dirty="0">
                <a:solidFill>
                  <a:srgbClr val="C00000"/>
                </a:solidFill>
              </a:rPr>
              <a:t>higher triple n harmonics</a:t>
            </a:r>
          </a:p>
          <a:p>
            <a:pPr lvl="1" eaLnBrk="1" hangingPunct="1"/>
            <a:r>
              <a:rPr lang="en-US" sz="2200" b="1" i="1" dirty="0" err="1">
                <a:solidFill>
                  <a:srgbClr val="0000FF"/>
                </a:solidFill>
              </a:rPr>
              <a:t>Soln</a:t>
            </a:r>
            <a:r>
              <a:rPr lang="en-US" sz="2200" b="1" i="1" dirty="0">
                <a:solidFill>
                  <a:srgbClr val="0000FF"/>
                </a:solidFill>
              </a:rPr>
              <a:t>:  </a:t>
            </a:r>
            <a:r>
              <a:rPr lang="en-US" sz="2200" dirty="0"/>
              <a:t>delta-grounded wye transformers prevent triple </a:t>
            </a:r>
            <a:r>
              <a:rPr lang="en-US" sz="2200" i="1" dirty="0"/>
              <a:t>n</a:t>
            </a:r>
            <a:r>
              <a:rPr lang="en-US" sz="2200" dirty="0"/>
              <a:t> harmonic currents from flowing into the power grid</a:t>
            </a:r>
          </a:p>
          <a:p>
            <a:pPr eaLnBrk="1" hangingPunct="1"/>
            <a:r>
              <a:rPr lang="en-US" sz="2400" dirty="0"/>
              <a:t>Harmonics cause transformer overheating since core losses are proportional to frequency</a:t>
            </a:r>
          </a:p>
          <a:p>
            <a:pPr eaLnBrk="1" hangingPunct="1"/>
            <a:r>
              <a:rPr lang="en-US" sz="2400" dirty="0"/>
              <a:t>Harmonic resonance, particularly with shunt capacitors, frequently occurs around the 5</a:t>
            </a:r>
            <a:r>
              <a:rPr lang="en-US" sz="2400" baseline="30000" dirty="0"/>
              <a:t>th</a:t>
            </a:r>
            <a:r>
              <a:rPr lang="en-US" sz="2400" dirty="0"/>
              <a:t> or 7</a:t>
            </a:r>
            <a:r>
              <a:rPr lang="en-US" sz="2400" baseline="30000" dirty="0"/>
              <a:t>th</a:t>
            </a:r>
            <a:r>
              <a:rPr lang="en-US" sz="2400" dirty="0"/>
              <a:t> harmonic values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2512907"/>
          </a:xfrm>
        </p:spPr>
        <p:txBody>
          <a:bodyPr/>
          <a:lstStyle/>
          <a:p>
            <a:r>
              <a:rPr lang="en-US" dirty="0"/>
              <a:t>Be reading Chapter 3 from the book</a:t>
            </a:r>
          </a:p>
          <a:p>
            <a:r>
              <a:rPr lang="en-US" dirty="0"/>
              <a:t>Homework 2 is 2.9, 2.15, 3.6, 3.8, 3.9, 3.10 </a:t>
            </a:r>
          </a:p>
          <a:p>
            <a:r>
              <a:rPr lang="en-US" dirty="0"/>
              <a:t>In-class quiz Thursday 1 Feb drawn from </a:t>
            </a:r>
            <a:r>
              <a:rPr lang="en-US" dirty="0" err="1"/>
              <a:t>Hmwk</a:t>
            </a:r>
            <a:r>
              <a:rPr lang="en-US" dirty="0"/>
              <a:t>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8850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54864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Supplies for AC to DC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743200"/>
          </a:xfrm>
        </p:spPr>
        <p:txBody>
          <a:bodyPr/>
          <a:lstStyle/>
          <a:p>
            <a:pPr eaLnBrk="1" hangingPunct="1"/>
            <a:r>
              <a:rPr lang="en-US" sz="2400" dirty="0"/>
              <a:t>Two main types of power supplies: linear (simpler) and switched-mode (more efficient)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248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889125" y="6086475"/>
            <a:ext cx="111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Linear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2414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Switched-mode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Transformers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53" y="1371600"/>
            <a:ext cx="8854440" cy="1844040"/>
          </a:xfrm>
        </p:spPr>
        <p:txBody>
          <a:bodyPr/>
          <a:lstStyle/>
          <a:p>
            <a:pPr eaLnBrk="1" hangingPunct="1"/>
            <a:r>
              <a:rPr lang="en-US" sz="2400" dirty="0"/>
              <a:t>Key </a:t>
            </a:r>
            <a:r>
              <a:rPr lang="en-US" sz="2400" b="1" i="1" dirty="0">
                <a:solidFill>
                  <a:srgbClr val="0000FF"/>
                </a:solidFill>
              </a:rPr>
              <a:t>ac</a:t>
            </a:r>
            <a:r>
              <a:rPr lang="en-US" sz="2400" dirty="0"/>
              <a:t> advantage over </a:t>
            </a:r>
            <a:r>
              <a:rPr lang="en-US" sz="2400" b="1" i="1" dirty="0">
                <a:solidFill>
                  <a:srgbClr val="0000FF"/>
                </a:solidFill>
              </a:rPr>
              <a:t>dc</a:t>
            </a:r>
            <a:r>
              <a:rPr lang="en-US" sz="2400" dirty="0"/>
              <a:t> systems is the </a:t>
            </a:r>
            <a:r>
              <a:rPr lang="en-US" sz="2400" b="1" dirty="0">
                <a:solidFill>
                  <a:srgbClr val="C00000"/>
                </a:solidFill>
              </a:rPr>
              <a:t>transformer</a:t>
            </a:r>
            <a:r>
              <a:rPr lang="en-US" sz="2400" dirty="0"/>
              <a:t> -- 				that easily &amp; cheaply </a:t>
            </a:r>
            <a:r>
              <a:rPr lang="en-US" sz="2400" b="1" dirty="0">
                <a:solidFill>
                  <a:srgbClr val="0000FF"/>
                </a:solidFill>
              </a:rPr>
              <a:t>steps voltage levels </a:t>
            </a:r>
            <a:r>
              <a:rPr lang="en-US" sz="2400" b="1" dirty="0">
                <a:solidFill>
                  <a:srgbClr val="C00000"/>
                </a:solidFill>
              </a:rPr>
              <a:t>up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C00000"/>
                </a:solidFill>
              </a:rPr>
              <a:t>down</a:t>
            </a:r>
          </a:p>
          <a:p>
            <a:pPr eaLnBrk="1" hangingPunct="1"/>
            <a:r>
              <a:rPr lang="en-US" sz="2400" dirty="0"/>
              <a:t>Power transmission capacity </a:t>
            </a:r>
            <a:r>
              <a:rPr lang="en-US" sz="2400" dirty="0">
                <a:sym typeface="Symbol" panose="05050102010706020507" pitchFamily="18" charset="2"/>
              </a:rPr>
              <a:t> </a:t>
            </a:r>
            <a:r>
              <a:rPr lang="en-US" sz="2400" i="1" dirty="0">
                <a:sym typeface="Symbol" panose="05050102010706020507" pitchFamily="18" charset="2"/>
              </a:rPr>
              <a:t>V </a:t>
            </a:r>
            <a:r>
              <a:rPr lang="en-US" sz="2400" i="1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Wingdings" panose="05000000000000000000" pitchFamily="2" charset="2"/>
              </a:rPr>
              <a:t> Encouraging Hi </a:t>
            </a:r>
            <a:r>
              <a:rPr lang="en-US" sz="2400" dirty="0" err="1">
                <a:sym typeface="Wingdings" panose="05000000000000000000" pitchFamily="2" charset="2"/>
              </a:rPr>
              <a:t>T.L.Voltage</a:t>
            </a:r>
            <a:endParaRPr lang="en-US" sz="2400" dirty="0"/>
          </a:p>
          <a:p>
            <a:pPr eaLnBrk="1" hangingPunct="1"/>
            <a:r>
              <a:rPr lang="en-US" sz="2400" dirty="0"/>
              <a:t>U.S. Power systems voltages range from  120/240 V to 765 kV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3C347C9-7EC1-4A61-AFA2-E8988D309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0" y="3397102"/>
            <a:ext cx="8329700" cy="29781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0FC341-CB4F-4E0E-921B-DECCE63DE5DC}"/>
              </a:ext>
            </a:extLst>
          </p:cNvPr>
          <p:cNvSpPr/>
          <p:nvPr/>
        </p:nvSpPr>
        <p:spPr>
          <a:xfrm>
            <a:off x="1066800" y="6463125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</a:rPr>
              <a:t>Source: U.S. Federal Energy Regulatory Commission and U.S. Department of Energy, Office of Electricity Delivery and Energy Reliability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5FBF9-9CF5-483A-A9D5-B606C69EA82F}"/>
              </a:ext>
            </a:extLst>
          </p:cNvPr>
          <p:cNvSpPr txBox="1"/>
          <p:nvPr/>
        </p:nvSpPr>
        <p:spPr>
          <a:xfrm>
            <a:off x="1741968" y="4750980"/>
            <a:ext cx="685800" cy="31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~20kV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59CA60-BCD5-4DF0-A72F-047E4AF52EE1}"/>
              </a:ext>
            </a:extLst>
          </p:cNvPr>
          <p:cNvSpPr/>
          <p:nvPr/>
        </p:nvSpPr>
        <p:spPr bwMode="auto">
          <a:xfrm>
            <a:off x="1704756" y="5029200"/>
            <a:ext cx="772632" cy="7217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AF4737-28D1-4A7E-84A4-91F229B26665}"/>
              </a:ext>
            </a:extLst>
          </p:cNvPr>
          <p:cNvSpPr/>
          <p:nvPr/>
        </p:nvSpPr>
        <p:spPr bwMode="auto">
          <a:xfrm>
            <a:off x="5105400" y="3991994"/>
            <a:ext cx="772632" cy="7217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Distribution Transformer Picture</a:t>
            </a:r>
          </a:p>
        </p:txBody>
      </p:sp>
      <p:grpSp>
        <p:nvGrpSpPr>
          <p:cNvPr id="61443" name="Group 9"/>
          <p:cNvGrpSpPr>
            <a:grpSpLocks/>
          </p:cNvGrpSpPr>
          <p:nvPr/>
        </p:nvGrpSpPr>
        <p:grpSpPr bwMode="auto">
          <a:xfrm>
            <a:off x="748470" y="1307794"/>
            <a:ext cx="6781800" cy="4800600"/>
            <a:chOff x="685800" y="228600"/>
            <a:chExt cx="7924800" cy="5829300"/>
          </a:xfrm>
        </p:grpSpPr>
        <p:pic>
          <p:nvPicPr>
            <p:cNvPr id="61444" name="Picture 17" descr="LongLake005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8600"/>
              <a:ext cx="7772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Rectangle 3"/>
            <p:cNvSpPr>
              <a:spLocks noChangeArrowheads="1"/>
            </p:cNvSpPr>
            <p:nvPr/>
          </p:nvSpPr>
          <p:spPr bwMode="auto">
            <a:xfrm>
              <a:off x="1295400" y="5486400"/>
              <a:ext cx="6781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chemeClr val="bg1"/>
                  </a:solidFill>
                  <a:latin typeface="Tahoma" charset="0"/>
                </a:rPr>
                <a:t>115 – 35 kV distribution transformer</a:t>
              </a:r>
            </a:p>
          </p:txBody>
        </p:sp>
        <p:sp>
          <p:nvSpPr>
            <p:cNvPr id="61446" name="Rectangle 8"/>
            <p:cNvSpPr>
              <a:spLocks noChangeArrowheads="1"/>
            </p:cNvSpPr>
            <p:nvPr/>
          </p:nvSpPr>
          <p:spPr bwMode="auto">
            <a:xfrm>
              <a:off x="838200" y="4267200"/>
              <a:ext cx="28194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chemeClr val="bg1"/>
                  </a:solidFill>
                  <a:latin typeface="Tahoma" charset="0"/>
                </a:rPr>
                <a:t>Radiators W/Fans</a:t>
              </a:r>
            </a:p>
          </p:txBody>
        </p:sp>
        <p:sp>
          <p:nvSpPr>
            <p:cNvPr id="61447" name="Line 9"/>
            <p:cNvSpPr>
              <a:spLocks noChangeShapeType="1"/>
            </p:cNvSpPr>
            <p:nvPr/>
          </p:nvSpPr>
          <p:spPr bwMode="auto">
            <a:xfrm flipV="1">
              <a:off x="2438400" y="3810000"/>
              <a:ext cx="1524000" cy="9906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Rectangle 12"/>
            <p:cNvSpPr>
              <a:spLocks noChangeArrowheads="1"/>
            </p:cNvSpPr>
            <p:nvPr/>
          </p:nvSpPr>
          <p:spPr bwMode="auto">
            <a:xfrm>
              <a:off x="7010400" y="3886200"/>
              <a:ext cx="1600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chemeClr val="bg1"/>
                  </a:solidFill>
                  <a:latin typeface="Tahoma" charset="0"/>
                </a:rPr>
                <a:t>LTC</a:t>
              </a:r>
            </a:p>
          </p:txBody>
        </p:sp>
        <p:sp>
          <p:nvSpPr>
            <p:cNvPr id="61449" name="Line 13"/>
            <p:cNvSpPr>
              <a:spLocks noChangeShapeType="1"/>
            </p:cNvSpPr>
            <p:nvPr/>
          </p:nvSpPr>
          <p:spPr bwMode="auto">
            <a:xfrm flipH="1" flipV="1">
              <a:off x="6324600" y="3733800"/>
              <a:ext cx="762000" cy="2286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Transmission Level Transformer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1295400" y="1371600"/>
          <a:ext cx="6629400" cy="510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Bitmap Image" r:id="rId4" imgW="4222967" imgH="3251367" progId="Paint.Picture">
                  <p:embed/>
                </p:oleObj>
              </mc:Choice>
              <mc:Fallback>
                <p:oleObj name="Bitmap Image" r:id="rId4" imgW="4222967" imgH="32513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629400" cy="510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447800" y="1447800"/>
            <a:ext cx="259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bg1"/>
                </a:solidFill>
                <a:latin typeface="Tahoma" charset="0"/>
              </a:rPr>
              <a:t>230 kV surge arrestors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5257800" y="1524000"/>
            <a:ext cx="274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bg1"/>
                </a:solidFill>
                <a:latin typeface="Tahoma" charset="0"/>
              </a:rPr>
              <a:t>115 kV surge arrestors</a:t>
            </a:r>
          </a:p>
        </p:txBody>
      </p:sp>
      <p:sp>
        <p:nvSpPr>
          <p:cNvPr id="28678" name="Rectangle 15"/>
          <p:cNvSpPr>
            <a:spLocks noChangeArrowheads="1"/>
          </p:cNvSpPr>
          <p:nvPr/>
        </p:nvSpPr>
        <p:spPr bwMode="auto">
          <a:xfrm>
            <a:off x="1295400" y="46482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bg1"/>
                </a:solidFill>
                <a:latin typeface="Tahoma" charset="0"/>
              </a:rPr>
              <a:t>Oil Cooler</a:t>
            </a:r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 flipV="1">
            <a:off x="2288589" y="2971800"/>
            <a:ext cx="990600" cy="1752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2667000" y="5334000"/>
            <a:ext cx="281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bg1"/>
                </a:solidFill>
                <a:latin typeface="Tahoma" charset="0"/>
              </a:rPr>
              <a:t>Radiators W/Fans</a:t>
            </a: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6477000" y="5105400"/>
            <a:ext cx="137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bg1"/>
                </a:solidFill>
                <a:latin typeface="Tahoma" charset="0"/>
              </a:rPr>
              <a:t>Oil pump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Ideal Transformer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02" y="1116300"/>
            <a:ext cx="8374298" cy="3125421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Ideal Transformer</a:t>
            </a:r>
            <a:endParaRPr lang="en-US" sz="2400" dirty="0"/>
          </a:p>
          <a:p>
            <a:pPr marL="685800" lvl="1" eaLnBrk="1" hangingPunct="1"/>
            <a:r>
              <a:rPr lang="en-US" sz="2000" dirty="0"/>
              <a:t>no real power losses</a:t>
            </a:r>
          </a:p>
          <a:p>
            <a:pPr marL="685800" lvl="1" eaLnBrk="1" hangingPunct="1"/>
            <a:r>
              <a:rPr lang="en-US" sz="2000" dirty="0"/>
              <a:t>magnetic core has infinite permeability</a:t>
            </a:r>
          </a:p>
          <a:p>
            <a:pPr marL="685800" lvl="1" eaLnBrk="1" hangingPunct="1"/>
            <a:r>
              <a:rPr lang="en-US" sz="2000" dirty="0"/>
              <a:t>no leakage flux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/>
              <a:t>Transformer’s “</a:t>
            </a:r>
            <a:r>
              <a:rPr lang="en-US" sz="2400" b="1" dirty="0">
                <a:solidFill>
                  <a:srgbClr val="0000FF"/>
                </a:solidFill>
              </a:rPr>
              <a:t>primary</a:t>
            </a:r>
            <a:r>
              <a:rPr lang="en-US" sz="2400" dirty="0"/>
              <a:t>” is the </a:t>
            </a:r>
            <a:r>
              <a:rPr lang="en-US" sz="2400" dirty="0">
                <a:solidFill>
                  <a:srgbClr val="C00000"/>
                </a:solidFill>
              </a:rPr>
              <a:t>power input side</a:t>
            </a:r>
          </a:p>
          <a:p>
            <a:pPr marL="685800" lvl="1" eaLnBrk="1" hangingPunct="1"/>
            <a:r>
              <a:rPr lang="en-US" sz="2000" dirty="0"/>
              <a:t>Primary is usually high V side; exception generator step-up transformer </a:t>
            </a:r>
            <a:r>
              <a:rPr lang="en-US" sz="1800" dirty="0"/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/>
              <a:t>Transformer’s “</a:t>
            </a:r>
            <a:r>
              <a:rPr lang="en-US" sz="2400" b="1" dirty="0">
                <a:solidFill>
                  <a:srgbClr val="0000FF"/>
                </a:solidFill>
              </a:rPr>
              <a:t>secondary</a:t>
            </a:r>
            <a:r>
              <a:rPr lang="en-US" sz="2400" dirty="0"/>
              <a:t>” is the </a:t>
            </a:r>
            <a:r>
              <a:rPr lang="en-US" sz="2400" dirty="0">
                <a:solidFill>
                  <a:srgbClr val="C00000"/>
                </a:solidFill>
              </a:rPr>
              <a:t>power delivery side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8DBD4-78A8-4057-B39B-BBE5B171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53" y="4118825"/>
            <a:ext cx="4884954" cy="1998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CF3041-378D-4C34-8C59-6428694FE06B}"/>
              </a:ext>
            </a:extLst>
          </p:cNvPr>
          <p:cNvSpPr/>
          <p:nvPr/>
        </p:nvSpPr>
        <p:spPr>
          <a:xfrm>
            <a:off x="2330632" y="6286973"/>
            <a:ext cx="5943600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Fig. 2.27 An idealized two-winding transformer</a:t>
            </a:r>
          </a:p>
          <a:p>
            <a:pPr algn="ctr"/>
            <a:r>
              <a:rPr lang="en-US" sz="1100" dirty="0"/>
              <a:t>Masters, Gilbert M. Renewable and Efficient Electric Power Systems, 2nd Edition. Wiley-Blackwell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461F4A-3A94-4680-84F8-8B12CDCE2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01555"/>
              </p:ext>
            </p:extLst>
          </p:nvPr>
        </p:nvGraphicFramePr>
        <p:xfrm>
          <a:off x="353694" y="4344208"/>
          <a:ext cx="2377035" cy="199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" name="Equation" r:id="rId5" imgW="2869920" imgH="2412720" progId="Equation.DSMT4">
                  <p:embed/>
                </p:oleObj>
              </mc:Choice>
              <mc:Fallback>
                <p:oleObj name="Equation" r:id="rId5" imgW="2869920" imgH="241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694" y="4344208"/>
                        <a:ext cx="2377035" cy="199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3FDDC7-674E-49D7-BDE9-A2B4476CB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88267"/>
              </p:ext>
            </p:extLst>
          </p:nvPr>
        </p:nvGraphicFramePr>
        <p:xfrm>
          <a:off x="7812973" y="4866085"/>
          <a:ext cx="10636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6" name="Equation" r:id="rId7" imgW="1231560" imgH="799920" progId="Equation.DSMT4">
                  <p:embed/>
                </p:oleObj>
              </mc:Choice>
              <mc:Fallback>
                <p:oleObj name="Equation" r:id="rId7" imgW="123156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2973" y="4866085"/>
                        <a:ext cx="106362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D46561C-D416-4CD6-B5FC-62FB1BC23A54}"/>
              </a:ext>
            </a:extLst>
          </p:cNvPr>
          <p:cNvSpPr/>
          <p:nvPr/>
        </p:nvSpPr>
        <p:spPr bwMode="auto">
          <a:xfrm>
            <a:off x="7697086" y="4724399"/>
            <a:ext cx="1294514" cy="99060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125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Ideal Transformer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44" y="3851955"/>
            <a:ext cx="8577655" cy="1232249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Power </a:t>
            </a:r>
            <a:r>
              <a:rPr lang="en-US" sz="2400" dirty="0"/>
              <a:t>must be </a:t>
            </a:r>
            <a:r>
              <a:rPr lang="en-US" sz="2400" b="1" dirty="0">
                <a:solidFill>
                  <a:srgbClr val="0000FF"/>
                </a:solidFill>
              </a:rPr>
              <a:t>conserved </a:t>
            </a:r>
            <a:r>
              <a:rPr lang="en-US" sz="2400" dirty="0"/>
              <a:t>crossing the transformer.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8DBD4-78A8-4057-B39B-BBE5B171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15905"/>
            <a:ext cx="4884954" cy="1998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CF3041-378D-4C34-8C59-6428694FE06B}"/>
              </a:ext>
            </a:extLst>
          </p:cNvPr>
          <p:cNvSpPr/>
          <p:nvPr/>
        </p:nvSpPr>
        <p:spPr>
          <a:xfrm>
            <a:off x="1753486" y="3352951"/>
            <a:ext cx="5943600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Fig. 2.27 An idealized two-winding transformer</a:t>
            </a:r>
          </a:p>
          <a:p>
            <a:pPr algn="ctr"/>
            <a:r>
              <a:rPr lang="en-US" sz="1100" dirty="0"/>
              <a:t>Masters, Gilbert M. Renewable and Efficient Electric Power Systems, 2nd Edition. Wiley-Blackwell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3FDDC7-674E-49D7-BDE9-A2B4476CB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61679"/>
              </p:ext>
            </p:extLst>
          </p:nvPr>
        </p:nvGraphicFramePr>
        <p:xfrm>
          <a:off x="533400" y="4393642"/>
          <a:ext cx="37052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Equation" r:id="rId5" imgW="4292280" imgH="799920" progId="Equation.DSMT4">
                  <p:embed/>
                </p:oleObj>
              </mc:Choice>
              <mc:Fallback>
                <p:oleObj name="Equation" r:id="rId5" imgW="4292280" imgH="799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3FDDC7-674E-49D7-BDE9-A2B4476CB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393642"/>
                        <a:ext cx="3705225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143111-A97D-4278-8979-CBDE13E51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23807"/>
              </p:ext>
            </p:extLst>
          </p:nvPr>
        </p:nvGraphicFramePr>
        <p:xfrm>
          <a:off x="696618" y="5715000"/>
          <a:ext cx="10302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7" name="Equation" r:id="rId7" imgW="1193760" imgH="799920" progId="Equation.DSMT4">
                  <p:embed/>
                </p:oleObj>
              </mc:Choice>
              <mc:Fallback>
                <p:oleObj name="Equation" r:id="rId7" imgW="1193760" imgH="799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3FDDC7-674E-49D7-BDE9-A2B4476CB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618" y="5715000"/>
                        <a:ext cx="103028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11B161-E28D-4EFE-AE09-55F81D642BC6}"/>
              </a:ext>
            </a:extLst>
          </p:cNvPr>
          <p:cNvSpPr txBox="1"/>
          <p:nvPr/>
        </p:nvSpPr>
        <p:spPr>
          <a:xfrm>
            <a:off x="446070" y="5123910"/>
            <a:ext cx="8012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the necessary relationship between primary and secondary currents ?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8546467-34FE-4DF3-BFCB-3F2ED64D2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46130"/>
              </p:ext>
            </p:extLst>
          </p:nvPr>
        </p:nvGraphicFramePr>
        <p:xfrm>
          <a:off x="2175244" y="5869781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8" name="Equation" r:id="rId9" imgW="2514600" imgH="380880" progId="Equation.DSMT4">
                  <p:embed/>
                </p:oleObj>
              </mc:Choice>
              <mc:Fallback>
                <p:oleObj name="Equation" r:id="rId9" imgW="2514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5244" y="5869781"/>
                        <a:ext cx="2514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1D846DF-A192-42BD-83F2-3AB62C384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185218"/>
              </p:ext>
            </p:extLst>
          </p:nvPr>
        </p:nvGraphicFramePr>
        <p:xfrm>
          <a:off x="6656573" y="5869781"/>
          <a:ext cx="104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9" name="Equation" r:id="rId11" imgW="1041120" imgH="380880" progId="Equation.DSMT4">
                  <p:embed/>
                </p:oleObj>
              </mc:Choice>
              <mc:Fallback>
                <p:oleObj name="Equation" r:id="rId11" imgW="104112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8546467-34FE-4DF3-BFCB-3F2ED64D2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56573" y="5869781"/>
                        <a:ext cx="1041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89583D1-B231-443F-8A9B-57F3993C4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27643"/>
              </p:ext>
            </p:extLst>
          </p:nvPr>
        </p:nvGraphicFramePr>
        <p:xfrm>
          <a:off x="4762205" y="5688313"/>
          <a:ext cx="1841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0" name="Equation" r:id="rId13" imgW="1841400" imgH="799920" progId="Equation.DSMT4">
                  <p:embed/>
                </p:oleObj>
              </mc:Choice>
              <mc:Fallback>
                <p:oleObj name="Equation" r:id="rId13" imgW="1841400" imgH="799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D846DF-A192-42BD-83F2-3AB62C384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2205" y="5688313"/>
                        <a:ext cx="1841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7BCD9A-0FCF-4D90-BC4C-B1B5D91FCE34}"/>
              </a:ext>
            </a:extLst>
          </p:cNvPr>
          <p:cNvSpPr txBox="1"/>
          <p:nvPr/>
        </p:nvSpPr>
        <p:spPr>
          <a:xfrm>
            <a:off x="7391400" y="584297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79F099-F523-43CC-BE05-B7C58566CC47}"/>
              </a:ext>
            </a:extLst>
          </p:cNvPr>
          <p:cNvSpPr/>
          <p:nvPr/>
        </p:nvSpPr>
        <p:spPr bwMode="auto">
          <a:xfrm>
            <a:off x="4267200" y="1420627"/>
            <a:ext cx="609600" cy="1795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EF829-338A-44F7-B7FB-22321535A158}"/>
              </a:ext>
            </a:extLst>
          </p:cNvPr>
          <p:cNvSpPr txBox="1"/>
          <p:nvPr/>
        </p:nvSpPr>
        <p:spPr>
          <a:xfrm>
            <a:off x="4372128" y="1270631"/>
            <a:ext cx="31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7B1454-9187-4297-BFBB-575CF4A2DFDC}"/>
              </a:ext>
            </a:extLst>
          </p:cNvPr>
          <p:cNvSpPr/>
          <p:nvPr/>
        </p:nvSpPr>
        <p:spPr bwMode="auto">
          <a:xfrm>
            <a:off x="4133697" y="3063131"/>
            <a:ext cx="609600" cy="1795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4ED80-2E8B-49A0-A7B5-B6C752C40F1B}"/>
              </a:ext>
            </a:extLst>
          </p:cNvPr>
          <p:cNvSpPr txBox="1"/>
          <p:nvPr/>
        </p:nvSpPr>
        <p:spPr>
          <a:xfrm>
            <a:off x="4238625" y="2913135"/>
            <a:ext cx="31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991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8DBD4-78A8-4057-B39B-BBE5B171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84222"/>
            <a:ext cx="4884954" cy="1998391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Ideal Transformer (</a:t>
            </a:r>
            <a:r>
              <a:rPr lang="en-US" dirty="0" err="1"/>
              <a:t>xformer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F3041-378D-4C34-8C59-6428694FE06B}"/>
              </a:ext>
            </a:extLst>
          </p:cNvPr>
          <p:cNvSpPr/>
          <p:nvPr/>
        </p:nvSpPr>
        <p:spPr>
          <a:xfrm>
            <a:off x="1753486" y="3352951"/>
            <a:ext cx="5943600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Fig. 2.27 An idealized two-winding transformer</a:t>
            </a:r>
          </a:p>
          <a:p>
            <a:pPr algn="ctr"/>
            <a:r>
              <a:rPr lang="en-US" sz="1100" dirty="0"/>
              <a:t>Masters, Gilbert M. Renewable and Efficient Electric Power Systems, 2nd Edition. Wiley-Blackwell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9D31D0-2A6B-483C-8CC1-A0D108ED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099560"/>
            <a:ext cx="8686800" cy="853440"/>
          </a:xfrm>
        </p:spPr>
        <p:txBody>
          <a:bodyPr/>
          <a:lstStyle/>
          <a:p>
            <a:r>
              <a:rPr lang="en-US" sz="2400" dirty="0" err="1">
                <a:latin typeface="+mj-lt"/>
              </a:rPr>
              <a:t>Xformer</a:t>
            </a:r>
            <a:r>
              <a:rPr lang="en-US" sz="2400" dirty="0">
                <a:latin typeface="+mj-lt"/>
              </a:rPr>
              <a:t> “dot” notation – indicates the primary to secondary “+” terminal voltage relationship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4DB642-1B46-4849-8C96-9DFA4B05FB1F}"/>
              </a:ext>
            </a:extLst>
          </p:cNvPr>
          <p:cNvSpPr/>
          <p:nvPr/>
        </p:nvSpPr>
        <p:spPr bwMode="auto">
          <a:xfrm>
            <a:off x="3048000" y="1647843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BDFFF5-40F4-4D63-AF48-2DF092A6F23E}"/>
              </a:ext>
            </a:extLst>
          </p:cNvPr>
          <p:cNvSpPr/>
          <p:nvPr/>
        </p:nvSpPr>
        <p:spPr bwMode="auto">
          <a:xfrm>
            <a:off x="5638800" y="1371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8B0EBE-DD0A-485D-9370-3B620C56EB3B}"/>
              </a:ext>
            </a:extLst>
          </p:cNvPr>
          <p:cNvCxnSpPr/>
          <p:nvPr/>
        </p:nvCxnSpPr>
        <p:spPr bwMode="auto">
          <a:xfrm>
            <a:off x="2574678" y="1447800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949E9C-AF95-4A6F-A257-2ECC4E2C8251}"/>
              </a:ext>
            </a:extLst>
          </p:cNvPr>
          <p:cNvCxnSpPr/>
          <p:nvPr/>
        </p:nvCxnSpPr>
        <p:spPr bwMode="auto">
          <a:xfrm>
            <a:off x="6248400" y="1468888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52D64B-3D20-45F3-AF5F-6F5AD94FF8E1}"/>
              </a:ext>
            </a:extLst>
          </p:cNvPr>
          <p:cNvSpPr txBox="1"/>
          <p:nvPr/>
        </p:nvSpPr>
        <p:spPr>
          <a:xfrm>
            <a:off x="2574678" y="1539377"/>
            <a:ext cx="3209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i</a:t>
            </a:r>
            <a:r>
              <a:rPr lang="en-US" sz="1800" i="1" baseline="-25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5A295-C2B5-4A3E-AEC8-DCF933308538}"/>
              </a:ext>
            </a:extLst>
          </p:cNvPr>
          <p:cNvSpPr txBox="1"/>
          <p:nvPr/>
        </p:nvSpPr>
        <p:spPr>
          <a:xfrm>
            <a:off x="5851278" y="1284222"/>
            <a:ext cx="3209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i</a:t>
            </a:r>
            <a:r>
              <a:rPr lang="en-US" sz="1800" i="1" baseline="-25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BADEC-5791-45CD-9A85-468643B511E5}"/>
              </a:ext>
            </a:extLst>
          </p:cNvPr>
          <p:cNvSpPr txBox="1"/>
          <p:nvPr/>
        </p:nvSpPr>
        <p:spPr>
          <a:xfrm>
            <a:off x="6473456" y="2098751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v</a:t>
            </a:r>
            <a:r>
              <a:rPr lang="en-US" sz="1800" i="1" baseline="-25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DB450C-D919-4FFC-8887-79A46AD29094}"/>
              </a:ext>
            </a:extLst>
          </p:cNvPr>
          <p:cNvSpPr txBox="1"/>
          <p:nvPr/>
        </p:nvSpPr>
        <p:spPr>
          <a:xfrm>
            <a:off x="1900831" y="1795092"/>
            <a:ext cx="297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en-US" sz="2400" i="1" baseline="-25000" dirty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31AE74-0D82-4503-B738-86857439F954}"/>
              </a:ext>
            </a:extLst>
          </p:cNvPr>
          <p:cNvSpPr txBox="1"/>
          <p:nvPr/>
        </p:nvSpPr>
        <p:spPr>
          <a:xfrm>
            <a:off x="6569678" y="1539377"/>
            <a:ext cx="297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en-US" sz="2400" i="1" baseline="-25000" dirty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10679E-32FD-40F4-8B56-A6B2AB65BBB7}"/>
              </a:ext>
            </a:extLst>
          </p:cNvPr>
          <p:cNvSpPr txBox="1"/>
          <p:nvPr/>
        </p:nvSpPr>
        <p:spPr>
          <a:xfrm>
            <a:off x="1959978" y="2369346"/>
            <a:ext cx="238679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baseline="-25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B196D8-4681-4AD6-BA68-BD391E2D85C2}"/>
              </a:ext>
            </a:extLst>
          </p:cNvPr>
          <p:cNvSpPr txBox="1"/>
          <p:nvPr/>
        </p:nvSpPr>
        <p:spPr>
          <a:xfrm>
            <a:off x="1753486" y="2098751"/>
            <a:ext cx="517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v</a:t>
            </a:r>
            <a:r>
              <a:rPr lang="en-US" sz="1800" i="1" baseline="-25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1DE439-4654-4CE7-8BBA-7C9265AE8DAF}"/>
              </a:ext>
            </a:extLst>
          </p:cNvPr>
          <p:cNvSpPr txBox="1"/>
          <p:nvPr/>
        </p:nvSpPr>
        <p:spPr>
          <a:xfrm>
            <a:off x="6646484" y="2472411"/>
            <a:ext cx="238679" cy="7243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baseline="-25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_</a:t>
            </a:r>
          </a:p>
          <a:p>
            <a:endParaRPr lang="en-US" i="1" baseline="-25000" dirty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752D1D69-8306-4AAE-9983-B327559C2135}"/>
              </a:ext>
            </a:extLst>
          </p:cNvPr>
          <p:cNvSpPr txBox="1">
            <a:spLocks/>
          </p:cNvSpPr>
          <p:nvPr/>
        </p:nvSpPr>
        <p:spPr bwMode="auto">
          <a:xfrm>
            <a:off x="292395" y="4953000"/>
            <a:ext cx="8686800" cy="47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2400" kern="0" dirty="0">
                <a:latin typeface="+mj-lt"/>
              </a:rPr>
              <a:t>Describe how the the “Load” Power convention applies… 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1E6E34AE-452C-425C-9C3B-55BB4BB774F1}"/>
              </a:ext>
            </a:extLst>
          </p:cNvPr>
          <p:cNvSpPr txBox="1">
            <a:spLocks/>
          </p:cNvSpPr>
          <p:nvPr/>
        </p:nvSpPr>
        <p:spPr bwMode="auto">
          <a:xfrm>
            <a:off x="304800" y="5632946"/>
            <a:ext cx="8839200" cy="47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2400" kern="0" dirty="0">
                <a:solidFill>
                  <a:srgbClr val="C00000"/>
                </a:solidFill>
                <a:latin typeface="+mj-lt"/>
              </a:rPr>
              <a:t>Power into </a:t>
            </a:r>
            <a:r>
              <a:rPr lang="en-US" sz="2400" kern="0" dirty="0">
                <a:latin typeface="+mj-lt"/>
              </a:rPr>
              <a:t>primary consistent with “Load” Power convention; current sense reverses on secondary </a:t>
            </a:r>
            <a:r>
              <a:rPr lang="en-US" sz="2400" kern="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kern="0" dirty="0">
                <a:solidFill>
                  <a:srgbClr val="C00000"/>
                </a:solidFill>
                <a:latin typeface="+mj-lt"/>
              </a:rPr>
              <a:t> power out</a:t>
            </a:r>
          </a:p>
        </p:txBody>
      </p:sp>
    </p:spTree>
    <p:extLst>
      <p:ext uri="{BB962C8B-B14F-4D97-AF65-F5344CB8AC3E}">
        <p14:creationId xmlns:p14="http://schemas.microsoft.com/office/powerpoint/2010/main" val="219034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Impedance Transformation Example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99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/>
              <a:t>Example:</a:t>
            </a:r>
            <a:r>
              <a:rPr lang="en-US" dirty="0"/>
              <a:t> Calculate the primary voltage and current for an impedance load on the secondary</a:t>
            </a:r>
          </a:p>
        </p:txBody>
      </p:sp>
      <p:pic>
        <p:nvPicPr>
          <p:cNvPr id="32775" name="Picture 4" descr="Fig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114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6" name="Equation" r:id="rId5" imgW="914400" imgH="336960" progId="Equation.DSMT4">
                  <p:embed/>
                </p:oleObj>
              </mc:Choice>
              <mc:Fallback>
                <p:oleObj name="Equation" r:id="rId5" imgW="914400" imgH="336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8244"/>
              </p:ext>
            </p:extLst>
          </p:nvPr>
        </p:nvGraphicFramePr>
        <p:xfrm>
          <a:off x="4953000" y="2438400"/>
          <a:ext cx="34671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7" name="Equation" r:id="rId7" imgW="3466800" imgH="1384200" progId="Equation.DSMT4">
                  <p:embed/>
                </p:oleObj>
              </mc:Choice>
              <mc:Fallback>
                <p:oleObj name="Equation" r:id="rId7" imgW="346680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34671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86214"/>
              </p:ext>
            </p:extLst>
          </p:nvPr>
        </p:nvGraphicFramePr>
        <p:xfrm>
          <a:off x="742950" y="4495800"/>
          <a:ext cx="3848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8" name="Equation" r:id="rId9" imgW="3848040" imgH="1854000" progId="Equation.DSMT4">
                  <p:embed/>
                </p:oleObj>
              </mc:Choice>
              <mc:Fallback>
                <p:oleObj name="Equation" r:id="rId9" imgW="384804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495800"/>
                        <a:ext cx="3848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5889</TotalTime>
  <Words>863</Words>
  <Application>Microsoft Office PowerPoint</Application>
  <PresentationFormat>On-screen Show (4:3)</PresentationFormat>
  <Paragraphs>147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Helvetica</vt:lpstr>
      <vt:lpstr>Symbol</vt:lpstr>
      <vt:lpstr>Tahoma</vt:lpstr>
      <vt:lpstr>Times New Roman</vt:lpstr>
      <vt:lpstr>Wingdings</vt:lpstr>
      <vt:lpstr>Capsules</vt:lpstr>
      <vt:lpstr>Bitmap Image</vt:lpstr>
      <vt:lpstr>Equation</vt:lpstr>
      <vt:lpstr>ECE 333  Green Energy Systems</vt:lpstr>
      <vt:lpstr>Announcements</vt:lpstr>
      <vt:lpstr>Transformers</vt:lpstr>
      <vt:lpstr>Distribution Transformer Picture</vt:lpstr>
      <vt:lpstr>Transmission Level Transformer</vt:lpstr>
      <vt:lpstr>Ideal Transformer</vt:lpstr>
      <vt:lpstr>Ideal Transformer</vt:lpstr>
      <vt:lpstr>Ideal Transformer (xformer)</vt:lpstr>
      <vt:lpstr>Impedance Transformation Example</vt:lpstr>
      <vt:lpstr>Real Transformers</vt:lpstr>
      <vt:lpstr>Residential Distribution Transformers</vt:lpstr>
      <vt:lpstr>Residential Distribution Transformers</vt:lpstr>
      <vt:lpstr>Power System Harmonics</vt:lpstr>
      <vt:lpstr>Quick Fourier Analysis Reminder</vt:lpstr>
      <vt:lpstr>Switched-Mode Power Supply Current</vt:lpstr>
      <vt:lpstr>Harmonic Current Spectrum</vt:lpstr>
      <vt:lpstr>Current Waveform for CFL</vt:lpstr>
      <vt:lpstr>Total Harmonic Distortion (THD)</vt:lpstr>
      <vt:lpstr>Key Harmonics Consequences</vt:lpstr>
      <vt:lpstr>Power Supplies for AC to DC 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347</cp:revision>
  <dcterms:created xsi:type="dcterms:W3CDTF">2000-05-11T14:27:08Z</dcterms:created>
  <dcterms:modified xsi:type="dcterms:W3CDTF">2018-01-31T17:23:32Z</dcterms:modified>
</cp:coreProperties>
</file>