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258" r:id="rId2"/>
    <p:sldId id="385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362" r:id="rId14"/>
    <p:sldId id="363" r:id="rId15"/>
    <p:sldId id="364" r:id="rId16"/>
    <p:sldId id="423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422" r:id="rId27"/>
    <p:sldId id="376" r:id="rId28"/>
    <p:sldId id="377" r:id="rId29"/>
    <p:sldId id="375" r:id="rId30"/>
    <p:sldId id="378" r:id="rId31"/>
    <p:sldId id="379" r:id="rId32"/>
    <p:sldId id="380" r:id="rId33"/>
    <p:sldId id="41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000000"/>
    <a:srgbClr val="CC9900"/>
    <a:srgbClr val="00CC66"/>
    <a:srgbClr val="00FF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207" y="4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5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E360FA-8CBF-4FF1-AEF4-C15C30990C83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901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901B4F6-719A-4942-9AC2-8327B79FBECB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279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F81F777-BFCC-43D6-AAC3-2EA5FB652F8F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0076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AB9376-6A55-46DE-A83F-8673B898255D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28003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6A0CF6-26E1-4275-80C8-26BD2B4D7D69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4362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6A0CF6-26E1-4275-80C8-26BD2B4D7D69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5529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986F867-3C04-4B92-91D0-CC57B87D94D0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38349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4D7FAA2-BF51-4279-A841-6B85EE84F5EB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63654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EC6FCFC-7DFB-4F18-BF55-40D324BE0676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5426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1FEEA98-8FD9-4B9D-8A16-E6347D4B7425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9255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FF87492-EEAB-4982-9736-9024754FD5D3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18219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3982518-1D2F-4279-819C-773FFB15FED3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3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55AF58A-5B93-407B-858B-39FDDC6CB057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4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103B4F-EF09-4177-B5A2-2E8E1E42CF2A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73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E1E587B-46C3-46DA-BFB6-15038BEF34C7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03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E1E587B-46C3-46DA-BFB6-15038BEF34C7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2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71222F2-AED4-413E-A72C-1D0B15E3A523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9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044E7CD-5682-4117-AC37-351DD701CE63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2BB18F0-DB25-4283-9DAB-023E089C25BE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8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2EBC8E8-37E1-4980-89F1-1CAD0D16F348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9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FD9F0-7BB4-46F8-A0E2-E0B1F854D760}" type="slidenum">
              <a:rPr lang="en-US" sz="1200" smtClean="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9985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E20216-BE49-4C0E-A788-DD482E0635BB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035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4B99031-4125-4250-BE93-0192A5116494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07153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D8A8B-30B3-4AAF-8FF8-A6F52D6F9A29}" type="slidenum">
              <a:rPr lang="en-US" sz="1200" smtClean="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665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489200-1D57-44A8-8C83-E6834AB69E14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797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C812C5-1AC8-44EB-82E3-E6EA46CD187F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8175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B63B00-7088-46B0-B4DC-5D84381EB64A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822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208D74-F3D1-47CA-9ABA-64D25265CA5E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9145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ED0C6C-8A6B-4A21-9C20-5B426E16FB1A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289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2C8198-3DBB-40E8-A567-10849939140A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9723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png"/><Relationship Id="rId5" Type="http://schemas.openxmlformats.org/officeDocument/2006/relationships/image" Target="../media/image54.wmf"/><Relationship Id="rId10" Type="http://schemas.openxmlformats.org/officeDocument/2006/relationships/image" Target="../media/image56.w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8.wmf"/><Relationship Id="rId10" Type="http://schemas.openxmlformats.org/officeDocument/2006/relationships/image" Target="../media/image60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8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9.pn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22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Energy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4: Three-Phase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16050"/>
            <a:ext cx="46958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3216414"/>
          <a:ext cx="408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Equation" r:id="rId5" imgW="4089240" imgH="825480" progId="Equation.DSMT4">
                  <p:embed/>
                </p:oleObj>
              </mc:Choice>
              <mc:Fallback>
                <p:oleObj name="Equation" r:id="rId5" imgW="4089240" imgH="825480" progId="Equation.DSMT4">
                  <p:embed/>
                  <p:pic>
                    <p:nvPicPr>
                      <p:cNvPr id="51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16414"/>
                        <a:ext cx="4089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4328272"/>
          <a:ext cx="464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1" name="Equation" r:id="rId7" imgW="4647960" imgH="863280" progId="Equation.DSMT4">
                  <p:embed/>
                </p:oleObj>
              </mc:Choice>
              <mc:Fallback>
                <p:oleObj name="Equation" r:id="rId7" imgW="4647960" imgH="863280" progId="Equation.DSMT4">
                  <p:embed/>
                  <p:pic>
                    <p:nvPicPr>
                      <p:cNvPr id="51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28272"/>
                        <a:ext cx="4648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5545470"/>
          <a:ext cx="5562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2" name="Equation" r:id="rId9" imgW="5562360" imgH="812520" progId="Equation.DSMT4">
                  <p:embed/>
                </p:oleObj>
              </mc:Choice>
              <mc:Fallback>
                <p:oleObj name="Equation" r:id="rId9" imgW="5562360" imgH="812520" progId="Equation.DSMT4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545470"/>
                        <a:ext cx="5562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04800" y="1616149"/>
            <a:ext cx="4038600" cy="138499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/>
              <a:t>Solve for the apparent power delivered by the source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Reactive Power Compensation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73964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FF"/>
                </a:solidFill>
              </a:rPr>
              <a:t>Reactive compensation </a:t>
            </a:r>
            <a:r>
              <a:rPr lang="en-US" sz="2400" dirty="0"/>
              <a:t>is used extensively by utilities 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FF"/>
                </a:solidFill>
              </a:rPr>
              <a:t>Capacitors</a:t>
            </a:r>
            <a:r>
              <a:rPr lang="en-US" sz="2400" dirty="0"/>
              <a:t> are used to correct the power factor (pf)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This allows </a:t>
            </a:r>
            <a:r>
              <a:rPr lang="en-US" sz="2400" b="1" dirty="0">
                <a:solidFill>
                  <a:srgbClr val="6600CC"/>
                </a:solidFill>
              </a:rPr>
              <a:t>reactive power </a:t>
            </a:r>
            <a:r>
              <a:rPr lang="en-US" sz="2400" dirty="0"/>
              <a:t>to be supplied locally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Supplying reactive power locally </a:t>
            </a:r>
            <a:r>
              <a:rPr lang="en-US" sz="2400" b="1" dirty="0">
                <a:solidFill>
                  <a:srgbClr val="808000"/>
                </a:solidFill>
              </a:rPr>
              <a:t>decreases line current</a:t>
            </a:r>
            <a:r>
              <a:rPr lang="en-US" sz="2400" dirty="0"/>
              <a:t>, which results in</a:t>
            </a:r>
          </a:p>
          <a:p>
            <a:pPr lvl="1"/>
            <a:r>
              <a:rPr lang="en-US" sz="2200" dirty="0"/>
              <a:t>Decreased line losses</a:t>
            </a:r>
          </a:p>
          <a:p>
            <a:pPr lvl="1"/>
            <a:r>
              <a:rPr lang="en-US" sz="2200" dirty="0"/>
              <a:t>Ability to use smaller wires</a:t>
            </a:r>
          </a:p>
          <a:p>
            <a:pPr lvl="1"/>
            <a:r>
              <a:rPr lang="en-US" sz="2200" dirty="0"/>
              <a:t>Less voltage drop across the 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Power Factor Correction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760" y="1280160"/>
            <a:ext cx="8534400" cy="3733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SzPct val="15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Assume we have a 100 kVA load with pf = 0.8 lagging, and would like to correct the pf to 0.95 lagging.  How many </a:t>
            </a:r>
            <a:r>
              <a:rPr lang="en-US" sz="2400" kern="0" dirty="0" err="1">
                <a:latin typeface="+mn-lt"/>
              </a:rPr>
              <a:t>kVAR</a:t>
            </a:r>
            <a:r>
              <a:rPr lang="en-US" sz="2400" kern="0" dirty="0">
                <a:latin typeface="+mn-lt"/>
              </a:rPr>
              <a:t>?</a:t>
            </a:r>
          </a:p>
          <a:p>
            <a:pPr marL="342900" indent="-342900" eaLnBrk="0" hangingPunct="0">
              <a:buSzPct val="150000"/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/>
          </p:nvPr>
        </p:nvGraphicFramePr>
        <p:xfrm>
          <a:off x="2078546" y="2395159"/>
          <a:ext cx="345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0" name="Equation" r:id="rId4" imgW="3454200" imgH="342720" progId="Equation.DSMT4">
                  <p:embed/>
                </p:oleObj>
              </mc:Choice>
              <mc:Fallback>
                <p:oleObj name="Equation" r:id="rId4" imgW="3454200" imgH="342720" progId="Equation.DSMT4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546" y="2395159"/>
                        <a:ext cx="3454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/>
          </p:nvPr>
        </p:nvGraphicFramePr>
        <p:xfrm>
          <a:off x="5765505" y="2288705"/>
          <a:ext cx="267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1" name="Equation" r:id="rId6" imgW="2679480" imgH="431640" progId="Equation.DSMT4">
                  <p:embed/>
                </p:oleObj>
              </mc:Choice>
              <mc:Fallback>
                <p:oleObj name="Equation" r:id="rId6" imgW="2679480" imgH="43164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505" y="2288705"/>
                        <a:ext cx="2679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645718" y="2301691"/>
            <a:ext cx="1432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We know:</a:t>
            </a: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645718" y="2991955"/>
            <a:ext cx="1346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We want:</a:t>
            </a: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>
            <p:extLst/>
          </p:nvPr>
        </p:nvGraphicFramePr>
        <p:xfrm>
          <a:off x="2360251" y="2978089"/>
          <a:ext cx="3429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2" name="Equation" r:id="rId8" imgW="3429000" imgH="444240" progId="Equation.DSMT4">
                  <p:embed/>
                </p:oleObj>
              </mc:Choice>
              <mc:Fallback>
                <p:oleObj name="Equation" r:id="rId8" imgW="3429000" imgH="444240" progId="Equation.DSMT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251" y="2978089"/>
                        <a:ext cx="3429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665DA5D-32BC-447A-85F4-F85C80D7E132}"/>
              </a:ext>
            </a:extLst>
          </p:cNvPr>
          <p:cNvGrpSpPr/>
          <p:nvPr/>
        </p:nvGrpSpPr>
        <p:grpSpPr>
          <a:xfrm>
            <a:off x="365760" y="3625726"/>
            <a:ext cx="2895600" cy="1618595"/>
            <a:chOff x="800100" y="3886200"/>
            <a:chExt cx="2895600" cy="1618595"/>
          </a:xfrm>
        </p:grpSpPr>
        <p:sp>
          <p:nvSpPr>
            <p:cNvPr id="12" name="Isosceles Triangle 11"/>
            <p:cNvSpPr/>
            <p:nvPr/>
          </p:nvSpPr>
          <p:spPr bwMode="auto">
            <a:xfrm>
              <a:off x="838200" y="3886200"/>
              <a:ext cx="1600200" cy="1036638"/>
            </a:xfrm>
            <a:prstGeom prst="triangle">
              <a:avLst>
                <a:gd name="adj" fmla="val 100000"/>
              </a:avLst>
            </a:prstGeom>
            <a:noFill/>
            <a:ln w="28575" cap="flat" cmpd="sng" algn="ctr">
              <a:solidFill>
                <a:schemeClr val="accent4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1295400" y="3939117"/>
              <a:ext cx="609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SzPct val="125000"/>
                <a:buFontTx/>
                <a:buNone/>
                <a:defRPr/>
              </a:pPr>
              <a:r>
                <a:rPr lang="en-US" sz="2400" b="1" kern="0" dirty="0">
                  <a:solidFill>
                    <a:srgbClr val="C00000"/>
                  </a:solidFill>
                  <a:latin typeface="+mn-lt"/>
                </a:rPr>
                <a:t>S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2590800" y="4137819"/>
              <a:ext cx="11049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SzPct val="125000"/>
                <a:buFontTx/>
                <a:buNone/>
                <a:defRPr/>
              </a:pPr>
              <a:r>
                <a:rPr lang="en-US" sz="2400" b="1" kern="0" dirty="0" err="1">
                  <a:solidFill>
                    <a:srgbClr val="0000FF"/>
                  </a:solidFill>
                  <a:latin typeface="+mn-lt"/>
                </a:rPr>
                <a:t>Q</a:t>
              </a:r>
              <a:r>
                <a:rPr lang="en-US" sz="2400" b="1" kern="0" baseline="-25000" dirty="0" err="1">
                  <a:solidFill>
                    <a:srgbClr val="0000FF"/>
                  </a:solidFill>
                  <a:latin typeface="+mn-lt"/>
                </a:rPr>
                <a:t>des</a:t>
              </a:r>
              <a:r>
                <a:rPr lang="en-US" sz="2400" b="1" kern="0" baseline="-25000" dirty="0">
                  <a:solidFill>
                    <a:srgbClr val="0000FF"/>
                  </a:solidFill>
                  <a:latin typeface="+mn-lt"/>
                </a:rPr>
                <a:t>.</a:t>
              </a:r>
              <a:r>
                <a:rPr lang="en-US" sz="2400" b="1" kern="0" dirty="0">
                  <a:solidFill>
                    <a:srgbClr val="0000FF"/>
                  </a:solidFill>
                  <a:latin typeface="+mn-lt"/>
                </a:rPr>
                <a:t>=?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367879" y="4971395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SzPct val="125000"/>
                <a:buFontTx/>
                <a:buNone/>
                <a:defRPr/>
              </a:pPr>
              <a:r>
                <a:rPr lang="en-US" sz="2400" b="1" kern="0" dirty="0">
                  <a:solidFill>
                    <a:srgbClr val="FF3300"/>
                  </a:solidFill>
                  <a:latin typeface="+mn-lt"/>
                </a:rPr>
                <a:t>P = 80</a:t>
              </a: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800100" y="4699000"/>
              <a:ext cx="457200" cy="457200"/>
            </a:xfrm>
            <a:prstGeom prst="arc">
              <a:avLst>
                <a:gd name="adj1" fmla="val 17898045"/>
                <a:gd name="adj2" fmla="val 0"/>
              </a:avLst>
            </a:prstGeom>
            <a:noFill/>
            <a:ln w="9525" cap="flat" cmpd="sng" algn="ctr">
              <a:solidFill>
                <a:schemeClr val="accent4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graphicFrame>
          <p:nvGraphicFramePr>
            <p:cNvPr id="614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1417999" y="4610765"/>
            <a:ext cx="617538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903" name="Equation" r:id="rId10" imgW="660240" imgH="279360" progId="Equation.DSMT4">
                    <p:embed/>
                  </p:oleObj>
                </mc:Choice>
                <mc:Fallback>
                  <p:oleObj name="Equation" r:id="rId10" imgW="660240" imgH="279360" progId="Equation.DSMT4">
                    <p:embed/>
                    <p:pic>
                      <p:nvPicPr>
                        <p:cNvPr id="614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7999" y="4610765"/>
                          <a:ext cx="617538" cy="261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50" name="Object 3"/>
          <p:cNvGraphicFramePr>
            <a:graphicFrameLocks noChangeAspect="1"/>
          </p:cNvGraphicFramePr>
          <p:nvPr>
            <p:extLst/>
          </p:nvPr>
        </p:nvGraphicFramePr>
        <p:xfrm>
          <a:off x="4267200" y="3657600"/>
          <a:ext cx="2184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4" name="Equation" r:id="rId12" imgW="2184120" imgH="723600" progId="Equation.DSMT4">
                  <p:embed/>
                </p:oleObj>
              </mc:Choice>
              <mc:Fallback>
                <p:oleObj name="Equation" r:id="rId12" imgW="2184120" imgH="723600" progId="Equation.DSMT4">
                  <p:embed/>
                  <p:pic>
                    <p:nvPicPr>
                      <p:cNvPr id="61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57600"/>
                        <a:ext cx="2184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3"/>
          <p:cNvGraphicFramePr>
            <a:graphicFrameLocks noChangeAspect="1"/>
          </p:cNvGraphicFramePr>
          <p:nvPr>
            <p:extLst/>
          </p:nvPr>
        </p:nvGraphicFramePr>
        <p:xfrm>
          <a:off x="4267200" y="4377479"/>
          <a:ext cx="474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5" name="Equation" r:id="rId14" imgW="4749480" imgH="431640" progId="Equation.DSMT4">
                  <p:embed/>
                </p:oleObj>
              </mc:Choice>
              <mc:Fallback>
                <p:oleObj name="Equation" r:id="rId14" imgW="4749480" imgH="431640" progId="Equation.DSMT4">
                  <p:embed/>
                  <p:pic>
                    <p:nvPicPr>
                      <p:cNvPr id="61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77479"/>
                        <a:ext cx="4749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108635" y="5064831"/>
            <a:ext cx="5486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Thus requiring a capacitor producing </a:t>
            </a:r>
            <a:r>
              <a:rPr lang="en-US" sz="2400" dirty="0" err="1"/>
              <a:t>kVar</a:t>
            </a:r>
            <a:r>
              <a:rPr lang="en-US" sz="2400" dirty="0"/>
              <a:t>:</a:t>
            </a:r>
          </a:p>
        </p:txBody>
      </p:sp>
      <p:graphicFrame>
        <p:nvGraphicFramePr>
          <p:cNvPr id="6152" name="Object 3"/>
          <p:cNvGraphicFramePr>
            <a:graphicFrameLocks noChangeAspect="1"/>
          </p:cNvGraphicFramePr>
          <p:nvPr>
            <p:extLst/>
          </p:nvPr>
        </p:nvGraphicFramePr>
        <p:xfrm>
          <a:off x="4583843" y="5707787"/>
          <a:ext cx="4102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6" name="Equation" r:id="rId16" imgW="4101840" imgH="444240" progId="Equation.DSMT4">
                  <p:embed/>
                </p:oleObj>
              </mc:Choice>
              <mc:Fallback>
                <p:oleObj name="Equation" r:id="rId16" imgW="4101840" imgH="444240" progId="Equation.DSMT4">
                  <p:embed/>
                  <p:pic>
                    <p:nvPicPr>
                      <p:cNvPr id="61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843" y="5707787"/>
                        <a:ext cx="4102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Isosceles Triangle 23"/>
          <p:cNvSpPr/>
          <p:nvPr/>
        </p:nvSpPr>
        <p:spPr bwMode="auto">
          <a:xfrm>
            <a:off x="461601" y="5778210"/>
            <a:ext cx="1104900" cy="776932"/>
          </a:xfrm>
          <a:prstGeom prst="triangle">
            <a:avLst>
              <a:gd name="adj" fmla="val 100000"/>
            </a:avLst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12351" y="5851489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sz="2000" b="1" kern="0" dirty="0">
                <a:solidFill>
                  <a:srgbClr val="009900"/>
                </a:solidFill>
                <a:latin typeface="+mn-lt"/>
              </a:rPr>
              <a:t>Q = 60</a:t>
            </a:r>
          </a:p>
        </p:txBody>
      </p:sp>
      <p:sp>
        <p:nvSpPr>
          <p:cNvPr id="30" name="Isosceles Triangle 29"/>
          <p:cNvSpPr/>
          <p:nvPr/>
        </p:nvSpPr>
        <p:spPr bwMode="auto">
          <a:xfrm flipV="1">
            <a:off x="1622857" y="5785386"/>
            <a:ext cx="1066800" cy="381000"/>
          </a:xfrm>
          <a:prstGeom prst="triangle">
            <a:avLst>
              <a:gd name="adj" fmla="val 100000"/>
            </a:avLst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2868581" y="5707787"/>
            <a:ext cx="171367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sz="2000" b="1" kern="0" dirty="0" err="1">
                <a:solidFill>
                  <a:srgbClr val="6600CC"/>
                </a:solidFill>
                <a:latin typeface="+mn-lt"/>
              </a:rPr>
              <a:t>Q</a:t>
            </a:r>
            <a:r>
              <a:rPr lang="en-US" sz="2000" b="1" kern="0" baseline="-25000" dirty="0" err="1">
                <a:solidFill>
                  <a:srgbClr val="6600CC"/>
                </a:solidFill>
                <a:latin typeface="+mn-lt"/>
              </a:rPr>
              <a:t>cap</a:t>
            </a:r>
            <a:r>
              <a:rPr lang="en-US" sz="2000" b="1" kern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</a:rPr>
              <a:t> = </a:t>
            </a:r>
            <a:r>
              <a:rPr lang="en-US" sz="2000" b="1" kern="0" dirty="0">
                <a:solidFill>
                  <a:srgbClr val="6600CC"/>
                </a:solidFill>
                <a:latin typeface="+mn-lt"/>
              </a:rPr>
              <a:t>-33.7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733926" y="6527193"/>
            <a:ext cx="9726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sz="2000" b="1" kern="0" dirty="0">
                <a:solidFill>
                  <a:srgbClr val="FF3300"/>
                </a:solidFill>
                <a:latin typeface="+mn-lt"/>
              </a:rPr>
              <a:t>P = 80</a:t>
            </a:r>
          </a:p>
        </p:txBody>
      </p:sp>
      <p:cxnSp>
        <p:nvCxnSpPr>
          <p:cNvPr id="6169" name="Straight Arrow Connector 34"/>
          <p:cNvCxnSpPr>
            <a:cxnSpLocks noChangeShapeType="1"/>
          </p:cNvCxnSpPr>
          <p:nvPr/>
        </p:nvCxnSpPr>
        <p:spPr bwMode="auto">
          <a:xfrm flipV="1">
            <a:off x="1572851" y="5776268"/>
            <a:ext cx="0" cy="776932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/>
            <a:endCxn id="30" idx="0"/>
          </p:cNvCxnSpPr>
          <p:nvPr/>
        </p:nvCxnSpPr>
        <p:spPr bwMode="auto">
          <a:xfrm flipH="1">
            <a:off x="2689657" y="5786974"/>
            <a:ext cx="1588" cy="379412"/>
          </a:xfrm>
          <a:prstGeom prst="straightConnector1">
            <a:avLst/>
          </a:prstGeom>
          <a:noFill/>
          <a:ln w="41275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0800000">
            <a:off x="1572851" y="6180361"/>
            <a:ext cx="19050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1822966" y="625428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sz="2000" b="1" kern="0" dirty="0" err="1">
                <a:solidFill>
                  <a:srgbClr val="0000FF"/>
                </a:solidFill>
                <a:latin typeface="+mn-lt"/>
              </a:rPr>
              <a:t>Q</a:t>
            </a:r>
            <a:r>
              <a:rPr lang="en-US" sz="2000" b="1" kern="0" baseline="-25000" dirty="0" err="1">
                <a:solidFill>
                  <a:srgbClr val="0000FF"/>
                </a:solidFill>
                <a:latin typeface="+mn-lt"/>
              </a:rPr>
              <a:t>des</a:t>
            </a:r>
            <a:r>
              <a:rPr lang="en-US" sz="2000" b="1" kern="0" dirty="0">
                <a:solidFill>
                  <a:srgbClr val="0000FF"/>
                </a:solidFill>
                <a:latin typeface="+mn-lt"/>
              </a:rPr>
              <a:t>= 26.3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772330" y="5416427"/>
            <a:ext cx="1104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sz="2000" b="1" kern="0" dirty="0">
                <a:solidFill>
                  <a:srgbClr val="FF3300"/>
                </a:solidFill>
                <a:latin typeface="+mn-lt"/>
              </a:rPr>
              <a:t>P = 80</a:t>
            </a:r>
          </a:p>
        </p:txBody>
      </p:sp>
      <p:cxnSp>
        <p:nvCxnSpPr>
          <p:cNvPr id="6176" name="Straight Arrow Connector 58"/>
          <p:cNvCxnSpPr>
            <a:cxnSpLocks noChangeShapeType="1"/>
          </p:cNvCxnSpPr>
          <p:nvPr/>
        </p:nvCxnSpPr>
        <p:spPr bwMode="auto">
          <a:xfrm>
            <a:off x="1026751" y="6080089"/>
            <a:ext cx="457200" cy="76200"/>
          </a:xfrm>
          <a:prstGeom prst="straightConnector1">
            <a:avLst/>
          </a:prstGeom>
          <a:noFill/>
          <a:ln w="952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B170521-28CF-41B3-BC61-008758019F94}"/>
              </a:ext>
            </a:extLst>
          </p:cNvPr>
          <p:cNvSpPr/>
          <p:nvPr/>
        </p:nvSpPr>
        <p:spPr bwMode="auto">
          <a:xfrm>
            <a:off x="3485420" y="3880443"/>
            <a:ext cx="609600" cy="27821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2515717-7E24-40FB-9800-953AC41B8CCF}"/>
              </a:ext>
            </a:extLst>
          </p:cNvPr>
          <p:cNvSpPr/>
          <p:nvPr/>
        </p:nvSpPr>
        <p:spPr bwMode="auto">
          <a:xfrm>
            <a:off x="3485420" y="4446501"/>
            <a:ext cx="609600" cy="27821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D4AB1FF-E1B3-479F-A030-1053D8552187}"/>
              </a:ext>
            </a:extLst>
          </p:cNvPr>
          <p:cNvSpPr/>
          <p:nvPr/>
        </p:nvSpPr>
        <p:spPr bwMode="auto">
          <a:xfrm>
            <a:off x="467951" y="6182981"/>
            <a:ext cx="1104900" cy="374266"/>
          </a:xfrm>
          <a:prstGeom prst="triangle">
            <a:avLst>
              <a:gd name="adj" fmla="val 100000"/>
            </a:avLst>
          </a:prstGeom>
          <a:noFill/>
          <a:ln w="730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 bwMode="auto">
          <a:xfrm flipV="1">
            <a:off x="1572851" y="6156289"/>
            <a:ext cx="0" cy="396911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149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Balanced 3 Phase (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) 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280160"/>
            <a:ext cx="8001000" cy="4724400"/>
          </a:xfrm>
        </p:spPr>
        <p:txBody>
          <a:bodyPr/>
          <a:lstStyle/>
          <a:p>
            <a:pPr eaLnBrk="1" hangingPunct="1">
              <a:buSzTx/>
            </a:pPr>
            <a:r>
              <a:rPr lang="en-US" sz="2400" dirty="0"/>
              <a:t>A </a:t>
            </a:r>
            <a:r>
              <a:rPr lang="en-US" sz="2400" i="1" dirty="0"/>
              <a:t>balanced</a:t>
            </a:r>
            <a:r>
              <a:rPr lang="en-US" sz="2400" dirty="0"/>
              <a:t> 3 phase (</a:t>
            </a:r>
            <a:r>
              <a:rPr lang="en-US" sz="2400" dirty="0">
                <a:sym typeface="Symbol" pitchFamily="18" charset="2"/>
              </a:rPr>
              <a:t>) system has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sz="2200" dirty="0">
                <a:sym typeface="Symbol" pitchFamily="18" charset="2"/>
              </a:rPr>
              <a:t>3 voltage sources w/ equal magnitude, but w/ 120 phase shift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sz="2200" dirty="0">
                <a:sym typeface="Symbol" pitchFamily="18" charset="2"/>
              </a:rPr>
              <a:t>Equal loads on each phase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sz="2200" dirty="0">
                <a:sym typeface="Symbol" pitchFamily="18" charset="2"/>
              </a:rPr>
              <a:t>Equal impedance on the lines connecting generators to loads </a:t>
            </a:r>
          </a:p>
          <a:p>
            <a:pPr eaLnBrk="1" hangingPunct="1">
              <a:buSzTx/>
            </a:pPr>
            <a:r>
              <a:rPr lang="en-US" sz="2400" dirty="0">
                <a:sym typeface="Symbol" pitchFamily="18" charset="2"/>
              </a:rPr>
              <a:t>Bulk power systems are almost exclusively 3</a:t>
            </a:r>
          </a:p>
          <a:p>
            <a:pPr eaLnBrk="1" hangingPunct="1">
              <a:buSzTx/>
            </a:pPr>
            <a:r>
              <a:rPr lang="en-US" sz="2400" dirty="0">
                <a:sym typeface="Symbol" pitchFamily="18" charset="2"/>
              </a:rPr>
              <a:t>Single phase is used primarily only in low voltage, low power settings, such as residential and some commercial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7CE42A5-1D3E-42D0-9047-CDDBD7FE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4" y="4414191"/>
            <a:ext cx="4055934" cy="232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3">
            <a:extLst>
              <a:ext uri="{FF2B5EF4-FFF2-40B4-BE49-F238E27FC236}">
                <a16:creationId xmlns:a16="http://schemas.microsoft.com/office/drawing/2014/main" id="{C5199A15-A163-40E4-9A01-5A11F3B7277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419600"/>
            <a:ext cx="2472140" cy="2144713"/>
            <a:chOff x="849" y="1056"/>
            <a:chExt cx="2021" cy="1735"/>
          </a:xfrm>
        </p:grpSpPr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7D40108B-1C00-4A65-877A-22E12B9D9B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699A222E-27FB-4AAA-831D-F4D6A708D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26" name="Line 3">
                <a:extLst>
                  <a:ext uri="{FF2B5EF4-FFF2-40B4-BE49-F238E27FC236}">
                    <a16:creationId xmlns:a16="http://schemas.microsoft.com/office/drawing/2014/main" id="{2277453D-0184-40D8-AFEC-CFDCB8EC7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">
                <a:extLst>
                  <a:ext uri="{FF2B5EF4-FFF2-40B4-BE49-F238E27FC236}">
                    <a16:creationId xmlns:a16="http://schemas.microsoft.com/office/drawing/2014/main" id="{536B64C6-4E27-4F48-BA48-C127216FD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189441D8-E56C-4533-97D0-09635D1A9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" y="1384"/>
              <a:ext cx="739" cy="918"/>
              <a:chOff x="2004" y="1632"/>
              <a:chExt cx="849" cy="1101"/>
            </a:xfrm>
          </p:grpSpPr>
          <p:sp>
            <p:nvSpPr>
              <p:cNvPr id="22" name="Line 6">
                <a:extLst>
                  <a:ext uri="{FF2B5EF4-FFF2-40B4-BE49-F238E27FC236}">
                    <a16:creationId xmlns:a16="http://schemas.microsoft.com/office/drawing/2014/main" id="{AA0CD08F-7E23-4BD4-AA89-6F61CF73B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id="{E2397656-C61F-41A4-8AE6-1826C727A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200000" flipV="1">
                <a:off x="1697" y="2418"/>
                <a:ext cx="622" cy="8"/>
              </a:xfrm>
              <a:prstGeom prst="line">
                <a:avLst/>
              </a:prstGeom>
              <a:noFill/>
              <a:ln w="25400">
                <a:solidFill>
                  <a:srgbClr val="00CC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">
                <a:extLst>
                  <a:ext uri="{FF2B5EF4-FFF2-40B4-BE49-F238E27FC236}">
                    <a16:creationId xmlns:a16="http://schemas.microsoft.com/office/drawing/2014/main" id="{96FF3D9F-BA05-4F6D-A56A-EFE48ABA7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">
                <a:extLst>
                  <a:ext uri="{FF2B5EF4-FFF2-40B4-BE49-F238E27FC236}">
                    <a16:creationId xmlns:a16="http://schemas.microsoft.com/office/drawing/2014/main" id="{88E1AF6B-A964-4F46-94D7-6162C7B28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200000" flipV="1">
                <a:off x="2570" y="1933"/>
                <a:ext cx="562" cy="5"/>
              </a:xfrm>
              <a:prstGeom prst="line">
                <a:avLst/>
              </a:prstGeom>
              <a:noFill/>
              <a:ln w="25400">
                <a:solidFill>
                  <a:srgbClr val="00CC66"/>
                </a:solidFill>
                <a:prstDash val="sysDash"/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036675A1-B6F4-4B36-9CD3-BFAE06BFE1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8129112F-622F-4B87-86FD-9E17ED4FA5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C6848DE3-0232-4F05-9FEF-01197E4E8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1992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>
                  <a:solidFill>
                    <a:srgbClr val="FF0000"/>
                  </a:solidFill>
                </a:rPr>
                <a:t>V</a:t>
              </a:r>
              <a:r>
                <a:rPr lang="en-US" i="1" baseline="-25000" dirty="0">
                  <a:solidFill>
                    <a:srgbClr val="FF0000"/>
                  </a:solidFill>
                </a:rPr>
                <a:t>an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D1E7807E-2025-4F39-85D6-D98235438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/>
                <a:t>V</a:t>
              </a:r>
              <a:r>
                <a:rPr lang="en-US" i="1" baseline="-25000" dirty="0" err="1"/>
                <a:t>cn</a:t>
              </a:r>
              <a:endParaRPr lang="en-US" i="1" dirty="0"/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BA47F4C9-E5AD-4E19-B809-0E08CF43C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021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B05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B050"/>
                  </a:solidFill>
                </a:rPr>
                <a:t>bn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29BDD017-2A2A-4EA9-8374-C8F225F00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" y="1080"/>
              <a:ext cx="4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CC99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CC9900"/>
                  </a:solidFill>
                </a:rPr>
                <a:t>ab</a:t>
              </a:r>
              <a:endParaRPr lang="en-US" i="1" dirty="0">
                <a:solidFill>
                  <a:srgbClr val="CC9900"/>
                </a:solidFill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45F101AE-05EB-4F39-BA2A-886AFE76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" y="1290"/>
              <a:ext cx="4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00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ca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838BCFDD-39E7-4249-8CB2-CE1116E35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00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bc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E8A3904F-4642-4600-81A7-85B6F2B28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2" y="1704"/>
              <a:ext cx="52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C7F1E1F2-866F-4499-AE67-716D66E211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>
              <a:off x="1696" y="2051"/>
              <a:ext cx="867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55A4B596-D0B9-4F83-BE21-7CF52E8C7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9" y="1840"/>
              <a:ext cx="45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ABFCD01C-9A26-4153-97CF-5AB3085E1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30" y="1425"/>
              <a:ext cx="45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6">
            <a:extLst>
              <a:ext uri="{FF2B5EF4-FFF2-40B4-BE49-F238E27FC236}">
                <a16:creationId xmlns:a16="http://schemas.microsoft.com/office/drawing/2014/main" id="{455B47EC-7724-4935-90E9-4DE1EBD3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4911" y="4694385"/>
            <a:ext cx="1493137" cy="14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Balanced 3</a:t>
            </a:r>
            <a:r>
              <a:rPr lang="en-US" dirty="0">
                <a:sym typeface="Symbol" pitchFamily="18" charset="2"/>
              </a:rPr>
              <a:t> -- No Neutral Current</a:t>
            </a:r>
            <a:endParaRPr lang="en-US" dirty="0"/>
          </a:p>
        </p:txBody>
      </p:sp>
      <p:sp>
        <p:nvSpPr>
          <p:cNvPr id="7172" name="AutoShape 6"/>
          <p:cNvSpPr>
            <a:spLocks noChangeAspect="1" noChangeArrowheads="1"/>
          </p:cNvSpPr>
          <p:nvPr/>
        </p:nvSpPr>
        <p:spPr bwMode="auto">
          <a:xfrm>
            <a:off x="-19373850" y="-8524875"/>
            <a:ext cx="47891700" cy="23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AutoShape 7"/>
          <p:cNvSpPr>
            <a:spLocks noChangeAspect="1" noChangeArrowheads="1"/>
          </p:cNvSpPr>
          <p:nvPr/>
        </p:nvSpPr>
        <p:spPr bwMode="auto">
          <a:xfrm>
            <a:off x="-19373850" y="-8524875"/>
            <a:ext cx="47891700" cy="23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608136"/>
              </p:ext>
            </p:extLst>
          </p:nvPr>
        </p:nvGraphicFramePr>
        <p:xfrm>
          <a:off x="1600200" y="4601029"/>
          <a:ext cx="50927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Equation" r:id="rId4" imgW="5092560" imgH="1701720" progId="Equation.DSMT4">
                  <p:embed/>
                </p:oleObj>
              </mc:Choice>
              <mc:Fallback>
                <p:oleObj name="Equation" r:id="rId4" imgW="509256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01029"/>
                        <a:ext cx="50927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1625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3</a:t>
            </a:r>
            <a:r>
              <a:rPr lang="en-US" dirty="0">
                <a:sym typeface="Symbol" pitchFamily="18" charset="2"/>
              </a:rPr>
              <a:t> Power Advantages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/>
              <a:t>Can transmit more power for same amount of wire (2x 1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dirty="0"/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/>
              <a:t>3</a:t>
            </a:r>
            <a:r>
              <a:rPr lang="en-US" sz="2400" dirty="0">
                <a:sym typeface="Symbol" pitchFamily="18" charset="2"/>
              </a:rPr>
              <a:t> machines produce constant torque (balanced conditions)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/>
              <a:t>3</a:t>
            </a:r>
            <a:r>
              <a:rPr lang="en-US" sz="2400" dirty="0">
                <a:sym typeface="Symbol" pitchFamily="18" charset="2"/>
              </a:rPr>
              <a:t> machines use less material for same power rating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/>
              <a:t>3</a:t>
            </a:r>
            <a:r>
              <a:rPr lang="en-US" sz="2400" dirty="0">
                <a:sym typeface="Symbol" pitchFamily="18" charset="2"/>
              </a:rPr>
              <a:t> machines start more easily than 1 machines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A973EC4-BEA1-47DB-AAF5-6F03F2346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03427"/>
            <a:ext cx="7680960" cy="34431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843" y="145674"/>
            <a:ext cx="84582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3</a:t>
            </a:r>
            <a:r>
              <a:rPr lang="en-US" dirty="0">
                <a:sym typeface="Symbol" pitchFamily="18" charset="2"/>
              </a:rPr>
              <a:t> Power Advantages – Rotating Field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7EDEABD-CF2F-48BA-8F1F-70DB9CA82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14990"/>
            <a:ext cx="5514368" cy="3838210"/>
          </a:xfrm>
          <a:prstGeom prst="rect">
            <a:avLst/>
          </a:prstGeom>
        </p:spPr>
      </p:pic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A973EC4-BEA1-47DB-AAF5-6F03F2346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3" y="1379484"/>
            <a:ext cx="4572000" cy="20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5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Three Phase Transmission Line</a:t>
            </a:r>
          </a:p>
        </p:txBody>
      </p:sp>
      <p:pic>
        <p:nvPicPr>
          <p:cNvPr id="52227" name="Picture 3" descr="Jul18_49"/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Jul18_50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990600" y="1524000"/>
            <a:ext cx="3898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Three Phase - Wye Connection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7848600" cy="1447800"/>
          </a:xfrm>
        </p:spPr>
        <p:txBody>
          <a:bodyPr/>
          <a:lstStyle/>
          <a:p>
            <a:pPr eaLnBrk="1" hangingPunct="1"/>
            <a:r>
              <a:rPr lang="en-US" dirty="0"/>
              <a:t>There are two ways to connect 3</a:t>
            </a:r>
            <a:r>
              <a:rPr lang="en-US" dirty="0">
                <a:sym typeface="Symbol" pitchFamily="18" charset="2"/>
              </a:rPr>
              <a:t> systems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>
                <a:sym typeface="Symbol" pitchFamily="18" charset="2"/>
              </a:rPr>
              <a:t>Wye (Y)</a:t>
            </a:r>
          </a:p>
          <a:p>
            <a:pPr lvl="1" eaLnBrk="1" hangingPunct="1">
              <a:buSzPct val="125000"/>
              <a:buFontTx/>
              <a:buChar char="•"/>
            </a:pPr>
            <a:r>
              <a:rPr lang="en-US" dirty="0">
                <a:sym typeface="Symbol" pitchFamily="18" charset="2"/>
              </a:rPr>
              <a:t>Delta ()</a:t>
            </a:r>
          </a:p>
          <a:p>
            <a:pPr eaLnBrk="1" hangingPunct="1">
              <a:buFont typeface="Wingdings" pitchFamily="2" charset="2"/>
              <a:buChar char="l"/>
            </a:pPr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14160"/>
              </p:ext>
            </p:extLst>
          </p:nvPr>
        </p:nvGraphicFramePr>
        <p:xfrm>
          <a:off x="914400" y="3276600"/>
          <a:ext cx="38735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4" imgW="3873240" imgH="2108160" progId="Equation.DSMT4">
                  <p:embed/>
                </p:oleObj>
              </mc:Choice>
              <mc:Fallback>
                <p:oleObj name="Equation" r:id="rId4" imgW="387324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38735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105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7A6FEB0-11B3-4E27-8D2A-A70C46D8AEA2}"/>
              </a:ext>
            </a:extLst>
          </p:cNvPr>
          <p:cNvSpPr/>
          <p:nvPr/>
        </p:nvSpPr>
        <p:spPr bwMode="auto">
          <a:xfrm>
            <a:off x="3188738" y="1360447"/>
            <a:ext cx="590290" cy="566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72681-3005-4810-8029-D41F85683300}"/>
              </a:ext>
            </a:extLst>
          </p:cNvPr>
          <p:cNvSpPr/>
          <p:nvPr/>
        </p:nvSpPr>
        <p:spPr bwMode="auto">
          <a:xfrm>
            <a:off x="499730" y="4148950"/>
            <a:ext cx="554312" cy="5745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Wye Connection Line Voltages</a:t>
            </a:r>
          </a:p>
        </p:txBody>
      </p:sp>
      <p:grpSp>
        <p:nvGrpSpPr>
          <p:cNvPr id="9220" name="Group 23"/>
          <p:cNvGrpSpPr>
            <a:grpSpLocks/>
          </p:cNvGrpSpPr>
          <p:nvPr/>
        </p:nvGrpSpPr>
        <p:grpSpPr bwMode="auto">
          <a:xfrm>
            <a:off x="1286913" y="1357921"/>
            <a:ext cx="3208338" cy="2754313"/>
            <a:chOff x="849" y="1056"/>
            <a:chExt cx="2021" cy="1735"/>
          </a:xfrm>
        </p:grpSpPr>
        <p:sp>
          <p:nvSpPr>
            <p:cNvPr id="9226" name="Line 9"/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4" name="Group 5"/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9240" name="Line 3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4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5" name="Group 10"/>
            <p:cNvGrpSpPr>
              <a:grpSpLocks/>
            </p:cNvGrpSpPr>
            <p:nvPr/>
          </p:nvGrpSpPr>
          <p:grpSpPr bwMode="auto">
            <a:xfrm>
              <a:off x="1868" y="1384"/>
              <a:ext cx="739" cy="918"/>
              <a:chOff x="2004" y="1632"/>
              <a:chExt cx="849" cy="1101"/>
            </a:xfrm>
          </p:grpSpPr>
          <p:sp>
            <p:nvSpPr>
              <p:cNvPr id="9237" name="Line 6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Line 7"/>
              <p:cNvSpPr>
                <a:spLocks noChangeShapeType="1"/>
              </p:cNvSpPr>
              <p:nvPr/>
            </p:nvSpPr>
            <p:spPr bwMode="auto">
              <a:xfrm rot="7200000" flipV="1">
                <a:off x="1697" y="2418"/>
                <a:ext cx="622" cy="8"/>
              </a:xfrm>
              <a:prstGeom prst="line">
                <a:avLst/>
              </a:prstGeom>
              <a:noFill/>
              <a:ln w="25400">
                <a:solidFill>
                  <a:srgbClr val="00CC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8"/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DCFD8C5D-7AA2-4DBD-9C55-68E04058A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200000" flipV="1">
                <a:off x="2570" y="1933"/>
                <a:ext cx="562" cy="5"/>
              </a:xfrm>
              <a:prstGeom prst="line">
                <a:avLst/>
              </a:prstGeom>
              <a:noFill/>
              <a:ln w="25400">
                <a:solidFill>
                  <a:srgbClr val="00CC66"/>
                </a:solidFill>
                <a:prstDash val="sysDash"/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2144" y="1992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>
                  <a:solidFill>
                    <a:srgbClr val="FF0000"/>
                  </a:solidFill>
                </a:rPr>
                <a:t>V</a:t>
              </a:r>
              <a:r>
                <a:rPr lang="en-US" i="1" baseline="-25000" dirty="0">
                  <a:solidFill>
                    <a:srgbClr val="FF0000"/>
                  </a:solidFill>
                </a:rPr>
                <a:t>an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/>
                <a:t>V</a:t>
              </a:r>
              <a:r>
                <a:rPr lang="en-US" i="1" baseline="-25000" dirty="0" err="1"/>
                <a:t>cn</a:t>
              </a:r>
              <a:endParaRPr lang="en-US" i="1" dirty="0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1343" y="2021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B05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B050"/>
                  </a:solidFill>
                </a:rPr>
                <a:t>bn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2069" y="1080"/>
              <a:ext cx="4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CC99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CC9900"/>
                  </a:solidFill>
                </a:rPr>
                <a:t>ab</a:t>
              </a:r>
              <a:endParaRPr lang="en-US" i="1" dirty="0">
                <a:solidFill>
                  <a:srgbClr val="CC9900"/>
                </a:solidFill>
              </a:endParaRP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849" y="1290"/>
              <a:ext cx="4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00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ca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00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bc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H="1" flipV="1">
              <a:off x="2632" y="1704"/>
              <a:ext cx="52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8934DDC0-4506-45AA-ACF0-982717B97D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>
              <a:off x="1696" y="2051"/>
              <a:ext cx="867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0">
              <a:extLst>
                <a:ext uri="{FF2B5EF4-FFF2-40B4-BE49-F238E27FC236}">
                  <a16:creationId xmlns:a16="http://schemas.microsoft.com/office/drawing/2014/main" id="{1072C642-C9F2-449C-A221-F60FFD8FB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9" y="1840"/>
              <a:ext cx="45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28B22257-4844-4BD3-9673-AE6ECB66AB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30" y="1425"/>
              <a:ext cx="45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Text Box 21"/>
          <p:cNvSpPr txBox="1">
            <a:spLocks noChangeArrowheads="1"/>
          </p:cNvSpPr>
          <p:nvPr/>
        </p:nvSpPr>
        <p:spPr bwMode="auto">
          <a:xfrm>
            <a:off x="4029896" y="2542858"/>
            <a:ext cx="845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</a:rPr>
              <a:t>-</a:t>
            </a:r>
            <a:r>
              <a:rPr lang="en-US" i="1" dirty="0" err="1">
                <a:solidFill>
                  <a:srgbClr val="00B050"/>
                </a:solidFill>
              </a:rPr>
              <a:t>V</a:t>
            </a:r>
            <a:r>
              <a:rPr lang="en-US" i="1" baseline="-25000" dirty="0" err="1">
                <a:solidFill>
                  <a:srgbClr val="00B050"/>
                </a:solidFill>
              </a:rPr>
              <a:t>bn</a:t>
            </a:r>
            <a:endParaRPr lang="en-US" i="1" dirty="0">
              <a:solidFill>
                <a:srgbClr val="00B050"/>
              </a:solidFill>
            </a:endParaRPr>
          </a:p>
        </p:txBody>
      </p:sp>
      <p:graphicFrame>
        <p:nvGraphicFramePr>
          <p:cNvPr id="921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30669"/>
              </p:ext>
            </p:extLst>
          </p:nvPr>
        </p:nvGraphicFramePr>
        <p:xfrm>
          <a:off x="533400" y="4236263"/>
          <a:ext cx="69596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4" imgW="6959520" imgH="2666880" progId="Equation.DSMT4">
                  <p:embed/>
                </p:oleObj>
              </mc:Choice>
              <mc:Fallback>
                <p:oleObj name="Equation" r:id="rId4" imgW="6959520" imgH="266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36263"/>
                        <a:ext cx="69596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25"/>
          <p:cNvSpPr txBox="1">
            <a:spLocks noChangeArrowheads="1"/>
          </p:cNvSpPr>
          <p:nvPr/>
        </p:nvSpPr>
        <p:spPr bwMode="auto">
          <a:xfrm>
            <a:off x="5410200" y="5637345"/>
            <a:ext cx="292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00000"/>
                </a:solidFill>
              </a:rPr>
              <a:t>Line to line voltages are balanced</a:t>
            </a:r>
          </a:p>
        </p:txBody>
      </p:sp>
      <p:sp>
        <p:nvSpPr>
          <p:cNvPr id="9223" name="Text Box 26"/>
          <p:cNvSpPr txBox="1">
            <a:spLocks noChangeArrowheads="1"/>
          </p:cNvSpPr>
          <p:nvPr/>
        </p:nvSpPr>
        <p:spPr bwMode="auto">
          <a:xfrm>
            <a:off x="6677300" y="4737976"/>
            <a:ext cx="2314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cs typeface="Times New Roman" pitchFamily="18" charset="0"/>
              </a:rPr>
              <a:t>  (α = 0 in this case)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2A21A-4338-4D7F-9FB8-E70C06DAF93F}"/>
              </a:ext>
            </a:extLst>
          </p:cNvPr>
          <p:cNvSpPr txBox="1"/>
          <p:nvPr/>
        </p:nvSpPr>
        <p:spPr>
          <a:xfrm>
            <a:off x="7681342" y="411223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</a:rPr>
              <a:t>l</a:t>
            </a:r>
            <a:r>
              <a:rPr lang="en-US" i="1" baseline="-25000" dirty="0">
                <a:solidFill>
                  <a:srgbClr val="0000FF"/>
                </a:solidFill>
              </a:rPr>
              <a:t>-l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4B6CDB20-3EE2-4E23-993F-B68795F8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5594" y="1774290"/>
            <a:ext cx="1903412" cy="17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2225040"/>
          </a:xfrm>
        </p:spPr>
        <p:txBody>
          <a:bodyPr/>
          <a:lstStyle/>
          <a:p>
            <a:r>
              <a:rPr lang="en-US" dirty="0"/>
              <a:t>Be reading Chapter 3 from the book</a:t>
            </a:r>
          </a:p>
          <a:p>
            <a:r>
              <a:rPr lang="en-US" dirty="0"/>
              <a:t>Quiz today on Homework 1</a:t>
            </a:r>
          </a:p>
          <a:p>
            <a:r>
              <a:rPr lang="en-US" dirty="0"/>
              <a:t>Homework 2 will be posted this afternoon.  </a:t>
            </a:r>
          </a:p>
          <a:p>
            <a:r>
              <a:rPr lang="en-US" dirty="0"/>
              <a:t>Quiz on Thursday, 1 Feb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Wye Connection, cont’d</a:t>
            </a:r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12976"/>
              </p:ext>
            </p:extLst>
          </p:nvPr>
        </p:nvGraphicFramePr>
        <p:xfrm>
          <a:off x="647700" y="4346055"/>
          <a:ext cx="46863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tion" r:id="rId4" imgW="4686120" imgH="1714320" progId="Equation.DSMT4">
                  <p:embed/>
                </p:oleObj>
              </mc:Choice>
              <mc:Fallback>
                <p:oleObj name="Equation" r:id="rId4" imgW="4686120" imgH="1714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346055"/>
                        <a:ext cx="46863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28BD3C9-CA33-4727-A86E-79B1F642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34" y="2209800"/>
            <a:ext cx="358556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7178040" cy="207264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</a:rPr>
              <a:t>voltage across </a:t>
            </a:r>
            <a:r>
              <a:rPr lang="en-US" sz="2400" b="1" dirty="0">
                <a:solidFill>
                  <a:srgbClr val="00B050"/>
                </a:solidFill>
              </a:rPr>
              <a:t>device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to be </a:t>
            </a:r>
            <a:r>
              <a:rPr lang="en-US" sz="2400" b="1" i="1" dirty="0">
                <a:solidFill>
                  <a:srgbClr val="00B050"/>
                </a:solidFill>
              </a:rPr>
              <a:t>phase</a:t>
            </a:r>
            <a:r>
              <a:rPr lang="en-US" sz="2400" b="1" i="1" dirty="0">
                <a:solidFill>
                  <a:srgbClr val="C00000"/>
                </a:solidFill>
              </a:rPr>
              <a:t> voltage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through </a:t>
            </a:r>
            <a:r>
              <a:rPr lang="en-US" sz="2400" b="1" dirty="0">
                <a:solidFill>
                  <a:srgbClr val="00B050"/>
                </a:solidFill>
              </a:rPr>
              <a:t>device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to be </a:t>
            </a:r>
            <a:r>
              <a:rPr lang="en-US" sz="2400" b="1" i="1" dirty="0">
                <a:solidFill>
                  <a:srgbClr val="00B050"/>
                </a:solidFill>
              </a:rPr>
              <a:t>phase</a:t>
            </a:r>
            <a:r>
              <a:rPr lang="en-US" sz="2400" b="1" i="1" dirty="0">
                <a:solidFill>
                  <a:srgbClr val="0000FF"/>
                </a:solidFill>
              </a:rPr>
              <a:t> current</a:t>
            </a:r>
            <a:endParaRPr lang="en-US" sz="2400" dirty="0"/>
          </a:p>
          <a:p>
            <a:pPr eaLnBrk="1" hangingPunct="1"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voltage across </a:t>
            </a:r>
            <a:r>
              <a:rPr lang="en-US" sz="2400" b="1" dirty="0">
                <a:solidFill>
                  <a:srgbClr val="7030A0"/>
                </a:solidFill>
              </a:rPr>
              <a:t>lines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to be the </a:t>
            </a:r>
            <a:r>
              <a:rPr lang="en-US" sz="2400" b="1" i="1" dirty="0">
                <a:solidFill>
                  <a:srgbClr val="7030A0"/>
                </a:solidFill>
              </a:rPr>
              <a:t>line</a:t>
            </a:r>
            <a:r>
              <a:rPr lang="en-US" sz="2400" b="1" i="1" dirty="0">
                <a:solidFill>
                  <a:srgbClr val="C00000"/>
                </a:solidFill>
              </a:rPr>
              <a:t> voltage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current through </a:t>
            </a:r>
            <a:r>
              <a:rPr lang="en-US" sz="2400" b="1" dirty="0">
                <a:solidFill>
                  <a:srgbClr val="7030A0"/>
                </a:solidFill>
              </a:rPr>
              <a:t>lines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to be </a:t>
            </a:r>
            <a:r>
              <a:rPr lang="en-US" sz="2400" b="1" i="1" dirty="0">
                <a:solidFill>
                  <a:srgbClr val="7030A0"/>
                </a:solidFill>
              </a:rPr>
              <a:t>line</a:t>
            </a:r>
            <a:r>
              <a:rPr lang="en-US" sz="2400" b="1" i="1" dirty="0">
                <a:solidFill>
                  <a:srgbClr val="0000FF"/>
                </a:solidFill>
              </a:rPr>
              <a:t> current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Delta Connection</a:t>
            </a:r>
          </a:p>
        </p:txBody>
      </p:sp>
      <p:grpSp>
        <p:nvGrpSpPr>
          <p:cNvPr id="11268" name="Group 26"/>
          <p:cNvGrpSpPr>
            <a:grpSpLocks/>
          </p:cNvGrpSpPr>
          <p:nvPr/>
        </p:nvGrpSpPr>
        <p:grpSpPr bwMode="auto">
          <a:xfrm>
            <a:off x="5705474" y="3125787"/>
            <a:ext cx="3502025" cy="2343150"/>
            <a:chOff x="1127" y="796"/>
            <a:chExt cx="2206" cy="1476"/>
          </a:xfrm>
        </p:grpSpPr>
        <p:grpSp>
          <p:nvGrpSpPr>
            <p:cNvPr id="11270" name="Group 24"/>
            <p:cNvGrpSpPr>
              <a:grpSpLocks/>
            </p:cNvGrpSpPr>
            <p:nvPr/>
          </p:nvGrpSpPr>
          <p:grpSpPr bwMode="auto">
            <a:xfrm rot="4800000">
              <a:off x="1498" y="713"/>
              <a:ext cx="1069" cy="1477"/>
              <a:chOff x="1269" y="800"/>
              <a:chExt cx="1069" cy="1477"/>
            </a:xfrm>
          </p:grpSpPr>
          <p:sp>
            <p:nvSpPr>
              <p:cNvPr id="11285" name="Line 13"/>
              <p:cNvSpPr>
                <a:spLocks noChangeShapeType="1"/>
              </p:cNvSpPr>
              <p:nvPr/>
            </p:nvSpPr>
            <p:spPr bwMode="auto">
              <a:xfrm rot="18000000">
                <a:off x="1746" y="1246"/>
                <a:ext cx="909" cy="17"/>
              </a:xfrm>
              <a:prstGeom prst="line">
                <a:avLst/>
              </a:prstGeom>
              <a:noFill/>
              <a:ln w="3492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14"/>
              <p:cNvSpPr>
                <a:spLocks noChangeShapeType="1"/>
              </p:cNvSpPr>
              <p:nvPr/>
            </p:nvSpPr>
            <p:spPr bwMode="auto">
              <a:xfrm rot="12600000" flipV="1">
                <a:off x="1269" y="1462"/>
                <a:ext cx="642" cy="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15"/>
              <p:cNvSpPr>
                <a:spLocks noChangeShapeType="1"/>
              </p:cNvSpPr>
              <p:nvPr/>
            </p:nvSpPr>
            <p:spPr bwMode="auto">
              <a:xfrm rot="5400000" flipV="1">
                <a:off x="1825" y="1765"/>
                <a:ext cx="645" cy="3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1" name="Text Box 18"/>
            <p:cNvSpPr txBox="1">
              <a:spLocks noChangeArrowheads="1"/>
            </p:cNvSpPr>
            <p:nvPr/>
          </p:nvSpPr>
          <p:spPr bwMode="auto">
            <a:xfrm>
              <a:off x="1150" y="1104"/>
              <a:ext cx="3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</a:rPr>
                <a:t>I</a:t>
              </a:r>
              <a:r>
                <a:rPr lang="en-US" baseline="-25000" dirty="0">
                  <a:solidFill>
                    <a:srgbClr val="0000FF"/>
                  </a:solidFill>
                </a:rPr>
                <a:t>ca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272" name="Text Box 21"/>
            <p:cNvSpPr txBox="1">
              <a:spLocks noChangeArrowheads="1"/>
            </p:cNvSpPr>
            <p:nvPr/>
          </p:nvSpPr>
          <p:spPr bwMode="auto">
            <a:xfrm>
              <a:off x="1505" y="796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err="1"/>
                <a:t>I</a:t>
              </a:r>
              <a:r>
                <a:rPr lang="en-US" baseline="-25000" dirty="0" err="1"/>
                <a:t>c</a:t>
              </a:r>
              <a:endParaRPr lang="en-US" dirty="0"/>
            </a:p>
          </p:txBody>
        </p:sp>
        <p:grpSp>
          <p:nvGrpSpPr>
            <p:cNvPr id="11273" name="Group 25"/>
            <p:cNvGrpSpPr>
              <a:grpSpLocks/>
            </p:cNvGrpSpPr>
            <p:nvPr/>
          </p:nvGrpSpPr>
          <p:grpSpPr bwMode="auto">
            <a:xfrm>
              <a:off x="1127" y="1032"/>
              <a:ext cx="1730" cy="1240"/>
              <a:chOff x="1127" y="1032"/>
              <a:chExt cx="1730" cy="1240"/>
            </a:xfrm>
          </p:grpSpPr>
          <p:grpSp>
            <p:nvGrpSpPr>
              <p:cNvPr id="11274" name="Group 6"/>
              <p:cNvGrpSpPr>
                <a:grpSpLocks/>
              </p:cNvGrpSpPr>
              <p:nvPr/>
            </p:nvGrpSpPr>
            <p:grpSpPr bwMode="auto">
              <a:xfrm>
                <a:off x="1205" y="1032"/>
                <a:ext cx="1505" cy="1240"/>
                <a:chOff x="1296" y="1440"/>
                <a:chExt cx="1728" cy="1488"/>
              </a:xfrm>
            </p:grpSpPr>
            <p:sp>
              <p:nvSpPr>
                <p:cNvPr id="11283" name="Line 7"/>
                <p:cNvSpPr>
                  <a:spLocks noChangeShapeType="1"/>
                </p:cNvSpPr>
                <p:nvPr/>
              </p:nvSpPr>
              <p:spPr bwMode="auto">
                <a:xfrm>
                  <a:off x="2160" y="1440"/>
                  <a:ext cx="0" cy="148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" name="Line 8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1728" cy="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75" name="Group 9"/>
              <p:cNvGrpSpPr>
                <a:grpSpLocks/>
              </p:cNvGrpSpPr>
              <p:nvPr/>
            </p:nvGrpSpPr>
            <p:grpSpPr bwMode="auto">
              <a:xfrm rot="1200000">
                <a:off x="1418" y="1531"/>
                <a:ext cx="1439" cy="563"/>
                <a:chOff x="1598" y="1967"/>
                <a:chExt cx="1652" cy="677"/>
              </a:xfrm>
            </p:grpSpPr>
            <p:sp>
              <p:nvSpPr>
                <p:cNvPr id="11280" name="Line 10"/>
                <p:cNvSpPr>
                  <a:spLocks noChangeShapeType="1"/>
                </p:cNvSpPr>
                <p:nvPr/>
              </p:nvSpPr>
              <p:spPr bwMode="auto">
                <a:xfrm rot="19800000">
                  <a:off x="2115" y="2003"/>
                  <a:ext cx="631" cy="3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" name="Line 12"/>
                <p:cNvSpPr>
                  <a:spLocks noChangeShapeType="1"/>
                </p:cNvSpPr>
                <p:nvPr/>
              </p:nvSpPr>
              <p:spPr bwMode="auto">
                <a:xfrm rot="6600000" flipH="1">
                  <a:off x="1859" y="1746"/>
                  <a:ext cx="55" cy="578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2">
                  <a:extLst>
                    <a:ext uri="{FF2B5EF4-FFF2-40B4-BE49-F238E27FC236}">
                      <a16:creationId xmlns:a16="http://schemas.microsoft.com/office/drawing/2014/main" id="{FBE05790-0633-4256-94BE-E3EC4C744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600000" flipH="1">
                  <a:off x="2899" y="1738"/>
                  <a:ext cx="121" cy="580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prstDash val="sysDash"/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11">
                  <a:extLst>
                    <a:ext uri="{FF2B5EF4-FFF2-40B4-BE49-F238E27FC236}">
                      <a16:creationId xmlns:a16="http://schemas.microsoft.com/office/drawing/2014/main" id="{1D3E126C-D2BB-4E42-BF5F-222F5EFD4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800000" flipH="1" flipV="1">
                  <a:off x="1939" y="2272"/>
                  <a:ext cx="395" cy="35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276" name="Text Box 17"/>
              <p:cNvSpPr txBox="1">
                <a:spLocks noChangeArrowheads="1"/>
              </p:cNvSpPr>
              <p:nvPr/>
            </p:nvSpPr>
            <p:spPr bwMode="auto">
              <a:xfrm>
                <a:off x="2085" y="1199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ab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77" name="Text Box 19"/>
              <p:cNvSpPr txBox="1">
                <a:spLocks noChangeArrowheads="1"/>
              </p:cNvSpPr>
              <p:nvPr/>
            </p:nvSpPr>
            <p:spPr bwMode="auto">
              <a:xfrm>
                <a:off x="1820" y="1919"/>
                <a:ext cx="38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err="1"/>
                  <a:t>I</a:t>
                </a:r>
                <a:r>
                  <a:rPr lang="en-US" baseline="-25000" dirty="0" err="1"/>
                  <a:t>bc</a:t>
                </a:r>
                <a:endParaRPr lang="en-US" dirty="0"/>
              </a:p>
            </p:txBody>
          </p:sp>
          <p:sp>
            <p:nvSpPr>
              <p:cNvPr id="11278" name="Text Box 20"/>
              <p:cNvSpPr txBox="1">
                <a:spLocks noChangeArrowheads="1"/>
              </p:cNvSpPr>
              <p:nvPr/>
            </p:nvSpPr>
            <p:spPr bwMode="auto">
              <a:xfrm>
                <a:off x="2206" y="1832"/>
                <a:ext cx="3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err="1">
                    <a:solidFill>
                      <a:srgbClr val="CC9900"/>
                    </a:solidFill>
                  </a:rPr>
                  <a:t>I</a:t>
                </a:r>
                <a:r>
                  <a:rPr lang="en-US" baseline="-25000" dirty="0" err="1">
                    <a:solidFill>
                      <a:srgbClr val="CC9900"/>
                    </a:solidFill>
                  </a:rPr>
                  <a:t>a</a:t>
                </a:r>
                <a:endParaRPr lang="en-US" dirty="0">
                  <a:solidFill>
                    <a:srgbClr val="CC9900"/>
                  </a:solidFill>
                </a:endParaRPr>
              </a:p>
            </p:txBody>
          </p:sp>
          <p:sp>
            <p:nvSpPr>
              <p:cNvPr id="11279" name="Text Box 22"/>
              <p:cNvSpPr txBox="1">
                <a:spLocks noChangeArrowheads="1"/>
              </p:cNvSpPr>
              <p:nvPr/>
            </p:nvSpPr>
            <p:spPr bwMode="auto">
              <a:xfrm>
                <a:off x="1127" y="1780"/>
                <a:ext cx="3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err="1"/>
                  <a:t>I</a:t>
                </a:r>
                <a:r>
                  <a:rPr lang="en-US" baseline="-25000" dirty="0" err="1"/>
                  <a:t>b</a:t>
                </a:r>
                <a:endParaRPr lang="en-US" dirty="0"/>
              </a:p>
            </p:txBody>
          </p:sp>
        </p:grpSp>
        <p:sp>
          <p:nvSpPr>
            <p:cNvPr id="33" name="Text Box 18">
              <a:extLst>
                <a:ext uri="{FF2B5EF4-FFF2-40B4-BE49-F238E27FC236}">
                  <a16:creationId xmlns:a16="http://schemas.microsoft.com/office/drawing/2014/main" id="{FB07BDE9-C226-4F56-8DC9-D2BDC45CD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" y="1490"/>
              <a:ext cx="71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</a:rPr>
                <a:t>-I</a:t>
              </a:r>
              <a:r>
                <a:rPr lang="en-US" baseline="-25000" dirty="0">
                  <a:solidFill>
                    <a:srgbClr val="0000FF"/>
                  </a:solidFill>
                </a:rPr>
                <a:t>ca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126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45206"/>
              </p:ext>
            </p:extLst>
          </p:nvPr>
        </p:nvGraphicFramePr>
        <p:xfrm>
          <a:off x="3820175" y="1651000"/>
          <a:ext cx="23241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9" name="Equation" r:id="rId4" imgW="2323800" imgH="1384200" progId="Equation.DSMT4">
                  <p:embed/>
                </p:oleObj>
              </mc:Choice>
              <mc:Fallback>
                <p:oleObj name="Equation" r:id="rId4" imgW="2323800" imgH="13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75" y="1651000"/>
                        <a:ext cx="23241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5" y="2347912"/>
            <a:ext cx="25527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09F20-C93A-4B1B-A08A-1B1447B80F23}"/>
              </a:ext>
            </a:extLst>
          </p:cNvPr>
          <p:cNvSpPr txBox="1"/>
          <p:nvPr/>
        </p:nvSpPr>
        <p:spPr>
          <a:xfrm>
            <a:off x="465390" y="5237613"/>
            <a:ext cx="273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Phase voltages = Line voltages</a:t>
            </a:r>
          </a:p>
        </p:txBody>
      </p:sp>
      <p:graphicFrame>
        <p:nvGraphicFramePr>
          <p:cNvPr id="26" name="Object 27">
            <a:extLst>
              <a:ext uri="{FF2B5EF4-FFF2-40B4-BE49-F238E27FC236}">
                <a16:creationId xmlns:a16="http://schemas.microsoft.com/office/drawing/2014/main" id="{1E99499C-8E51-450D-B438-158838FF0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01824"/>
              </p:ext>
            </p:extLst>
          </p:nvPr>
        </p:nvGraphicFramePr>
        <p:xfrm>
          <a:off x="762000" y="1379884"/>
          <a:ext cx="2794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Equation" r:id="rId7" imgW="2793960" imgH="482400" progId="Equation.DSMT4">
                  <p:embed/>
                </p:oleObj>
              </mc:Choice>
              <mc:Fallback>
                <p:oleObj name="Equation" r:id="rId7" imgW="2793960" imgH="482400" progId="Equation.DSMT4">
                  <p:embed/>
                  <p:pic>
                    <p:nvPicPr>
                      <p:cNvPr id="1126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9884"/>
                        <a:ext cx="2794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A282230-214F-4601-A700-562E9111E966}"/>
              </a:ext>
            </a:extLst>
          </p:cNvPr>
          <p:cNvSpPr/>
          <p:nvPr/>
        </p:nvSpPr>
        <p:spPr bwMode="auto">
          <a:xfrm>
            <a:off x="2155483" y="2347912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5EC354-B6B8-483A-99F9-0C097E3DC00C}"/>
              </a:ext>
            </a:extLst>
          </p:cNvPr>
          <p:cNvCxnSpPr>
            <a:cxnSpLocks/>
          </p:cNvCxnSpPr>
          <p:nvPr/>
        </p:nvCxnSpPr>
        <p:spPr bwMode="auto">
          <a:xfrm flipH="1">
            <a:off x="2653530" y="1960110"/>
            <a:ext cx="1004070" cy="40209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968B045-EC3D-40C9-B005-B4EE42FCE4F3}"/>
              </a:ext>
            </a:extLst>
          </p:cNvPr>
          <p:cNvSpPr/>
          <p:nvPr/>
        </p:nvSpPr>
        <p:spPr bwMode="auto">
          <a:xfrm>
            <a:off x="3733800" y="1620911"/>
            <a:ext cx="2438400" cy="43790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7274E-4E2F-4FE8-B333-5E78D9753B6D}"/>
              </a:ext>
            </a:extLst>
          </p:cNvPr>
          <p:cNvSpPr txBox="1"/>
          <p:nvPr/>
        </p:nvSpPr>
        <p:spPr>
          <a:xfrm>
            <a:off x="2829668" y="2849225"/>
            <a:ext cx="4635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endParaRPr lang="en-US" sz="1800" i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4" name="Object 27">
            <a:extLst>
              <a:ext uri="{FF2B5EF4-FFF2-40B4-BE49-F238E27FC236}">
                <a16:creationId xmlns:a16="http://schemas.microsoft.com/office/drawing/2014/main" id="{080F4512-5075-40A5-BEDB-D69D3ED79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72209"/>
              </p:ext>
            </p:extLst>
          </p:nvPr>
        </p:nvGraphicFramePr>
        <p:xfrm>
          <a:off x="4343400" y="5666239"/>
          <a:ext cx="198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Equation" r:id="rId9" imgW="1981080" imgH="838080" progId="Equation.DSMT4">
                  <p:embed/>
                </p:oleObj>
              </mc:Choice>
              <mc:Fallback>
                <p:oleObj name="Equation" r:id="rId9" imgW="1981080" imgH="838080" progId="Equation.DSMT4">
                  <p:embed/>
                  <p:pic>
                    <p:nvPicPr>
                      <p:cNvPr id="1126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66239"/>
                        <a:ext cx="198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05ECCE-BBF5-4C2B-8FF9-CA0360B73175}"/>
              </a:ext>
            </a:extLst>
          </p:cNvPr>
          <p:cNvSpPr txBox="1"/>
          <p:nvPr/>
        </p:nvSpPr>
        <p:spPr>
          <a:xfrm>
            <a:off x="6906881" y="1490697"/>
            <a:ext cx="2321469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KCL using</a:t>
            </a:r>
          </a:p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Load Convention !!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56982D-780C-4A2B-9F93-412F83EB1966}"/>
              </a:ext>
            </a:extLst>
          </p:cNvPr>
          <p:cNvSpPr/>
          <p:nvPr/>
        </p:nvSpPr>
        <p:spPr bwMode="auto">
          <a:xfrm rot="10800000">
            <a:off x="6403868" y="1747926"/>
            <a:ext cx="334422" cy="229116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Three Phase Example	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533" y="1359501"/>
            <a:ext cx="5953720" cy="8651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/>
              <a:t>Assume a </a:t>
            </a:r>
            <a:r>
              <a:rPr lang="en-US" sz="2400" dirty="0">
                <a:sym typeface="Symbol" pitchFamily="18" charset="2"/>
              </a:rPr>
              <a:t>-connected load is supplied from a 3, 13.8 kV</a:t>
            </a:r>
            <a:r>
              <a:rPr lang="en-US" sz="2400" baseline="-25000" dirty="0">
                <a:sym typeface="Symbol" pitchFamily="18" charset="2"/>
              </a:rPr>
              <a:t>(</a:t>
            </a:r>
            <a:r>
              <a:rPr lang="en-US" sz="2400" i="1" baseline="-25000" dirty="0">
                <a:sym typeface="Symbol" pitchFamily="18" charset="2"/>
              </a:rPr>
              <a:t>l-l</a:t>
            </a:r>
            <a:r>
              <a:rPr lang="en-US" sz="2400" baseline="-25000" dirty="0">
                <a:sym typeface="Symbol" pitchFamily="18" charset="2"/>
              </a:rPr>
              <a:t>) </a:t>
            </a:r>
            <a:r>
              <a:rPr lang="en-US" sz="2400" dirty="0">
                <a:sym typeface="Symbol" pitchFamily="18" charset="2"/>
              </a:rPr>
              <a:t>source w/ Z = 10020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W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97387"/>
              </p:ext>
            </p:extLst>
          </p:nvPr>
        </p:nvGraphicFramePr>
        <p:xfrm>
          <a:off x="6131109" y="4120599"/>
          <a:ext cx="253365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" name="Equation" r:id="rId4" imgW="3009600" imgH="1523880" progId="Equation.DSMT4">
                  <p:embed/>
                </p:oleObj>
              </mc:Choice>
              <mc:Fallback>
                <p:oleObj name="Equation" r:id="rId4" imgW="3009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109" y="4120599"/>
                        <a:ext cx="253365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363876"/>
              </p:ext>
            </p:extLst>
          </p:nvPr>
        </p:nvGraphicFramePr>
        <p:xfrm>
          <a:off x="584147" y="5007621"/>
          <a:ext cx="4473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" name="Equation" r:id="rId6" imgW="5168880" imgH="901440" progId="Equation.DSMT4">
                  <p:embed/>
                </p:oleObj>
              </mc:Choice>
              <mc:Fallback>
                <p:oleObj name="Equation" r:id="rId6" imgW="516888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47" y="5007621"/>
                        <a:ext cx="44735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" y="2625725"/>
            <a:ext cx="42862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114800" y="2189096"/>
            <a:ext cx="457200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sym typeface="Symbol" pitchFamily="18" charset="2"/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001817" y="4006707"/>
            <a:ext cx="38504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sym typeface="Symbol" pitchFamily="18" charset="2"/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063083" y="4116245"/>
            <a:ext cx="38504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anchor="ctr" anchorCtr="0">
            <a:no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92200" y="3446172"/>
            <a:ext cx="385042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sym typeface="Symbol" pitchFamily="18" charset="2"/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648512" y="3004533"/>
            <a:ext cx="342900" cy="5238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097115" y="2291501"/>
            <a:ext cx="342900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00FF"/>
                </a:solidFill>
                <a:sym typeface="Symbol" pitchFamily="18" charset="2"/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14" name="Group 23">
            <a:extLst>
              <a:ext uri="{FF2B5EF4-FFF2-40B4-BE49-F238E27FC236}">
                <a16:creationId xmlns:a16="http://schemas.microsoft.com/office/drawing/2014/main" id="{7E0A5CFE-CA45-495A-9E0F-8086A4EE64D0}"/>
              </a:ext>
            </a:extLst>
          </p:cNvPr>
          <p:cNvGrpSpPr>
            <a:grpSpLocks/>
          </p:cNvGrpSpPr>
          <p:nvPr/>
        </p:nvGrpSpPr>
        <p:grpSpPr bwMode="auto">
          <a:xfrm>
            <a:off x="6220406" y="1394328"/>
            <a:ext cx="2948940" cy="2362304"/>
            <a:chOff x="960" y="1056"/>
            <a:chExt cx="2304" cy="1735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05EC4A11-C8AF-4AD4-AFD2-068B8ABF3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31" name="Line 3">
                <a:extLst>
                  <a:ext uri="{FF2B5EF4-FFF2-40B4-BE49-F238E27FC236}">
                    <a16:creationId xmlns:a16="http://schemas.microsoft.com/office/drawing/2014/main" id="{F0EF4F95-3C51-485C-A614-A440BD96A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4">
                <a:extLst>
                  <a:ext uri="{FF2B5EF4-FFF2-40B4-BE49-F238E27FC236}">
                    <a16:creationId xmlns:a16="http://schemas.microsoft.com/office/drawing/2014/main" id="{291741EB-FEAA-47F3-B67B-B3CD1200C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7CC9A874-4D08-4E83-8D56-03FDF0D2A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0" y="1384"/>
              <a:ext cx="627" cy="880"/>
              <a:chOff x="2016" y="1632"/>
              <a:chExt cx="720" cy="1056"/>
            </a:xfrm>
          </p:grpSpPr>
          <p:sp>
            <p:nvSpPr>
              <p:cNvPr id="28" name="Line 6">
                <a:extLst>
                  <a:ext uri="{FF2B5EF4-FFF2-40B4-BE49-F238E27FC236}">
                    <a16:creationId xmlns:a16="http://schemas.microsoft.com/office/drawing/2014/main" id="{CA672DB9-155D-48D1-9BD2-DB2D8D9F7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7">
                <a:extLst>
                  <a:ext uri="{FF2B5EF4-FFF2-40B4-BE49-F238E27FC236}">
                    <a16:creationId xmlns:a16="http://schemas.microsoft.com/office/drawing/2014/main" id="{D839A2E5-9FDA-4E87-BBF7-092B61FB9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200000">
                <a:off x="1728" y="240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A935DCC5-6ECC-4CAF-9EB4-58436F758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F374EAB7-1667-4082-A245-9FCFDE17CA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D037935A-211C-4724-A00D-EF626B06D2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99E7AC3C-80EE-4D98-96FA-3314910CA8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9709710-4C7D-4D3D-B5FE-662A66EE93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600000">
              <a:off x="2393" y="1623"/>
              <a:ext cx="480" cy="1"/>
            </a:xfrm>
            <a:prstGeom prst="line">
              <a:avLst/>
            </a:prstGeom>
            <a:noFill/>
            <a:ln w="19050" cap="rnd">
              <a:solidFill>
                <a:srgbClr val="99CC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FCCBF017-1578-4DB5-8930-F4554E3CD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" y="1824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an</a:t>
              </a:r>
              <a:endParaRPr lang="en-US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9FADDCB3-6A07-4917-92D8-DE85FF9CA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cn</a:t>
              </a:r>
              <a:endParaRPr lang="en-US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B9AA9D5F-0653-47F0-A1B7-CEDF6E152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" y="2104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bn</a:t>
              </a:r>
              <a:endParaRPr lang="en-US"/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86B58E81-B014-4BE5-9A52-667AFEA8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1104"/>
              <a:ext cx="7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ab</a:t>
              </a:r>
              <a:endParaRPr lang="en-US"/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4CD8FCF9-E755-4299-A093-44455127D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264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ca</a:t>
              </a:r>
              <a:endParaRPr lang="en-US"/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B301DFC5-6DBA-4E0D-BC1F-897B21860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bc</a:t>
              </a:r>
              <a:endParaRPr lang="en-US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A809589F-23B9-4333-B000-4FBCB216F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2" y="1704"/>
              <a:ext cx="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Object 6">
            <a:extLst>
              <a:ext uri="{FF2B5EF4-FFF2-40B4-BE49-F238E27FC236}">
                <a16:creationId xmlns:a16="http://schemas.microsoft.com/office/drawing/2014/main" id="{6878B385-2341-4697-88ED-FCAC673A8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406790"/>
              </p:ext>
            </p:extLst>
          </p:nvPr>
        </p:nvGraphicFramePr>
        <p:xfrm>
          <a:off x="710011" y="5895975"/>
          <a:ext cx="2933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" name="Equation" r:id="rId9" imgW="3390840" imgH="990360" progId="Equation.DSMT4">
                  <p:embed/>
                </p:oleObj>
              </mc:Choice>
              <mc:Fallback>
                <p:oleObj name="Equation" r:id="rId9" imgW="3390840" imgH="990360" progId="Equation.DSMT4">
                  <p:embed/>
                  <p:pic>
                    <p:nvPicPr>
                      <p:cNvPr id="1229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11" y="5895975"/>
                        <a:ext cx="29337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Three Phase Example, cont’d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60964"/>
              </p:ext>
            </p:extLst>
          </p:nvPr>
        </p:nvGraphicFramePr>
        <p:xfrm>
          <a:off x="383328" y="1624806"/>
          <a:ext cx="483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Equation" r:id="rId4" imgW="4838400" imgH="838080" progId="Equation.DSMT4">
                  <p:embed/>
                </p:oleObj>
              </mc:Choice>
              <mc:Fallback>
                <p:oleObj name="Equation" r:id="rId4" imgW="48384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28" y="1624806"/>
                        <a:ext cx="483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A46F2C4A-6AB4-466F-ABAA-9365DFDEB5F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95400"/>
            <a:ext cx="3502025" cy="2343150"/>
            <a:chOff x="1127" y="796"/>
            <a:chExt cx="2206" cy="1476"/>
          </a:xfrm>
        </p:grpSpPr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B8DE345E-6F40-41BD-A32C-032A7FB1EC86}"/>
                </a:ext>
              </a:extLst>
            </p:cNvPr>
            <p:cNvGrpSpPr>
              <a:grpSpLocks/>
            </p:cNvGrpSpPr>
            <p:nvPr/>
          </p:nvGrpSpPr>
          <p:grpSpPr bwMode="auto">
            <a:xfrm rot="4800000">
              <a:off x="1498" y="713"/>
              <a:ext cx="1069" cy="1477"/>
              <a:chOff x="1269" y="800"/>
              <a:chExt cx="1069" cy="1477"/>
            </a:xfrm>
          </p:grpSpPr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4D5FC37E-E046-469D-977F-5333446FE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0">
                <a:off x="1746" y="1246"/>
                <a:ext cx="909" cy="17"/>
              </a:xfrm>
              <a:prstGeom prst="line">
                <a:avLst/>
              </a:prstGeom>
              <a:noFill/>
              <a:ln w="3492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600C30DB-2180-470A-9190-74226A195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0" flipV="1">
                <a:off x="1269" y="1462"/>
                <a:ext cx="642" cy="41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37C3538A-69B9-4A35-AFB2-D1D7F2CBC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825" y="1765"/>
                <a:ext cx="645" cy="3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CC7867F5-94DF-46F9-9EF1-0B6308D37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" y="1104"/>
              <a:ext cx="3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</a:rPr>
                <a:t>I</a:t>
              </a:r>
              <a:r>
                <a:rPr lang="en-US" baseline="-25000" dirty="0">
                  <a:solidFill>
                    <a:srgbClr val="0000FF"/>
                  </a:solidFill>
                </a:rPr>
                <a:t>ca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Text Box 21">
              <a:extLst>
                <a:ext uri="{FF2B5EF4-FFF2-40B4-BE49-F238E27FC236}">
                  <a16:creationId xmlns:a16="http://schemas.microsoft.com/office/drawing/2014/main" id="{2377CD62-7390-409D-BCA3-44FD67DBB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" y="796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 err="1"/>
                <a:t>I</a:t>
              </a:r>
              <a:r>
                <a:rPr lang="en-US" baseline="-25000" dirty="0" err="1"/>
                <a:t>c</a:t>
              </a:r>
              <a:endParaRPr lang="en-US" dirty="0"/>
            </a:p>
          </p:txBody>
        </p: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43B6E336-8DD0-473C-A4C0-6CF369E80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" y="1032"/>
              <a:ext cx="1730" cy="1240"/>
              <a:chOff x="1127" y="1032"/>
              <a:chExt cx="1730" cy="1240"/>
            </a:xfrm>
          </p:grpSpPr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id="{39ADF912-D16E-4EAF-B73C-0E8A4DD30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5" y="1032"/>
                <a:ext cx="1505" cy="1240"/>
                <a:chOff x="1296" y="1440"/>
                <a:chExt cx="1728" cy="1488"/>
              </a:xfrm>
            </p:grpSpPr>
            <p:sp>
              <p:nvSpPr>
                <p:cNvPr id="21" name="Line 7">
                  <a:extLst>
                    <a:ext uri="{FF2B5EF4-FFF2-40B4-BE49-F238E27FC236}">
                      <a16:creationId xmlns:a16="http://schemas.microsoft.com/office/drawing/2014/main" id="{122EE2AD-F02D-43BE-AB9E-44C9A1EA00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1440"/>
                  <a:ext cx="0" cy="148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8">
                  <a:extLst>
                    <a:ext uri="{FF2B5EF4-FFF2-40B4-BE49-F238E27FC236}">
                      <a16:creationId xmlns:a16="http://schemas.microsoft.com/office/drawing/2014/main" id="{C9A5A297-3DAC-4B2B-B1E6-28BD36EDE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1728" cy="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904A47ED-6514-4DDB-8546-F3D714D76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00000">
                <a:off x="1418" y="1531"/>
                <a:ext cx="1439" cy="563"/>
                <a:chOff x="1598" y="1967"/>
                <a:chExt cx="1652" cy="677"/>
              </a:xfrm>
            </p:grpSpPr>
            <p:sp>
              <p:nvSpPr>
                <p:cNvPr id="17" name="Line 10">
                  <a:extLst>
                    <a:ext uri="{FF2B5EF4-FFF2-40B4-BE49-F238E27FC236}">
                      <a16:creationId xmlns:a16="http://schemas.microsoft.com/office/drawing/2014/main" id="{D79F7827-AFFB-4C9D-BD92-1438EFEFE1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>
                  <a:off x="2115" y="2003"/>
                  <a:ext cx="631" cy="3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2">
                  <a:extLst>
                    <a:ext uri="{FF2B5EF4-FFF2-40B4-BE49-F238E27FC236}">
                      <a16:creationId xmlns:a16="http://schemas.microsoft.com/office/drawing/2014/main" id="{AF79513B-98C3-41EF-85A7-0D5612FFF1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600000" flipH="1">
                  <a:off x="1859" y="1746"/>
                  <a:ext cx="55" cy="578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2">
                  <a:extLst>
                    <a:ext uri="{FF2B5EF4-FFF2-40B4-BE49-F238E27FC236}">
                      <a16:creationId xmlns:a16="http://schemas.microsoft.com/office/drawing/2014/main" id="{D5C03C19-2AEF-4347-927F-E74AB6C97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600000" flipH="1">
                  <a:off x="2899" y="1738"/>
                  <a:ext cx="121" cy="580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prstDash val="sysDash"/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1">
                  <a:extLst>
                    <a:ext uri="{FF2B5EF4-FFF2-40B4-BE49-F238E27FC236}">
                      <a16:creationId xmlns:a16="http://schemas.microsoft.com/office/drawing/2014/main" id="{F31000C1-9A3B-4E4C-91F1-E526CBA428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3800000" flipH="1" flipV="1">
                  <a:off x="1939" y="2272"/>
                  <a:ext cx="395" cy="35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" name="Text Box 17">
                <a:extLst>
                  <a:ext uri="{FF2B5EF4-FFF2-40B4-BE49-F238E27FC236}">
                    <a16:creationId xmlns:a16="http://schemas.microsoft.com/office/drawing/2014/main" id="{9F9E3681-8C61-4AC6-A16A-25AED326C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1199"/>
                <a:ext cx="37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ab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 Box 19">
                <a:extLst>
                  <a:ext uri="{FF2B5EF4-FFF2-40B4-BE49-F238E27FC236}">
                    <a16:creationId xmlns:a16="http://schemas.microsoft.com/office/drawing/2014/main" id="{ABEA1C8E-3088-4D2A-BC11-A718C19E0E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0" y="1919"/>
                <a:ext cx="38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err="1"/>
                  <a:t>I</a:t>
                </a:r>
                <a:r>
                  <a:rPr lang="en-US" baseline="-25000" dirty="0" err="1"/>
                  <a:t>bc</a:t>
                </a:r>
                <a:endParaRPr lang="en-US" dirty="0"/>
              </a:p>
            </p:txBody>
          </p:sp>
          <p:sp>
            <p:nvSpPr>
              <p:cNvPr id="15" name="Text Box 20">
                <a:extLst>
                  <a:ext uri="{FF2B5EF4-FFF2-40B4-BE49-F238E27FC236}">
                    <a16:creationId xmlns:a16="http://schemas.microsoft.com/office/drawing/2014/main" id="{045E259F-AA3C-4AEE-A3F9-8FCCE7054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6" y="1832"/>
                <a:ext cx="3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err="1">
                    <a:solidFill>
                      <a:srgbClr val="CC9900"/>
                    </a:solidFill>
                  </a:rPr>
                  <a:t>I</a:t>
                </a:r>
                <a:r>
                  <a:rPr lang="en-US" baseline="-25000" dirty="0" err="1">
                    <a:solidFill>
                      <a:srgbClr val="CC9900"/>
                    </a:solidFill>
                  </a:rPr>
                  <a:t>a</a:t>
                </a:r>
                <a:endParaRPr lang="en-US" dirty="0">
                  <a:solidFill>
                    <a:srgbClr val="CC9900"/>
                  </a:solidFill>
                </a:endParaRPr>
              </a:p>
            </p:txBody>
          </p:sp>
          <p:sp>
            <p:nvSpPr>
              <p:cNvPr id="16" name="Text Box 22">
                <a:extLst>
                  <a:ext uri="{FF2B5EF4-FFF2-40B4-BE49-F238E27FC236}">
                    <a16:creationId xmlns:a16="http://schemas.microsoft.com/office/drawing/2014/main" id="{1B14D2F7-8343-4F78-A86C-488E0509D9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" y="1780"/>
                <a:ext cx="3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dirty="0" err="1"/>
                  <a:t>I</a:t>
                </a:r>
                <a:r>
                  <a:rPr lang="en-US" baseline="-25000" dirty="0" err="1"/>
                  <a:t>b</a:t>
                </a:r>
                <a:endParaRPr lang="en-US" dirty="0"/>
              </a:p>
            </p:txBody>
          </p:sp>
        </p:grpSp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id="{3EC91851-73D8-40F7-9EBB-D79A46A9D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" y="1490"/>
              <a:ext cx="71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</a:rPr>
                <a:t>-I</a:t>
              </a:r>
              <a:r>
                <a:rPr lang="en-US" baseline="-25000" dirty="0">
                  <a:solidFill>
                    <a:srgbClr val="0000FF"/>
                  </a:solidFill>
                </a:rPr>
                <a:t>ca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26" name="Object 3">
            <a:extLst>
              <a:ext uri="{FF2B5EF4-FFF2-40B4-BE49-F238E27FC236}">
                <a16:creationId xmlns:a16="http://schemas.microsoft.com/office/drawing/2014/main" id="{D1F5F25B-F3D4-42DC-B08D-3E3E303B3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61420"/>
              </p:ext>
            </p:extLst>
          </p:nvPr>
        </p:nvGraphicFramePr>
        <p:xfrm>
          <a:off x="326048" y="4345176"/>
          <a:ext cx="6591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6" imgW="6591240" imgH="1803240" progId="Equation.DSMT4">
                  <p:embed/>
                </p:oleObj>
              </mc:Choice>
              <mc:Fallback>
                <p:oleObj name="Equation" r:id="rId6" imgW="6591240" imgH="1803240" progId="Equation.DSMT4">
                  <p:embed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48" y="4345176"/>
                        <a:ext cx="65913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6E411E59-DF30-4BFE-875B-B0891D56B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83242"/>
              </p:ext>
            </p:extLst>
          </p:nvPr>
        </p:nvGraphicFramePr>
        <p:xfrm>
          <a:off x="256380" y="2857500"/>
          <a:ext cx="325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8" imgW="3251160" imgH="838080" progId="Equation.DSMT4">
                  <p:embed/>
                </p:oleObj>
              </mc:Choice>
              <mc:Fallback>
                <p:oleObj name="Equation" r:id="rId8" imgW="3251160" imgH="838080" progId="Equation.DSMT4">
                  <p:embed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0" y="2857500"/>
                        <a:ext cx="325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Delta-Wye Transformation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0688"/>
              </p:ext>
            </p:extLst>
          </p:nvPr>
        </p:nvGraphicFramePr>
        <p:xfrm>
          <a:off x="312029" y="1965793"/>
          <a:ext cx="6908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4" imgW="6908760" imgH="1168200" progId="Equation.DSMT4">
                  <p:embed/>
                </p:oleObj>
              </mc:Choice>
              <mc:Fallback>
                <p:oleObj name="Equation" r:id="rId4" imgW="69087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29" y="1965793"/>
                        <a:ext cx="69088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057E4-C54A-495D-9116-07EF51E5F3AE}"/>
              </a:ext>
            </a:extLst>
          </p:cNvPr>
          <p:cNvSpPr txBox="1"/>
          <p:nvPr/>
        </p:nvSpPr>
        <p:spPr>
          <a:xfrm>
            <a:off x="155867" y="1332991"/>
            <a:ext cx="6321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simplify balanced 3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systems analysis: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908C03D6-91FB-4D48-86D7-5FFEF3611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45162"/>
              </p:ext>
            </p:extLst>
          </p:nvPr>
        </p:nvGraphicFramePr>
        <p:xfrm>
          <a:off x="457200" y="4734538"/>
          <a:ext cx="4089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6" imgW="4089240" imgH="1650960" progId="Equation.DSMT4">
                  <p:embed/>
                </p:oleObj>
              </mc:Choice>
              <mc:Fallback>
                <p:oleObj name="Equation" r:id="rId6" imgW="4089240" imgH="1650960" progId="Equation.DSMT4">
                  <p:embed/>
                  <p:pic>
                    <p:nvPicPr>
                      <p:cNvPr id="143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34538"/>
                        <a:ext cx="40894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01382DD3-E1C2-48E8-AFD9-78B5BFF4FB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9" y="2473876"/>
            <a:ext cx="4267200" cy="1801706"/>
          </a:xfrm>
          <a:prstGeom prst="rect">
            <a:avLst/>
          </a:prstGeom>
        </p:spPr>
      </p:pic>
      <p:grpSp>
        <p:nvGrpSpPr>
          <p:cNvPr id="9" name="Group 23">
            <a:extLst>
              <a:ext uri="{FF2B5EF4-FFF2-40B4-BE49-F238E27FC236}">
                <a16:creationId xmlns:a16="http://schemas.microsoft.com/office/drawing/2014/main" id="{7CCE7EDF-F0EF-4D15-87D3-9C36DCF22A2E}"/>
              </a:ext>
            </a:extLst>
          </p:cNvPr>
          <p:cNvGrpSpPr>
            <a:grpSpLocks/>
          </p:cNvGrpSpPr>
          <p:nvPr/>
        </p:nvGrpSpPr>
        <p:grpSpPr bwMode="auto">
          <a:xfrm>
            <a:off x="5256221" y="4446393"/>
            <a:ext cx="2442369" cy="2214282"/>
            <a:chOff x="849" y="1056"/>
            <a:chExt cx="2021" cy="1735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B93D212-6E28-4094-8DD9-6906202D8C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4127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39250F19-8370-41B2-9B0A-5DB422843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29" name="Line 3">
                <a:extLst>
                  <a:ext uri="{FF2B5EF4-FFF2-40B4-BE49-F238E27FC236}">
                    <a16:creationId xmlns:a16="http://schemas.microsoft.com/office/drawing/2014/main" id="{BB9F7129-2353-465A-BDF8-0D0F04967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">
                <a:extLst>
                  <a:ext uri="{FF2B5EF4-FFF2-40B4-BE49-F238E27FC236}">
                    <a16:creationId xmlns:a16="http://schemas.microsoft.com/office/drawing/2014/main" id="{E72DCF5C-1B8B-485B-BE53-F86508A83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4CA1E915-62BD-44AA-928D-06C14A870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" y="1384"/>
              <a:ext cx="739" cy="918"/>
              <a:chOff x="2004" y="1632"/>
              <a:chExt cx="849" cy="1101"/>
            </a:xfrm>
          </p:grpSpPr>
          <p:sp>
            <p:nvSpPr>
              <p:cNvPr id="25" name="Line 6">
                <a:extLst>
                  <a:ext uri="{FF2B5EF4-FFF2-40B4-BE49-F238E27FC236}">
                    <a16:creationId xmlns:a16="http://schemas.microsoft.com/office/drawing/2014/main" id="{AB39368B-9369-4EDB-8E14-E18891E57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">
                <a:extLst>
                  <a:ext uri="{FF2B5EF4-FFF2-40B4-BE49-F238E27FC236}">
                    <a16:creationId xmlns:a16="http://schemas.microsoft.com/office/drawing/2014/main" id="{E96E00B5-185C-43E5-A501-F5D0526E8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200000" flipV="1">
                <a:off x="1697" y="2418"/>
                <a:ext cx="622" cy="8"/>
              </a:xfrm>
              <a:prstGeom prst="line">
                <a:avLst/>
              </a:prstGeom>
              <a:noFill/>
              <a:ln w="25400">
                <a:solidFill>
                  <a:srgbClr val="00CC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">
                <a:extLst>
                  <a:ext uri="{FF2B5EF4-FFF2-40B4-BE49-F238E27FC236}">
                    <a16:creationId xmlns:a16="http://schemas.microsoft.com/office/drawing/2014/main" id="{00C9A1BF-61A8-4D02-9251-FB6058074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">
                <a:extLst>
                  <a:ext uri="{FF2B5EF4-FFF2-40B4-BE49-F238E27FC236}">
                    <a16:creationId xmlns:a16="http://schemas.microsoft.com/office/drawing/2014/main" id="{B027B5A6-4BE6-4ECF-ADEC-70DCEDC8D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200000" flipV="1">
                <a:off x="2570" y="1933"/>
                <a:ext cx="562" cy="5"/>
              </a:xfrm>
              <a:prstGeom prst="line">
                <a:avLst/>
              </a:prstGeom>
              <a:noFill/>
              <a:ln w="25400">
                <a:solidFill>
                  <a:srgbClr val="00CC66"/>
                </a:solidFill>
                <a:prstDash val="sysDash"/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D93390D2-E7E8-4F35-B92A-1E3DA5808B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68AF7546-14CD-44C3-9446-F639603299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CFD32C4C-AA36-4BB6-A435-FD1BB7A22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1992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>
                  <a:solidFill>
                    <a:srgbClr val="FF0000"/>
                  </a:solidFill>
                </a:rPr>
                <a:t>V</a:t>
              </a:r>
              <a:r>
                <a:rPr lang="en-US" i="1" baseline="-25000" dirty="0">
                  <a:solidFill>
                    <a:srgbClr val="FF0000"/>
                  </a:solidFill>
                </a:rPr>
                <a:t>an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E54DAF72-2016-4F08-928F-D7EEF4CCC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/>
                <a:t>V</a:t>
              </a:r>
              <a:r>
                <a:rPr lang="en-US" i="1" baseline="-25000" dirty="0" err="1"/>
                <a:t>cn</a:t>
              </a:r>
              <a:endParaRPr lang="en-US" i="1" dirty="0"/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71BBBF0F-C5D6-4515-9CDA-E87E49016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" y="2021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B05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B050"/>
                  </a:solidFill>
                </a:rPr>
                <a:t>bn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0C5736D4-7978-49DB-AC3B-38D3390F0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" y="1080"/>
              <a:ext cx="4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CC99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CC9900"/>
                  </a:solidFill>
                </a:rPr>
                <a:t>ab</a:t>
              </a:r>
              <a:endParaRPr lang="en-US" i="1" dirty="0">
                <a:solidFill>
                  <a:srgbClr val="CC9900"/>
                </a:solidFill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415380AD-FA12-4EFA-8F51-5B3663CF4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" y="1290"/>
              <a:ext cx="4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00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ca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A139D9FF-1099-4324-B929-EFDE6C54A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 dirty="0" err="1">
                  <a:solidFill>
                    <a:srgbClr val="000000"/>
                  </a:solidFill>
                </a:rPr>
                <a:t>V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bc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C2C43A4-A40F-4A9C-AA3B-192BD1B40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2" y="1704"/>
              <a:ext cx="52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AC33DC04-EC7A-4252-A3C6-5AFFD76195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>
              <a:off x="1696" y="2051"/>
              <a:ext cx="867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5921325-B0A2-432A-8AFD-A0C69D9BB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9" y="1840"/>
              <a:ext cx="45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244854AA-C7E0-462A-A76E-460938A97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30" y="1425"/>
              <a:ext cx="45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Per Phase Analysis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280160"/>
            <a:ext cx="8001000" cy="2225040"/>
          </a:xfrm>
        </p:spPr>
        <p:txBody>
          <a:bodyPr/>
          <a:lstStyle/>
          <a:p>
            <a:pPr eaLnBrk="1" hangingPunct="1">
              <a:buSzTx/>
            </a:pPr>
            <a:r>
              <a:rPr lang="en-US" sz="2400" b="1" dirty="0">
                <a:solidFill>
                  <a:srgbClr val="C00000"/>
                </a:solidFill>
              </a:rPr>
              <a:t>Per phase analysis </a:t>
            </a:r>
            <a:r>
              <a:rPr lang="en-US" sz="2400" dirty="0"/>
              <a:t>enables balanced 3</a:t>
            </a:r>
            <a:r>
              <a:rPr lang="en-US" sz="2400" dirty="0">
                <a:sym typeface="Symbol" pitchFamily="18" charset="2"/>
              </a:rPr>
              <a:t> system analysis w/ the same effort as a single phase system</a:t>
            </a:r>
          </a:p>
          <a:p>
            <a:pPr eaLnBrk="1" hangingPunct="1">
              <a:buSzTx/>
            </a:pPr>
            <a:r>
              <a:rPr lang="en-US" sz="2400" b="1" dirty="0">
                <a:solidFill>
                  <a:srgbClr val="C00000"/>
                </a:solidFill>
              </a:rPr>
              <a:t>Balanced 3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 Theorem:  </a:t>
            </a:r>
            <a:r>
              <a:rPr lang="en-US" sz="2400" dirty="0">
                <a:sym typeface="Symbol" pitchFamily="18" charset="2"/>
              </a:rPr>
              <a:t>For a balanced </a:t>
            </a:r>
            <a:r>
              <a:rPr lang="en-US" sz="2400" dirty="0"/>
              <a:t>3</a:t>
            </a:r>
            <a:r>
              <a:rPr lang="en-US" sz="2400" dirty="0">
                <a:sym typeface="Symbol" pitchFamily="18" charset="2"/>
              </a:rPr>
              <a:t> system w/</a:t>
            </a:r>
          </a:p>
          <a:p>
            <a:pPr lvl="1" eaLnBrk="1" hangingPunct="1">
              <a:buSzTx/>
              <a:buFont typeface="Times New Roman" panose="02020603050405020304" pitchFamily="18" charset="0"/>
              <a:buChar char="̶"/>
            </a:pPr>
            <a:r>
              <a:rPr lang="en-US" sz="2200" b="1" dirty="0">
                <a:solidFill>
                  <a:srgbClr val="00B050"/>
                </a:solidFill>
                <a:sym typeface="Symbol" pitchFamily="18" charset="2"/>
              </a:rPr>
              <a:t>All</a:t>
            </a:r>
            <a:r>
              <a:rPr lang="en-US" sz="2200" dirty="0">
                <a:sym typeface="Symbol" pitchFamily="18" charset="2"/>
              </a:rPr>
              <a:t> loads and sources </a:t>
            </a:r>
            <a:r>
              <a:rPr lang="en-US" sz="2200" b="1" dirty="0">
                <a:solidFill>
                  <a:srgbClr val="00B050"/>
                </a:solidFill>
                <a:sym typeface="Symbol" pitchFamily="18" charset="2"/>
              </a:rPr>
              <a:t>Y– connected</a:t>
            </a:r>
          </a:p>
          <a:p>
            <a:pPr lvl="1" eaLnBrk="1" hangingPunct="1">
              <a:buSzTx/>
              <a:buFont typeface="Times New Roman" panose="02020603050405020304" pitchFamily="18" charset="0"/>
              <a:buChar char="̶"/>
            </a:pPr>
            <a:r>
              <a:rPr lang="en-US" sz="2200" b="1" dirty="0">
                <a:solidFill>
                  <a:srgbClr val="00B050"/>
                </a:solidFill>
                <a:sym typeface="Symbol" pitchFamily="18" charset="2"/>
              </a:rPr>
              <a:t>Mutual Inductance </a:t>
            </a:r>
            <a:r>
              <a:rPr lang="en-US" sz="2200" dirty="0">
                <a:sym typeface="Symbol" pitchFamily="18" charset="2"/>
              </a:rPr>
              <a:t>between phases is </a:t>
            </a:r>
            <a:r>
              <a:rPr lang="en-US" sz="2200" b="1" dirty="0">
                <a:solidFill>
                  <a:srgbClr val="00B050"/>
                </a:solidFill>
                <a:sym typeface="Symbol" pitchFamily="18" charset="2"/>
              </a:rPr>
              <a:t>neglected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ACBAF-CF46-4E5D-B89D-D8555F92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1" y="3810000"/>
            <a:ext cx="4032887" cy="22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53BC2D2-11D7-4FC2-9337-774F16C6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200400" cy="148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4EF477D-A6C7-4366-829C-654C69F4A0BA}"/>
              </a:ext>
            </a:extLst>
          </p:cNvPr>
          <p:cNvSpPr/>
          <p:nvPr/>
        </p:nvSpPr>
        <p:spPr bwMode="auto">
          <a:xfrm>
            <a:off x="4572000" y="4953000"/>
            <a:ext cx="609600" cy="304800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Per Phase Analysis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280160"/>
            <a:ext cx="8001000" cy="2225040"/>
          </a:xfrm>
        </p:spPr>
        <p:txBody>
          <a:bodyPr/>
          <a:lstStyle/>
          <a:p>
            <a:pPr eaLnBrk="1" hangingPunct="1">
              <a:buSzTx/>
            </a:pPr>
            <a:r>
              <a:rPr lang="en-US" sz="2400" b="1" dirty="0">
                <a:solidFill>
                  <a:srgbClr val="C00000"/>
                </a:solidFill>
              </a:rPr>
              <a:t>Per phase analysis </a:t>
            </a:r>
            <a:r>
              <a:rPr lang="en-US" sz="2400" dirty="0"/>
              <a:t>enables balanced 3</a:t>
            </a:r>
            <a:r>
              <a:rPr lang="en-US" sz="2400" dirty="0">
                <a:sym typeface="Symbol" pitchFamily="18" charset="2"/>
              </a:rPr>
              <a:t> system analysis w/ the same effort as a single phase system</a:t>
            </a:r>
          </a:p>
          <a:p>
            <a:pPr eaLnBrk="1" hangingPunct="1">
              <a:buSzTx/>
            </a:pPr>
            <a:r>
              <a:rPr lang="en-US" sz="2400" b="1" dirty="0">
                <a:solidFill>
                  <a:srgbClr val="C00000"/>
                </a:solidFill>
              </a:rPr>
              <a:t>Balanced 3</a:t>
            </a:r>
            <a:r>
              <a:rPr lang="en-US" sz="2400" b="1" dirty="0">
                <a:solidFill>
                  <a:srgbClr val="C00000"/>
                </a:solidFill>
                <a:sym typeface="Symbol" pitchFamily="18" charset="2"/>
              </a:rPr>
              <a:t> Theorem:  </a:t>
            </a:r>
            <a:r>
              <a:rPr lang="en-US" sz="2400" dirty="0">
                <a:sym typeface="Symbol" pitchFamily="18" charset="2"/>
              </a:rPr>
              <a:t>For a balanced </a:t>
            </a:r>
            <a:r>
              <a:rPr lang="en-US" sz="2400" dirty="0"/>
              <a:t>3</a:t>
            </a:r>
            <a:r>
              <a:rPr lang="en-US" sz="2400" dirty="0">
                <a:sym typeface="Symbol" pitchFamily="18" charset="2"/>
              </a:rPr>
              <a:t> system w/</a:t>
            </a:r>
          </a:p>
          <a:p>
            <a:pPr lvl="1" eaLnBrk="1" hangingPunct="1">
              <a:buSzTx/>
              <a:buFont typeface="Times New Roman" panose="02020603050405020304" pitchFamily="18" charset="0"/>
              <a:buChar char="̶"/>
            </a:pPr>
            <a:r>
              <a:rPr lang="en-US" sz="2200" b="1" dirty="0">
                <a:solidFill>
                  <a:srgbClr val="00B050"/>
                </a:solidFill>
                <a:sym typeface="Symbol" pitchFamily="18" charset="2"/>
              </a:rPr>
              <a:t>All</a:t>
            </a:r>
            <a:r>
              <a:rPr lang="en-US" sz="2200" dirty="0">
                <a:sym typeface="Symbol" pitchFamily="18" charset="2"/>
              </a:rPr>
              <a:t> loads and sources </a:t>
            </a:r>
            <a:r>
              <a:rPr lang="en-US" sz="2200" b="1" dirty="0">
                <a:solidFill>
                  <a:srgbClr val="00B050"/>
                </a:solidFill>
                <a:sym typeface="Symbol" pitchFamily="18" charset="2"/>
              </a:rPr>
              <a:t>Y– connected</a:t>
            </a:r>
          </a:p>
          <a:p>
            <a:pPr lvl="1" eaLnBrk="1" hangingPunct="1">
              <a:buSzTx/>
              <a:buFont typeface="Times New Roman" panose="02020603050405020304" pitchFamily="18" charset="0"/>
              <a:buChar char="̶"/>
            </a:pPr>
            <a:r>
              <a:rPr lang="en-US" sz="2200" b="1" dirty="0">
                <a:solidFill>
                  <a:srgbClr val="00B050"/>
                </a:solidFill>
                <a:sym typeface="Symbol" pitchFamily="18" charset="2"/>
              </a:rPr>
              <a:t>Mutual Inductance </a:t>
            </a:r>
            <a:r>
              <a:rPr lang="en-US" sz="2200" dirty="0">
                <a:sym typeface="Symbol" pitchFamily="18" charset="2"/>
              </a:rPr>
              <a:t>between phases is </a:t>
            </a:r>
            <a:r>
              <a:rPr lang="en-US" sz="2200" b="1" dirty="0">
                <a:solidFill>
                  <a:srgbClr val="00B050"/>
                </a:solidFill>
                <a:sym typeface="Symbol" pitchFamily="18" charset="2"/>
              </a:rPr>
              <a:t>neglected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5B25E4-BB95-4371-B611-4D179FB0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18" y="3505200"/>
            <a:ext cx="834762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hangingPunct="1">
              <a:buSzTx/>
              <a:buNone/>
              <a:tabLst>
                <a:tab pos="228600" algn="l"/>
              </a:tabLst>
            </a:pP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Then</a:t>
            </a:r>
          </a:p>
          <a:p>
            <a:pPr lvl="1" eaLnBrk="1" hangingPunct="1">
              <a:buClr>
                <a:srgbClr val="003366"/>
              </a:buClr>
              <a:buFontTx/>
              <a:buChar char="–"/>
            </a:pPr>
            <a:r>
              <a:rPr lang="en-US" kern="0" dirty="0">
                <a:solidFill>
                  <a:srgbClr val="003366"/>
                </a:solidFill>
              </a:rPr>
              <a:t>All neutrals are at the same potential</a:t>
            </a:r>
          </a:p>
          <a:p>
            <a:pPr lvl="1" eaLnBrk="1" hangingPunct="1">
              <a:buClr>
                <a:srgbClr val="003366"/>
              </a:buClr>
              <a:buFontTx/>
              <a:buChar char="–"/>
            </a:pPr>
            <a:r>
              <a:rPr lang="en-US" kern="0" dirty="0">
                <a:solidFill>
                  <a:srgbClr val="003366"/>
                </a:solidFill>
              </a:rPr>
              <a:t>All phases are COMPLETELY decoupled</a:t>
            </a:r>
          </a:p>
          <a:p>
            <a:pPr lvl="1" eaLnBrk="1" hangingPunct="1">
              <a:buClr>
                <a:srgbClr val="003366"/>
              </a:buClr>
              <a:buFontTx/>
              <a:buChar char="–"/>
            </a:pPr>
            <a:r>
              <a:rPr lang="en-US" kern="0" dirty="0">
                <a:solidFill>
                  <a:srgbClr val="003366"/>
                </a:solidFill>
              </a:rPr>
              <a:t>All system values are the same sequence as sources.  </a:t>
            </a:r>
          </a:p>
          <a:p>
            <a:pPr lvl="1" eaLnBrk="1" hangingPunct="1">
              <a:buClr>
                <a:srgbClr val="003366"/>
              </a:buClr>
              <a:buFontTx/>
              <a:buChar char="–"/>
            </a:pPr>
            <a:r>
              <a:rPr lang="en-US" kern="0" dirty="0">
                <a:solidFill>
                  <a:srgbClr val="003366"/>
                </a:solidFill>
              </a:rPr>
              <a:t>Sequence order we’ve been using (phase b lags phase a and phase c lags phase a) is known as “positive” sequence</a:t>
            </a:r>
          </a:p>
          <a:p>
            <a:pPr lvl="1" eaLnBrk="1" hangingPunct="1">
              <a:buClr>
                <a:srgbClr val="003366"/>
              </a:buClr>
              <a:buFontTx/>
              <a:buChar char="–"/>
            </a:pPr>
            <a:r>
              <a:rPr lang="en-US" kern="0" dirty="0">
                <a:solidFill>
                  <a:srgbClr val="003366"/>
                </a:solidFill>
              </a:rPr>
              <a:t>Later we’ll discuss negative and zero sequence systems.  </a:t>
            </a:r>
          </a:p>
          <a:p>
            <a:pPr lvl="1" eaLnBrk="1" hangingPunct="1">
              <a:buSzTx/>
              <a:buFontTx/>
              <a:buChar char="•"/>
            </a:pPr>
            <a:endParaRPr lang="en-US" sz="2200" kern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69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Per Phase Analysis Procedure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54480"/>
            <a:ext cx="8153400" cy="374904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b="1" dirty="0"/>
              <a:t>Per phase analysis procedure</a:t>
            </a:r>
            <a:r>
              <a:rPr lang="en-US" dirty="0"/>
              <a:t>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/>
              <a:t>Convert all </a:t>
            </a:r>
            <a:r>
              <a:rPr lang="en-US" sz="2400" dirty="0">
                <a:sym typeface="Symbol" pitchFamily="18" charset="2"/>
              </a:rPr>
              <a:t> load/sources to equivalent Y’s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>
                <a:sym typeface="Symbol" pitchFamily="18" charset="2"/>
              </a:rPr>
              <a:t>Solve phase “a” independent of the other phases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>
                <a:sym typeface="Symbol" pitchFamily="18" charset="2"/>
              </a:rPr>
              <a:t>Total system power S = 3 </a:t>
            </a:r>
            <a:r>
              <a:rPr lang="en-US" sz="2400" dirty="0" err="1">
                <a:sym typeface="Symbol" pitchFamily="18" charset="2"/>
              </a:rPr>
              <a:t>V</a:t>
            </a:r>
            <a:r>
              <a:rPr lang="en-US" sz="2400" baseline="-25000" dirty="0" err="1">
                <a:sym typeface="Symbol" pitchFamily="18" charset="2"/>
              </a:rPr>
              <a:t>a</a:t>
            </a:r>
            <a:r>
              <a:rPr lang="en-US" sz="2400" baseline="-250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I</a:t>
            </a:r>
            <a:r>
              <a:rPr lang="en-US" sz="2400" baseline="-25000" dirty="0" err="1">
                <a:sym typeface="Symbol" pitchFamily="18" charset="2"/>
              </a:rPr>
              <a:t>a</a:t>
            </a:r>
            <a:r>
              <a:rPr lang="en-US" sz="2400" baseline="30000" dirty="0">
                <a:sym typeface="Symbol" pitchFamily="18" charset="2"/>
              </a:rPr>
              <a:t>*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>
                <a:sym typeface="Symbol" pitchFamily="18" charset="2"/>
              </a:rPr>
              <a:t>If desired, phase “b” and “c” values can be determined by inspection (i.e.,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±</a:t>
            </a:r>
            <a:r>
              <a:rPr lang="en-US" sz="2400" dirty="0">
                <a:sym typeface="Symbol" pitchFamily="18" charset="2"/>
              </a:rPr>
              <a:t>120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° degree phase shifts)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>
                <a:cs typeface="Times New Roman" pitchFamily="18" charset="0"/>
                <a:sym typeface="Symbol" pitchFamily="18" charset="2"/>
              </a:rPr>
              <a:t>If necessary, go back to original circuit to determine line-line values or internal  values. 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Per Phase Example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" y="1280160"/>
            <a:ext cx="80010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Assume a 3</a:t>
            </a:r>
            <a:r>
              <a:rPr lang="en-US" dirty="0">
                <a:sym typeface="Symbol" pitchFamily="18" charset="2"/>
              </a:rPr>
              <a:t>, Y-connected generator with V</a:t>
            </a:r>
            <a:r>
              <a:rPr lang="en-US" baseline="-25000" dirty="0">
                <a:sym typeface="Symbol" pitchFamily="18" charset="2"/>
              </a:rPr>
              <a:t>an </a:t>
            </a:r>
            <a:r>
              <a:rPr lang="en-US" dirty="0">
                <a:sym typeface="Symbol" pitchFamily="18" charset="2"/>
              </a:rPr>
              <a:t>= 10 volts supplies a -connected load with Z</a:t>
            </a:r>
            <a:r>
              <a:rPr lang="en-US" baseline="-25000" dirty="0">
                <a:sym typeface="Symbol" pitchFamily="18" charset="2"/>
              </a:rPr>
              <a:t></a:t>
            </a:r>
            <a:r>
              <a:rPr lang="en-US" dirty="0">
                <a:sym typeface="Symbol" pitchFamily="18" charset="2"/>
              </a:rPr>
              <a:t> = -j through a transmission line with impedance of j0.1 per phase.  The load is also connected to a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-connected generator with </a:t>
            </a:r>
            <a:r>
              <a:rPr lang="en-US" dirty="0" err="1">
                <a:sym typeface="Symbol" pitchFamily="18" charset="2"/>
              </a:rPr>
              <a:t>V</a:t>
            </a:r>
            <a:r>
              <a:rPr lang="en-US" baseline="-25000" dirty="0" err="1">
                <a:sym typeface="Symbol" pitchFamily="18" charset="2"/>
              </a:rPr>
              <a:t>a”b</a:t>
            </a:r>
            <a:r>
              <a:rPr lang="en-US" baseline="-25000" dirty="0">
                <a:sym typeface="Symbol" pitchFamily="18" charset="2"/>
              </a:rPr>
              <a:t>” </a:t>
            </a:r>
            <a:r>
              <a:rPr lang="en-US" dirty="0">
                <a:sym typeface="Symbol" pitchFamily="18" charset="2"/>
              </a:rPr>
              <a:t>= 10 through a second transmission line which also has an impedance of j0.1 per phase.</a:t>
            </a:r>
          </a:p>
          <a:p>
            <a:pPr marL="0" indent="0" eaLnBrk="1" hangingPunct="1">
              <a:buFontTx/>
              <a:buNone/>
            </a:pPr>
            <a:r>
              <a:rPr lang="en-US" b="1" dirty="0">
                <a:sym typeface="Symbol" pitchFamily="18" charset="2"/>
              </a:rPr>
              <a:t>Find</a:t>
            </a:r>
          </a:p>
          <a:p>
            <a:pPr marL="0" indent="0" eaLnBrk="1" hangingPunct="1">
              <a:buFontTx/>
              <a:buNone/>
            </a:pPr>
            <a:r>
              <a:rPr lang="en-US" dirty="0">
                <a:sym typeface="Symbol" pitchFamily="18" charset="2"/>
              </a:rPr>
              <a:t>1.  The load voltage </a:t>
            </a:r>
            <a:r>
              <a:rPr lang="en-US" dirty="0" err="1">
                <a:sym typeface="Symbol" pitchFamily="18" charset="2"/>
              </a:rPr>
              <a:t>V</a:t>
            </a:r>
            <a:r>
              <a:rPr lang="en-US" baseline="-25000" dirty="0" err="1">
                <a:sym typeface="Symbol" pitchFamily="18" charset="2"/>
              </a:rPr>
              <a:t>a’b</a:t>
            </a:r>
            <a:r>
              <a:rPr lang="en-US" baseline="-25000" dirty="0">
                <a:sym typeface="Symbol" pitchFamily="18" charset="2"/>
              </a:rPr>
              <a:t>’</a:t>
            </a:r>
            <a:endParaRPr lang="en-US" dirty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n-US" dirty="0">
                <a:sym typeface="Symbol" pitchFamily="18" charset="2"/>
              </a:rPr>
              <a:t>2.  The total power supplied by each generator, S</a:t>
            </a:r>
            <a:r>
              <a:rPr lang="en-US" baseline="-25000" dirty="0">
                <a:sym typeface="Symbol" pitchFamily="18" charset="2"/>
              </a:rPr>
              <a:t>Y </a:t>
            </a:r>
            <a:r>
              <a:rPr lang="en-US" dirty="0">
                <a:sym typeface="Symbol" pitchFamily="18" charset="2"/>
              </a:rPr>
              <a:t>and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   S</a:t>
            </a:r>
            <a:r>
              <a:rPr lang="en-US" baseline="-25000" dirty="0">
                <a:sym typeface="Symbol" pitchFamily="18" charset="2"/>
              </a:rPr>
              <a:t>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Per Phase Example, cont’d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90600" y="5257800"/>
          <a:ext cx="7454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Equation" r:id="rId4" imgW="7454880" imgH="914400" progId="Equation.DSMT4">
                  <p:embed/>
                </p:oleObj>
              </mc:Choice>
              <mc:Fallback>
                <p:oleObj name="Equation" r:id="rId4" imgW="745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7454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353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Complex Power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>
            <p:extLst/>
          </p:nvPr>
        </p:nvGraphicFramePr>
        <p:xfrm>
          <a:off x="903767" y="1599720"/>
          <a:ext cx="184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4" name="Equation" r:id="rId4" imgW="1841400" imgH="990360" progId="Equation.DSMT4">
                  <p:embed/>
                </p:oleObj>
              </mc:Choice>
              <mc:Fallback>
                <p:oleObj name="Equation" r:id="rId4" imgW="1841400" imgH="990360" progId="Equation.DSMT4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67" y="1599720"/>
                        <a:ext cx="1841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85437" y="2527031"/>
            <a:ext cx="19962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sz="1800" i="1" kern="0" dirty="0">
                <a:solidFill>
                  <a:srgbClr val="FF3300"/>
                </a:solidFill>
                <a:latin typeface="+mn-lt"/>
              </a:rPr>
              <a:t>Asterisk denotes complex conjugate</a:t>
            </a:r>
            <a:endParaRPr lang="en-US" sz="1800" kern="0" dirty="0">
              <a:solidFill>
                <a:srgbClr val="FF3300"/>
              </a:solidFill>
              <a:latin typeface="Symbol" pitchFamily="18" charset="2"/>
            </a:endParaRP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>
            <p:extLst/>
          </p:nvPr>
        </p:nvGraphicFramePr>
        <p:xfrm>
          <a:off x="580213" y="3150011"/>
          <a:ext cx="750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5" name="Equation" r:id="rId6" imgW="7505640" imgH="571320" progId="Equation.DSMT4">
                  <p:embed/>
                </p:oleObj>
              </mc:Choice>
              <mc:Fallback>
                <p:oleObj name="Equation" r:id="rId6" imgW="7505640" imgH="571320" progId="Equation.DSMT4">
                  <p:embed/>
                  <p:pic>
                    <p:nvPicPr>
                      <p:cNvPr id="163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3" y="3150011"/>
                        <a:ext cx="750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228600" y="4404698"/>
            <a:ext cx="2133600" cy="170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25000"/>
              <a:buFontTx/>
              <a:buNone/>
              <a:defRPr/>
            </a:pPr>
            <a:r>
              <a:rPr lang="en-US" sz="2400" b="1" kern="0" dirty="0">
                <a:solidFill>
                  <a:srgbClr val="FF3300"/>
                </a:solidFill>
                <a:latin typeface="+mn-lt"/>
              </a:rPr>
              <a:t>S </a:t>
            </a:r>
          </a:p>
          <a:p>
            <a:pPr algn="ctr">
              <a:buSzPct val="125000"/>
              <a:buFontTx/>
              <a:buNone/>
              <a:defRPr/>
            </a:pPr>
            <a:r>
              <a:rPr lang="en-US" sz="2400" b="1" kern="0" dirty="0">
                <a:solidFill>
                  <a:srgbClr val="FF3300"/>
                </a:solidFill>
                <a:latin typeface="+mn-lt"/>
              </a:rPr>
              <a:t>Apparent</a:t>
            </a:r>
          </a:p>
          <a:p>
            <a:pPr algn="ctr">
              <a:buSzPct val="125000"/>
              <a:buFontTx/>
              <a:buNone/>
              <a:defRPr/>
            </a:pPr>
            <a:r>
              <a:rPr lang="en-US" sz="2400" b="1" kern="0" dirty="0">
                <a:solidFill>
                  <a:srgbClr val="FF3300"/>
                </a:solidFill>
                <a:latin typeface="+mn-lt"/>
              </a:rPr>
              <a:t>(complex) power</a:t>
            </a:r>
          </a:p>
          <a:p>
            <a:pPr>
              <a:buSzPct val="125000"/>
              <a:buFontTx/>
              <a:buNone/>
              <a:defRPr/>
            </a:pPr>
            <a:endParaRPr lang="en-US" kern="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340418" y="4859533"/>
            <a:ext cx="2275663" cy="8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25000"/>
              <a:buFontTx/>
              <a:buNone/>
              <a:defRPr/>
            </a:pPr>
            <a:r>
              <a:rPr lang="en-US" sz="2400" b="1" kern="0" dirty="0">
                <a:solidFill>
                  <a:srgbClr val="FF3300"/>
                </a:solidFill>
                <a:latin typeface="+mn-lt"/>
              </a:rPr>
              <a:t>P – </a:t>
            </a:r>
            <a:r>
              <a:rPr lang="en-US" sz="2400" b="1" i="1" kern="0" dirty="0">
                <a:solidFill>
                  <a:srgbClr val="FF3300"/>
                </a:solidFill>
                <a:latin typeface="+mn-lt"/>
              </a:rPr>
              <a:t>Real Power</a:t>
            </a:r>
          </a:p>
          <a:p>
            <a:pPr algn="ctr">
              <a:buSzPct val="125000"/>
              <a:buFontTx/>
              <a:buNone/>
              <a:defRPr/>
            </a:pPr>
            <a:r>
              <a:rPr lang="en-US" sz="2000" b="1" kern="0" dirty="0">
                <a:solidFill>
                  <a:srgbClr val="0000FF"/>
                </a:solidFill>
                <a:latin typeface="+mn-lt"/>
              </a:rPr>
              <a:t>Heat, motion, etc.</a:t>
            </a:r>
            <a:endParaRPr lang="en-US" sz="2000" b="1" kern="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762035" y="4799828"/>
            <a:ext cx="2921738" cy="52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25000"/>
              <a:buFontTx/>
              <a:buNone/>
              <a:defRPr/>
            </a:pPr>
            <a:r>
              <a:rPr lang="en-US" sz="2400" b="1" i="1" kern="0" dirty="0">
                <a:solidFill>
                  <a:srgbClr val="FF3300"/>
                </a:solidFill>
                <a:latin typeface="+mn-lt"/>
              </a:rPr>
              <a:t>Q – Reactive Power</a:t>
            </a:r>
          </a:p>
          <a:p>
            <a:pPr algn="ctr">
              <a:buSzPct val="125000"/>
              <a:buFontTx/>
              <a:buNone/>
              <a:defRPr/>
            </a:pPr>
            <a:r>
              <a:rPr lang="en-US" sz="2000" b="1" kern="0" dirty="0">
                <a:solidFill>
                  <a:srgbClr val="0000FF"/>
                </a:solidFill>
                <a:latin typeface="+mn-lt"/>
              </a:rPr>
              <a:t>Energy stored in Electric or Magnetic Field</a:t>
            </a:r>
            <a:endParaRPr lang="en-US" sz="2000" b="1" kern="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33600" y="6019800"/>
            <a:ext cx="18288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S = P + </a:t>
            </a:r>
            <a:r>
              <a:rPr lang="en-US" b="1" kern="0" dirty="0" err="1">
                <a:solidFill>
                  <a:srgbClr val="FF3300"/>
                </a:solidFill>
                <a:latin typeface="+mn-lt"/>
              </a:rPr>
              <a:t>jQ</a:t>
            </a:r>
            <a:endParaRPr lang="en-US" kern="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7086601" y="1361408"/>
            <a:ext cx="1335270" cy="1340981"/>
          </a:xfrm>
          <a:prstGeom prst="triangle">
            <a:avLst>
              <a:gd name="adj" fmla="val 100000"/>
            </a:avLst>
          </a:prstGeom>
          <a:noFill/>
          <a:ln w="2857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020885" y="1654012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48823" y="1686124"/>
            <a:ext cx="469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Q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543800" y="2702389"/>
            <a:ext cx="43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P</a:t>
            </a:r>
          </a:p>
        </p:txBody>
      </p:sp>
      <p:sp>
        <p:nvSpPr>
          <p:cNvPr id="18" name="Arc 17"/>
          <p:cNvSpPr/>
          <p:nvPr/>
        </p:nvSpPr>
        <p:spPr bwMode="auto">
          <a:xfrm rot="1121034">
            <a:off x="7082070" y="2423432"/>
            <a:ext cx="457200" cy="457200"/>
          </a:xfrm>
          <a:prstGeom prst="arc">
            <a:avLst/>
          </a:prstGeom>
          <a:noFill/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954967" y="1391310"/>
            <a:ext cx="23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defRPr/>
            </a:pPr>
            <a:r>
              <a:rPr lang="en-US" sz="1800" b="1" kern="0" dirty="0">
                <a:solidFill>
                  <a:srgbClr val="C00000"/>
                </a:solidFill>
                <a:latin typeface="+mn-lt"/>
              </a:rPr>
              <a:t>POWER TRIANGLE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76732C4-3D25-4FA8-A5B2-74DA797CA4B0}"/>
              </a:ext>
            </a:extLst>
          </p:cNvPr>
          <p:cNvSpPr/>
          <p:nvPr/>
        </p:nvSpPr>
        <p:spPr bwMode="auto">
          <a:xfrm rot="16200000">
            <a:off x="6858074" y="3021103"/>
            <a:ext cx="381000" cy="3097915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BFEAC0B9-3331-402B-BB4B-9284F3E940AE}"/>
              </a:ext>
            </a:extLst>
          </p:cNvPr>
          <p:cNvSpPr/>
          <p:nvPr/>
        </p:nvSpPr>
        <p:spPr bwMode="auto">
          <a:xfrm rot="16200000">
            <a:off x="3234217" y="2969860"/>
            <a:ext cx="381000" cy="3200400"/>
          </a:xfrm>
          <a:prstGeom prst="lef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5F32D6FE-73EC-4021-A0D6-EAE8B4B10F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6469" y="3984213"/>
          <a:ext cx="8039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6" name="Equation" r:id="rId8" imgW="8038800" imgH="507960" progId="Equation.DSMT4">
                  <p:embed/>
                </p:oleObj>
              </mc:Choice>
              <mc:Fallback>
                <p:oleObj name="Equation" r:id="rId8" imgW="8038800" imgH="507960" progId="Equation.DSMT4">
                  <p:embed/>
                  <p:pic>
                    <p:nvPicPr>
                      <p:cNvPr id="22" name="Object 5">
                        <a:extLst>
                          <a:ext uri="{FF2B5EF4-FFF2-40B4-BE49-F238E27FC236}">
                            <a16:creationId xmlns:a16="http://schemas.microsoft.com/office/drawing/2014/main" id="{5F32D6FE-73EC-4021-A0D6-EAE8B4B10F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69" y="3984213"/>
                        <a:ext cx="8039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7EDD8F2-C1EB-4CF8-B782-04B369CAD79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18100" y="27686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7" name="Equation" r:id="rId10" imgW="914400" imgH="306720" progId="Equation.DSMT4">
                  <p:embed/>
                </p:oleObj>
              </mc:Choice>
              <mc:Fallback>
                <p:oleObj name="Equation" r:id="rId10" imgW="914400" imgH="306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7EDD8F2-C1EB-4CF8-B782-04B369CAD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18100" y="27686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54FCC82C-184C-4733-A2CA-689DA25441D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505996" y="2274431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8" name="Equation" r:id="rId12" imgW="761760" imgH="419040" progId="Equation.DSMT4">
                  <p:embed/>
                </p:oleObj>
              </mc:Choice>
              <mc:Fallback>
                <p:oleObj name="Equation" r:id="rId12" imgW="761760" imgH="419040" progId="Equation.DSMT4">
                  <p:embed/>
                  <p:pic>
                    <p:nvPicPr>
                      <p:cNvPr id="23" name="Object 5">
                        <a:extLst>
                          <a:ext uri="{FF2B5EF4-FFF2-40B4-BE49-F238E27FC236}">
                            <a16:creationId xmlns:a16="http://schemas.microsoft.com/office/drawing/2014/main" id="{54FCC82C-184C-4733-A2CA-689DA25441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996" y="2274431"/>
                        <a:ext cx="76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078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Per Phase Example, cont’d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919163" y="4572000"/>
          <a:ext cx="76850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4" imgW="8127720" imgH="1371600" progId="Equation.DSMT4">
                  <p:embed/>
                </p:oleObj>
              </mc:Choice>
              <mc:Fallback>
                <p:oleObj name="Equation" r:id="rId4" imgW="812772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572000"/>
                        <a:ext cx="7685087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1041"/>
            <a:ext cx="62769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Per Phase Example, cont’d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57083"/>
              </p:ext>
            </p:extLst>
          </p:nvPr>
        </p:nvGraphicFramePr>
        <p:xfrm>
          <a:off x="365760" y="128016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4" imgW="8127720" imgH="4063680" progId="Equation.DSMT4">
                  <p:embed/>
                </p:oleObj>
              </mc:Choice>
              <mc:Fallback>
                <p:oleObj name="Equation" r:id="rId4" imgW="8127720" imgH="4063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 anchor="ctr"/>
          <a:lstStyle/>
          <a:p>
            <a:pPr eaLnBrk="1" hangingPunct="1"/>
            <a:r>
              <a:rPr lang="en-US" dirty="0"/>
              <a:t>Per Phase Example, cont’d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24244"/>
              </p:ext>
            </p:extLst>
          </p:nvPr>
        </p:nvGraphicFramePr>
        <p:xfrm>
          <a:off x="365760" y="1280160"/>
          <a:ext cx="64897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2" name="Equation" r:id="rId4" imgW="6489360" imgH="2412720" progId="Equation.DSMT4">
                  <p:embed/>
                </p:oleObj>
              </mc:Choice>
              <mc:Fallback>
                <p:oleObj name="Equation" r:id="rId4" imgW="6489360" imgH="241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64897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Transformers Overview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7924800" cy="4724400"/>
          </a:xfrm>
        </p:spPr>
        <p:txBody>
          <a:bodyPr/>
          <a:lstStyle/>
          <a:p>
            <a:pPr eaLnBrk="1" hangingPunct="1"/>
            <a:r>
              <a:rPr lang="en-US" dirty="0"/>
              <a:t>Power systems are characterized by many different voltage levels, ranging from 765 kV down to 240/120 volts.  </a:t>
            </a:r>
          </a:p>
          <a:p>
            <a:pPr eaLnBrk="1" hangingPunct="1"/>
            <a:r>
              <a:rPr lang="en-US" dirty="0"/>
              <a:t>Transformers are used to transfer power between different voltage levels.</a:t>
            </a:r>
          </a:p>
          <a:p>
            <a:pPr eaLnBrk="1" hangingPunct="1"/>
            <a:r>
              <a:rPr lang="en-US" dirty="0"/>
              <a:t>The ability to inexpensively change voltage levels is a key advantage of ac systems over dc systems.</a:t>
            </a:r>
          </a:p>
          <a:p>
            <a:pPr eaLnBrk="1" hangingPunct="1"/>
            <a:r>
              <a:rPr lang="en-US" dirty="0"/>
              <a:t>In 333 we just introduce the ideal transformer, with more details covered in 330 and 476.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Apparent, Real, Reactive Power</a:t>
            </a:r>
          </a:p>
        </p:txBody>
      </p:sp>
      <p:sp>
        <p:nvSpPr>
          <p:cNvPr id="17414" name="Content Placeholder 2"/>
          <p:cNvSpPr>
            <a:spLocks noGrp="1"/>
          </p:cNvSpPr>
          <p:nvPr>
            <p:ph idx="1"/>
          </p:nvPr>
        </p:nvSpPr>
        <p:spPr>
          <a:xfrm>
            <a:off x="451884" y="3420878"/>
            <a:ext cx="8001000" cy="4191000"/>
          </a:xfrm>
        </p:spPr>
        <p:txBody>
          <a:bodyPr/>
          <a:lstStyle/>
          <a:p>
            <a:pPr eaLnBrk="1" hangingPunct="1">
              <a:buSzPct val="90000"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/>
              <a:t>  =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  <a:r>
              <a:rPr lang="en-US" sz="2400" dirty="0"/>
              <a:t> power        	(W, kW, MW)</a:t>
            </a:r>
          </a:p>
          <a:p>
            <a:pPr eaLnBrk="1" hangingPunct="1">
              <a:buSzPct val="90000"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400" dirty="0"/>
              <a:t> =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lang="en-US" sz="2400" dirty="0"/>
              <a:t> power  	(VAR, </a:t>
            </a:r>
            <a:r>
              <a:rPr lang="en-US" sz="2400" dirty="0" err="1"/>
              <a:t>kVAR</a:t>
            </a:r>
            <a:r>
              <a:rPr lang="en-US" sz="2400" dirty="0"/>
              <a:t>, MVAR)</a:t>
            </a:r>
          </a:p>
          <a:p>
            <a:pPr eaLnBrk="1" hangingPunct="1">
              <a:buSzPct val="90000"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/>
              <a:t>  = 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Apparent</a:t>
            </a:r>
            <a:r>
              <a:rPr lang="en-US" sz="2400" dirty="0"/>
              <a:t> power 	(VA, kVA, MVA)</a:t>
            </a:r>
          </a:p>
          <a:p>
            <a:pPr eaLnBrk="1" hangingPunct="1">
              <a:buSzPct val="90000"/>
            </a:pPr>
            <a:endParaRPr lang="en-US" sz="2400" dirty="0"/>
          </a:p>
          <a:p>
            <a:pPr eaLnBrk="1" hangingPunct="1">
              <a:buSzPct val="90000"/>
            </a:pPr>
            <a:r>
              <a:rPr lang="en-US" sz="2400" dirty="0"/>
              <a:t>Power factor angle</a:t>
            </a:r>
          </a:p>
          <a:p>
            <a:pPr eaLnBrk="1" hangingPunct="1">
              <a:buSzPct val="90000"/>
            </a:pPr>
            <a:r>
              <a:rPr lang="en-US" sz="2400" dirty="0"/>
              <a:t>Power factor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>
            <p:extLst/>
          </p:nvPr>
        </p:nvGraphicFramePr>
        <p:xfrm>
          <a:off x="609600" y="1341622"/>
          <a:ext cx="71501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0" name="Equation" r:id="rId4" imgW="7149960" imgH="1511280" progId="Equation.DSMT4">
                  <p:embed/>
                </p:oleObj>
              </mc:Choice>
              <mc:Fallback>
                <p:oleObj name="Equation" r:id="rId4" imgW="7149960" imgH="1511280" progId="Equation.DSMT4">
                  <p:embed/>
                  <p:pic>
                    <p:nvPicPr>
                      <p:cNvPr id="174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41622"/>
                        <a:ext cx="71501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>
            <p:extLst/>
          </p:nvPr>
        </p:nvGraphicFramePr>
        <p:xfrm>
          <a:off x="3581400" y="5166094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Equation" r:id="rId6" imgW="1866600" imgH="457200" progId="Equation.DSMT4">
                  <p:embed/>
                </p:oleObj>
              </mc:Choice>
              <mc:Fallback>
                <p:oleObj name="Equation" r:id="rId6" imgW="1866600" imgH="457200" progId="Equation.DSMT4">
                  <p:embed/>
                  <p:pic>
                    <p:nvPicPr>
                      <p:cNvPr id="174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66094"/>
                        <a:ext cx="1866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5"/>
          <p:cNvGraphicFramePr>
            <a:graphicFrameLocks noChangeAspect="1"/>
          </p:cNvGraphicFramePr>
          <p:nvPr>
            <p:extLst/>
          </p:nvPr>
        </p:nvGraphicFramePr>
        <p:xfrm>
          <a:off x="3352800" y="5715000"/>
          <a:ext cx="1701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Equation" r:id="rId8" imgW="1701720" imgH="393480" progId="Equation.DSMT4">
                  <p:embed/>
                </p:oleObj>
              </mc:Choice>
              <mc:Fallback>
                <p:oleObj name="Equation" r:id="rId8" imgW="1701720" imgH="393480" progId="Equation.DSMT4">
                  <p:embed/>
                  <p:pic>
                    <p:nvPicPr>
                      <p:cNvPr id="174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701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Apparent, Real, Reactive Power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020350" y="5820626"/>
            <a:ext cx="4624169" cy="503974"/>
          </a:xfrm>
          <a:ln w="25400">
            <a:solidFill>
              <a:srgbClr val="0000FF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Remember</a:t>
            </a:r>
            <a:r>
              <a:rPr lang="en-US" b="1" dirty="0">
                <a:solidFill>
                  <a:srgbClr val="C00000"/>
                </a:solidFill>
              </a:rPr>
              <a:t> ELI the ICE man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57377" y="4008699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sz="4000" b="1" kern="0" dirty="0">
                <a:solidFill>
                  <a:srgbClr val="FF3300"/>
                </a:solidFill>
                <a:latin typeface="+mn-lt"/>
              </a:rPr>
              <a:t>E</a:t>
            </a:r>
            <a:r>
              <a:rPr lang="en-US" sz="4000" b="1" kern="0" dirty="0">
                <a:solidFill>
                  <a:srgbClr val="0000FF"/>
                </a:solidFill>
                <a:latin typeface="+mn-lt"/>
              </a:rPr>
              <a:t>L</a:t>
            </a:r>
            <a:r>
              <a:rPr lang="en-US" sz="4000" b="1" kern="0" dirty="0">
                <a:solidFill>
                  <a:srgbClr val="FF3300"/>
                </a:solidFill>
                <a:latin typeface="+mn-lt"/>
              </a:rPr>
              <a:t>I</a:t>
            </a:r>
            <a:endParaRPr lang="en-US" sz="4000" kern="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08245" y="4008699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sz="4000" b="1" kern="0" dirty="0">
                <a:solidFill>
                  <a:srgbClr val="FF3300"/>
                </a:solidFill>
                <a:latin typeface="+mn-lt"/>
              </a:rPr>
              <a:t>I</a:t>
            </a:r>
            <a:r>
              <a:rPr lang="en-US" sz="4000" b="1" kern="0" dirty="0">
                <a:solidFill>
                  <a:srgbClr val="009900"/>
                </a:solidFill>
                <a:latin typeface="+mn-lt"/>
              </a:rPr>
              <a:t>C</a:t>
            </a:r>
            <a:r>
              <a:rPr lang="en-US" sz="4000" b="1" kern="0" dirty="0">
                <a:solidFill>
                  <a:srgbClr val="FF3300"/>
                </a:solidFill>
                <a:latin typeface="+mn-lt"/>
              </a:rPr>
              <a:t>E</a:t>
            </a:r>
            <a:endParaRPr lang="en-US" sz="4000" kern="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160721" y="4785649"/>
            <a:ext cx="2358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I  </a:t>
            </a:r>
            <a:r>
              <a:rPr lang="en-US" b="1" i="1" dirty="0">
                <a:solidFill>
                  <a:srgbClr val="C00000"/>
                </a:solidFill>
              </a:rPr>
              <a:t>lags</a:t>
            </a:r>
            <a:r>
              <a:rPr lang="en-US" dirty="0"/>
              <a:t> V (or E)</a:t>
            </a: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5935661" y="4860185"/>
            <a:ext cx="2319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I </a:t>
            </a:r>
            <a:r>
              <a:rPr lang="en-US" sz="2400" b="1" i="1" dirty="0">
                <a:solidFill>
                  <a:srgbClr val="C00000"/>
                </a:solidFill>
              </a:rPr>
              <a:t>leads</a:t>
            </a:r>
            <a:r>
              <a:rPr lang="en-US" dirty="0"/>
              <a:t> V (or E)</a:t>
            </a:r>
          </a:p>
        </p:txBody>
      </p:sp>
      <p:sp>
        <p:nvSpPr>
          <p:cNvPr id="8" name="Equal 7"/>
          <p:cNvSpPr/>
          <p:nvPr/>
        </p:nvSpPr>
        <p:spPr bwMode="auto">
          <a:xfrm>
            <a:off x="2370177" y="4572000"/>
            <a:ext cx="152400" cy="228600"/>
          </a:xfrm>
          <a:prstGeom prst="mathEqual">
            <a:avLst/>
          </a:prstGeom>
          <a:solidFill>
            <a:schemeClr val="accent2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9" name="Equal 8"/>
          <p:cNvSpPr/>
          <p:nvPr/>
        </p:nvSpPr>
        <p:spPr bwMode="auto">
          <a:xfrm>
            <a:off x="5920532" y="4591897"/>
            <a:ext cx="152400" cy="228600"/>
          </a:xfrm>
          <a:prstGeom prst="mathEqual">
            <a:avLst/>
          </a:prstGeom>
          <a:solidFill>
            <a:schemeClr val="accent2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 bwMode="auto">
          <a:xfrm>
            <a:off x="415477" y="2391850"/>
            <a:ext cx="1600200" cy="1036638"/>
          </a:xfrm>
          <a:prstGeom prst="triangle">
            <a:avLst>
              <a:gd name="adj" fmla="val 100000"/>
            </a:avLst>
          </a:prstGeom>
          <a:noFill/>
          <a:ln w="2857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72677" y="2544250"/>
            <a:ext cx="304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990277" y="264585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Q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93339" y="3421694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P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377377" y="3204650"/>
            <a:ext cx="457200" cy="457200"/>
          </a:xfrm>
          <a:prstGeom prst="arc">
            <a:avLst>
              <a:gd name="adj1" fmla="val 17898045"/>
              <a:gd name="adj2" fmla="val 0"/>
            </a:avLst>
          </a:prstGeom>
          <a:noFill/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6" name="Isosceles Triangle 15"/>
          <p:cNvSpPr/>
          <p:nvPr/>
        </p:nvSpPr>
        <p:spPr bwMode="auto">
          <a:xfrm flipV="1">
            <a:off x="4908193" y="2457729"/>
            <a:ext cx="1796554" cy="1140756"/>
          </a:xfrm>
          <a:prstGeom prst="triangle">
            <a:avLst>
              <a:gd name="adj" fmla="val 100000"/>
            </a:avLst>
          </a:prstGeom>
          <a:noFill/>
          <a:ln w="2857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7" name="Arc 16"/>
          <p:cNvSpPr/>
          <p:nvPr/>
        </p:nvSpPr>
        <p:spPr bwMode="auto">
          <a:xfrm flipV="1">
            <a:off x="5007023" y="2275306"/>
            <a:ext cx="457200" cy="457200"/>
          </a:xfrm>
          <a:prstGeom prst="arc">
            <a:avLst>
              <a:gd name="adj1" fmla="val 17898045"/>
              <a:gd name="adj2" fmla="val 0"/>
            </a:avLst>
          </a:prstGeom>
          <a:noFill/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646785" y="2008606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P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779473" y="2671250"/>
            <a:ext cx="57499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Q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365277" y="2974369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SzPct val="125000"/>
              <a:buFontTx/>
              <a:buNone/>
              <a:defRPr/>
            </a:pPr>
            <a:r>
              <a:rPr lang="en-US" b="1" kern="0" dirty="0">
                <a:solidFill>
                  <a:srgbClr val="FF3300"/>
                </a:solidFill>
                <a:latin typeface="+mn-lt"/>
              </a:rPr>
              <a:t>S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086599" y="2363108"/>
            <a:ext cx="20574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25000"/>
              <a:defRPr/>
            </a:pPr>
            <a:r>
              <a:rPr lang="en-US" sz="2000" b="1" kern="0" dirty="0">
                <a:solidFill>
                  <a:srgbClr val="0000FF"/>
                </a:solidFill>
                <a:latin typeface="+mn-lt"/>
              </a:rPr>
              <a:t>Q and</a:t>
            </a:r>
            <a:r>
              <a:rPr lang="en-US" sz="2000" b="1" kern="0" dirty="0">
                <a:solidFill>
                  <a:srgbClr val="0000FF"/>
                </a:solidFill>
                <a:latin typeface="Symbol" panose="05050102010706020507" pitchFamily="18" charset="2"/>
              </a:rPr>
              <a:t> f </a:t>
            </a:r>
            <a:r>
              <a:rPr lang="en-US" sz="2000" b="1" kern="0" dirty="0">
                <a:solidFill>
                  <a:srgbClr val="0000FF"/>
                </a:solidFill>
                <a:latin typeface="+mn-lt"/>
              </a:rPr>
              <a:t>are</a:t>
            </a:r>
            <a:r>
              <a:rPr lang="en-US" sz="2000" b="1" kern="0" dirty="0">
                <a:solidFill>
                  <a:srgbClr val="0000FF"/>
                </a:solidFill>
                <a:latin typeface="Symbol" panose="05050102010706020507" pitchFamily="18" charset="2"/>
              </a:rPr>
              <a:t> </a:t>
            </a:r>
            <a:r>
              <a:rPr lang="en-US" sz="2000" b="1" kern="0" dirty="0">
                <a:solidFill>
                  <a:srgbClr val="0000FF"/>
                </a:solidFill>
                <a:latin typeface="+mn-lt"/>
              </a:rPr>
              <a:t>negative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E0DDDA91-7E86-468C-8B2F-1F1E4F47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609" y="2421549"/>
            <a:ext cx="194839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25000"/>
              <a:defRPr/>
            </a:pPr>
            <a:r>
              <a:rPr lang="en-US" sz="1800" b="1" kern="0" dirty="0">
                <a:solidFill>
                  <a:srgbClr val="0000FF"/>
                </a:solidFill>
                <a:latin typeface="+mn-lt"/>
              </a:rPr>
              <a:t>Q and</a:t>
            </a:r>
            <a:r>
              <a:rPr lang="en-US" sz="1800" b="1" kern="0" dirty="0">
                <a:solidFill>
                  <a:srgbClr val="0000FF"/>
                </a:solidFill>
                <a:latin typeface="Symbol" panose="05050102010706020507" pitchFamily="18" charset="2"/>
              </a:rPr>
              <a:t> f </a:t>
            </a:r>
            <a:r>
              <a:rPr lang="en-US" sz="1800" b="1" kern="0" dirty="0">
                <a:solidFill>
                  <a:srgbClr val="0000FF"/>
                </a:solidFill>
                <a:latin typeface="+mn-lt"/>
              </a:rPr>
              <a:t>are</a:t>
            </a:r>
            <a:r>
              <a:rPr lang="en-US" sz="1800" b="1" kern="0" dirty="0">
                <a:solidFill>
                  <a:srgbClr val="0000FF"/>
                </a:solidFill>
                <a:latin typeface="Symbol" panose="05050102010706020507" pitchFamily="18" charset="2"/>
              </a:rPr>
              <a:t> </a:t>
            </a:r>
            <a:r>
              <a:rPr lang="en-US" sz="1800" b="1" kern="0" dirty="0">
                <a:solidFill>
                  <a:srgbClr val="0000FF"/>
                </a:solidFill>
                <a:latin typeface="+mn-lt"/>
              </a:rPr>
              <a:t>positive</a:t>
            </a:r>
          </a:p>
        </p:txBody>
      </p:sp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EAE1B96E-26E8-4CBA-B040-F2B0579D092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3649" y="3036069"/>
          <a:ext cx="116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Equation" r:id="rId4" imgW="1168200" imgH="419040" progId="Equation.DSMT4">
                  <p:embed/>
                </p:oleObj>
              </mc:Choice>
              <mc:Fallback>
                <p:oleObj name="Equation" r:id="rId4" imgW="1168200" imgH="419040" progId="Equation.DSMT4">
                  <p:embed/>
                  <p:pic>
                    <p:nvPicPr>
                      <p:cNvPr id="27" name="Object 5">
                        <a:extLst>
                          <a:ext uri="{FF2B5EF4-FFF2-40B4-BE49-F238E27FC236}">
                            <a16:creationId xmlns:a16="http://schemas.microsoft.com/office/drawing/2014/main" id="{EAE1B96E-26E8-4CBA-B040-F2B0579D0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649" y="3036069"/>
                        <a:ext cx="1168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BE8091-E22D-4BBD-815C-EA7505E35F94}"/>
              </a:ext>
            </a:extLst>
          </p:cNvPr>
          <p:cNvSpPr txBox="1"/>
          <p:nvPr/>
        </p:nvSpPr>
        <p:spPr>
          <a:xfrm>
            <a:off x="461464" y="1600200"/>
            <a:ext cx="3686721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Inductive loads:  + Q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E6E4F-1914-4B69-8004-A16E1F7BA328}"/>
              </a:ext>
            </a:extLst>
          </p:cNvPr>
          <p:cNvSpPr txBox="1"/>
          <p:nvPr/>
        </p:nvSpPr>
        <p:spPr>
          <a:xfrm>
            <a:off x="4830201" y="1600200"/>
            <a:ext cx="3773790" cy="110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Capacitive loads:  </a:t>
            </a:r>
            <a:r>
              <a:rPr lang="en-US" sz="3200" b="1" dirty="0">
                <a:solidFill>
                  <a:srgbClr val="009900"/>
                </a:solidFill>
              </a:rPr>
              <a:t>– </a:t>
            </a:r>
            <a:r>
              <a:rPr lang="en-US" b="1" dirty="0">
                <a:solidFill>
                  <a:srgbClr val="009900"/>
                </a:solidFill>
              </a:rPr>
              <a:t>Q  </a:t>
            </a:r>
          </a:p>
          <a:p>
            <a:endParaRPr lang="en-US" dirty="0"/>
          </a:p>
        </p:txBody>
      </p:sp>
      <p:graphicFrame>
        <p:nvGraphicFramePr>
          <p:cNvPr id="31" name="Object 5">
            <a:extLst>
              <a:ext uri="{FF2B5EF4-FFF2-40B4-BE49-F238E27FC236}">
                <a16:creationId xmlns:a16="http://schemas.microsoft.com/office/drawing/2014/main" id="{DE361BC8-968D-46C7-885A-0BCAE29122E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40854" y="2464370"/>
          <a:ext cx="116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6" imgW="1168200" imgH="419040" progId="Equation.DSMT4">
                  <p:embed/>
                </p:oleObj>
              </mc:Choice>
              <mc:Fallback>
                <p:oleObj name="Equation" r:id="rId6" imgW="1168200" imgH="419040" progId="Equation.DSMT4">
                  <p:embed/>
                  <p:pic>
                    <p:nvPicPr>
                      <p:cNvPr id="31" name="Object 5">
                        <a:extLst>
                          <a:ext uri="{FF2B5EF4-FFF2-40B4-BE49-F238E27FC236}">
                            <a16:creationId xmlns:a16="http://schemas.microsoft.com/office/drawing/2014/main" id="{DE361BC8-968D-46C7-885A-0BCAE29122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854" y="2464370"/>
                        <a:ext cx="1168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99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Apparent, Real, Reactive Power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152400" y="1285782"/>
            <a:ext cx="8991600" cy="3733800"/>
          </a:xfrm>
        </p:spPr>
        <p:txBody>
          <a:bodyPr/>
          <a:lstStyle/>
          <a:p>
            <a:r>
              <a:rPr lang="en-US" sz="2400" dirty="0"/>
              <a:t>Relationships between P, Q, and S can be derived from the power triangle just introduced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Ex: A 100 kW load with </a:t>
            </a:r>
            <a:r>
              <a:rPr lang="en-US" sz="2400" b="1" dirty="0">
                <a:solidFill>
                  <a:srgbClr val="009900"/>
                </a:solidFill>
              </a:rPr>
              <a:t>leading </a:t>
            </a:r>
            <a:r>
              <a:rPr lang="en-US" sz="2400" b="1" i="1" dirty="0">
                <a:solidFill>
                  <a:srgbClr val="009900"/>
                </a:solidFill>
              </a:rPr>
              <a:t>pf</a:t>
            </a:r>
            <a:r>
              <a:rPr lang="en-US" sz="2400" b="1" dirty="0">
                <a:solidFill>
                  <a:srgbClr val="009900"/>
                </a:solidFill>
              </a:rPr>
              <a:t> </a:t>
            </a:r>
            <a:r>
              <a:rPr lang="en-US" sz="2400" dirty="0"/>
              <a:t>of 0.85. What are the </a:t>
            </a:r>
            <a:r>
              <a:rPr lang="en-US" sz="2400" b="1" dirty="0">
                <a:solidFill>
                  <a:srgbClr val="0000FF"/>
                </a:solidFill>
                <a:latin typeface="Symbol" panose="05050102010706020507" pitchFamily="18" charset="2"/>
              </a:rPr>
              <a:t>f (</a:t>
            </a:r>
            <a:r>
              <a:rPr lang="en-US" sz="2400" b="1" dirty="0">
                <a:solidFill>
                  <a:srgbClr val="0000FF"/>
                </a:solidFill>
              </a:rPr>
              <a:t>power factor angle)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00FF"/>
                </a:solidFill>
              </a:rPr>
              <a:t>Q (reactive power)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rgbClr val="0000FF"/>
                </a:solidFill>
              </a:rPr>
              <a:t>S (apparent power)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>
            <p:extLst/>
          </p:nvPr>
        </p:nvGraphicFramePr>
        <p:xfrm>
          <a:off x="3810000" y="1920888"/>
          <a:ext cx="1689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8" name="Equation" r:id="rId4" imgW="1688760" imgH="888840" progId="Equation.DSMT4">
                  <p:embed/>
                </p:oleObj>
              </mc:Choice>
              <mc:Fallback>
                <p:oleObj name="Equation" r:id="rId4" imgW="1688760" imgH="888840" progId="Equation.DSMT4">
                  <p:embed/>
                  <p:pic>
                    <p:nvPicPr>
                      <p:cNvPr id="184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20888"/>
                        <a:ext cx="1689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>
            <p:extLst/>
          </p:nvPr>
        </p:nvGraphicFramePr>
        <p:xfrm>
          <a:off x="453185" y="4910931"/>
          <a:ext cx="5232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9" name="Equation" r:id="rId6" imgW="5232240" imgH="1714320" progId="Equation.DSMT4">
                  <p:embed/>
                </p:oleObj>
              </mc:Choice>
              <mc:Fallback>
                <p:oleObj name="Equation" r:id="rId6" imgW="5232240" imgH="1714320" progId="Equation.DSMT4">
                  <p:embed/>
                  <p:pic>
                    <p:nvPicPr>
                      <p:cNvPr id="184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85" y="4910931"/>
                        <a:ext cx="5232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BADE2-CBB1-4135-8D27-F53CE231CE82}"/>
              </a:ext>
            </a:extLst>
          </p:cNvPr>
          <p:cNvGrpSpPr/>
          <p:nvPr/>
        </p:nvGrpSpPr>
        <p:grpSpPr>
          <a:xfrm>
            <a:off x="4038600" y="3962400"/>
            <a:ext cx="4802918" cy="1980481"/>
            <a:chOff x="4240641" y="3826896"/>
            <a:chExt cx="4802918" cy="1980481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B4737832-546D-4790-9ECA-13D9B7CA4486}"/>
                </a:ext>
              </a:extLst>
            </p:cNvPr>
            <p:cNvSpPr/>
            <p:nvPr/>
          </p:nvSpPr>
          <p:spPr bwMode="auto">
            <a:xfrm flipV="1">
              <a:off x="5098693" y="4666621"/>
              <a:ext cx="1796554" cy="1140756"/>
            </a:xfrm>
            <a:prstGeom prst="triangle">
              <a:avLst>
                <a:gd name="adj" fmla="val 100000"/>
              </a:avLst>
            </a:prstGeom>
            <a:noFill/>
            <a:ln w="28575" cap="flat" cmpd="sng" algn="ctr">
              <a:solidFill>
                <a:schemeClr val="accent4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AF59D72-180E-4349-A454-6062C8E0FEE4}"/>
                </a:ext>
              </a:extLst>
            </p:cNvPr>
            <p:cNvSpPr/>
            <p:nvPr/>
          </p:nvSpPr>
          <p:spPr bwMode="auto">
            <a:xfrm flipV="1">
              <a:off x="5197523" y="4484198"/>
              <a:ext cx="457200" cy="457200"/>
            </a:xfrm>
            <a:prstGeom prst="arc">
              <a:avLst>
                <a:gd name="adj1" fmla="val 17898045"/>
                <a:gd name="adj2" fmla="val 0"/>
              </a:avLst>
            </a:prstGeom>
            <a:noFill/>
            <a:ln w="9525" cap="flat" cmpd="sng" algn="ctr">
              <a:solidFill>
                <a:schemeClr val="accent4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8AD77AF-2F28-461D-9609-3D4D801AE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285" y="4217498"/>
              <a:ext cx="838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SzPct val="125000"/>
                <a:buFontTx/>
                <a:buNone/>
                <a:defRPr/>
              </a:pPr>
              <a:r>
                <a:rPr lang="en-US" b="1" kern="0" dirty="0">
                  <a:solidFill>
                    <a:srgbClr val="FF3300"/>
                  </a:solidFill>
                  <a:latin typeface="+mn-lt"/>
                </a:rPr>
                <a:t>P</a:t>
              </a:r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29B5970-0DCD-4335-9734-C2CF4C985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9973" y="4880142"/>
              <a:ext cx="57499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SzPct val="125000"/>
                <a:buFontTx/>
                <a:buNone/>
                <a:defRPr/>
              </a:pPr>
              <a:r>
                <a:rPr lang="en-US" b="1" kern="0" dirty="0">
                  <a:solidFill>
                    <a:srgbClr val="FF3300"/>
                  </a:solidFill>
                  <a:latin typeface="+mn-lt"/>
                </a:rPr>
                <a:t>Q</a:t>
              </a: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0E4E549-A1AD-4DCC-A137-3065AE7EF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5777" y="5183261"/>
              <a:ext cx="609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SzPct val="125000"/>
                <a:buFontTx/>
                <a:buNone/>
                <a:defRPr/>
              </a:pPr>
              <a:r>
                <a:rPr lang="en-US" b="1" kern="0" dirty="0">
                  <a:solidFill>
                    <a:srgbClr val="FF3300"/>
                  </a:solidFill>
                  <a:latin typeface="+mn-lt"/>
                </a:rPr>
                <a:t>S</a:t>
              </a: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D40498C5-6573-454C-B07C-6475A3551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099" y="4572000"/>
              <a:ext cx="1714501" cy="67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buSzPct val="125000"/>
                <a:defRPr/>
              </a:pPr>
              <a:r>
                <a:rPr lang="en-US" sz="2000" b="1" kern="0" dirty="0">
                  <a:solidFill>
                    <a:srgbClr val="0000FF"/>
                  </a:solidFill>
                  <a:latin typeface="+mn-lt"/>
                </a:rPr>
                <a:t>Q and</a:t>
              </a:r>
              <a:r>
                <a:rPr lang="en-US" sz="2000" b="1" kern="0" dirty="0">
                  <a:solidFill>
                    <a:srgbClr val="0000FF"/>
                  </a:solidFill>
                  <a:latin typeface="Symbol" panose="05050102010706020507" pitchFamily="18" charset="2"/>
                </a:rPr>
                <a:t> f </a:t>
              </a:r>
              <a:r>
                <a:rPr lang="en-US" sz="2000" b="1" kern="0" dirty="0">
                  <a:solidFill>
                    <a:srgbClr val="0000FF"/>
                  </a:solidFill>
                  <a:latin typeface="+mn-lt"/>
                </a:rPr>
                <a:t>are</a:t>
              </a:r>
              <a:r>
                <a:rPr lang="en-US" sz="2000" b="1" kern="0" dirty="0">
                  <a:solidFill>
                    <a:srgbClr val="0000FF"/>
                  </a:solidFill>
                  <a:latin typeface="Symbol" panose="05050102010706020507" pitchFamily="18" charset="2"/>
                </a:rPr>
                <a:t> </a:t>
              </a:r>
              <a:r>
                <a:rPr lang="en-US" sz="2000" b="1" kern="0" dirty="0">
                  <a:solidFill>
                    <a:srgbClr val="0000FF"/>
                  </a:solidFill>
                  <a:latin typeface="+mn-lt"/>
                </a:rPr>
                <a:t>negative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1FCA0C-598F-401D-BC6A-57B1421FEB25}"/>
                </a:ext>
              </a:extLst>
            </p:cNvPr>
            <p:cNvSpPr txBox="1"/>
            <p:nvPr/>
          </p:nvSpPr>
          <p:spPr>
            <a:xfrm>
              <a:off x="4240641" y="3826896"/>
              <a:ext cx="4802918" cy="104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9900"/>
                  </a:solidFill>
                </a:rPr>
                <a:t>leading </a:t>
              </a:r>
              <a:r>
                <a:rPr lang="en-US" b="1" i="1" dirty="0">
                  <a:solidFill>
                    <a:srgbClr val="009900"/>
                  </a:solidFill>
                </a:rPr>
                <a:t>pf </a:t>
              </a:r>
              <a:r>
                <a:rPr lang="en-US" b="1" i="1" dirty="0">
                  <a:solidFill>
                    <a:srgbClr val="009900"/>
                  </a:solidFill>
                  <a:sym typeface="Wingdings" panose="05000000000000000000" pitchFamily="2" charset="2"/>
                </a:rPr>
                <a:t> Capacitive Load</a:t>
              </a:r>
              <a:r>
                <a:rPr lang="en-US" b="1" dirty="0">
                  <a:solidFill>
                    <a:srgbClr val="009900"/>
                  </a:solidFill>
                </a:rPr>
                <a:t>  </a:t>
              </a:r>
            </a:p>
            <a:p>
              <a:endParaRPr lang="en-US" dirty="0"/>
            </a:p>
          </p:txBody>
        </p:sp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90076508-0897-4624-8F4E-CDAF6032965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631354" y="4673262"/>
            <a:ext cx="11684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0" name="Equation" r:id="rId8" imgW="1168200" imgH="419040" progId="Equation.DSMT4">
                    <p:embed/>
                  </p:oleObj>
                </mc:Choice>
                <mc:Fallback>
                  <p:oleObj name="Equation" r:id="rId8" imgW="1168200" imgH="419040" progId="Equation.DSMT4">
                    <p:embed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90076508-0897-4624-8F4E-CDAF603296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1354" y="4673262"/>
                          <a:ext cx="11684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57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Conservation of Power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Kirchhoff’s voltage and current laws (KVL and KCL)</a:t>
            </a:r>
          </a:p>
          <a:p>
            <a:pPr lvl="1"/>
            <a:r>
              <a:rPr lang="en-US" sz="2200" dirty="0"/>
              <a:t>Sum of voltage drops around a loop must be zero</a:t>
            </a:r>
          </a:p>
          <a:p>
            <a:pPr lvl="1"/>
            <a:r>
              <a:rPr lang="en-US" sz="2200" dirty="0"/>
              <a:t>Sum of currents into a node must be zero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C00000"/>
                </a:solidFill>
              </a:rPr>
              <a:t>Conservation of power follows </a:t>
            </a:r>
          </a:p>
          <a:p>
            <a:pPr lvl="1"/>
            <a:r>
              <a:rPr lang="en-US" sz="2200" dirty="0"/>
              <a:t>Sum of real power into every node must equal zero</a:t>
            </a:r>
          </a:p>
          <a:p>
            <a:pPr lvl="1"/>
            <a:r>
              <a:rPr lang="en-US" sz="2200" dirty="0"/>
              <a:t>Sum of reactive power into every node must equal zero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5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Conservation of Power Example</a:t>
            </a:r>
          </a:p>
        </p:txBody>
      </p: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8" y="1235953"/>
            <a:ext cx="3718008" cy="149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5"/>
          <p:cNvGraphicFramePr>
            <a:graphicFrameLocks noChangeAspect="1"/>
          </p:cNvGraphicFramePr>
          <p:nvPr>
            <p:extLst/>
          </p:nvPr>
        </p:nvGraphicFramePr>
        <p:xfrm>
          <a:off x="304800" y="3014160"/>
          <a:ext cx="6096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6" name="Equation" r:id="rId5" imgW="6095880" imgH="342720" progId="Equation.DSMT4">
                  <p:embed/>
                </p:oleObj>
              </mc:Choice>
              <mc:Fallback>
                <p:oleObj name="Equation" r:id="rId5" imgW="6095880" imgH="342720" progId="Equation.DSMT4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14160"/>
                        <a:ext cx="6096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extLst/>
          </p:nvPr>
        </p:nvGraphicFramePr>
        <p:xfrm>
          <a:off x="1514792" y="3499106"/>
          <a:ext cx="1143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7" name="Equation" r:id="rId7" imgW="1143000" imgH="330120" progId="Equation.DSMT4">
                  <p:embed/>
                </p:oleObj>
              </mc:Choice>
              <mc:Fallback>
                <p:oleObj name="Equation" r:id="rId7" imgW="1143000" imgH="330120" progId="Equation.DSMT4">
                  <p:embed/>
                  <p:pic>
                    <p:nvPicPr>
                      <p:cNvPr id="30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792" y="3499106"/>
                        <a:ext cx="1143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>
            <p:extLst/>
          </p:nvPr>
        </p:nvGraphicFramePr>
        <p:xfrm>
          <a:off x="2819400" y="3492756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8" name="Equation" r:id="rId9" imgW="2070000" imgH="342720" progId="Equation.DSMT4">
                  <p:embed/>
                </p:oleObj>
              </mc:Choice>
              <mc:Fallback>
                <p:oleObj name="Equation" r:id="rId9" imgW="2070000" imgH="342720" progId="Equation.DSMT4">
                  <p:embed/>
                  <p:pic>
                    <p:nvPicPr>
                      <p:cNvPr id="30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92756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314418" y="3903939"/>
            <a:ext cx="3611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Resistor:  </a:t>
            </a:r>
            <a:r>
              <a:rPr lang="en-US" sz="2400" dirty="0"/>
              <a:t>consumed power</a:t>
            </a: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304800" y="5504741"/>
            <a:ext cx="3621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Inductor:</a:t>
            </a:r>
            <a:r>
              <a:rPr lang="en-US" sz="2400" dirty="0"/>
              <a:t> consumed power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/>
          </p:nvPr>
        </p:nvGraphicFramePr>
        <p:xfrm>
          <a:off x="817563" y="4440238"/>
          <a:ext cx="645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9" name="Equation" r:id="rId11" imgW="6451560" imgH="990360" progId="Equation.DSMT4">
                  <p:embed/>
                </p:oleObj>
              </mc:Choice>
              <mc:Fallback>
                <p:oleObj name="Equation" r:id="rId11" imgW="6451560" imgH="990360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440238"/>
                        <a:ext cx="645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5"/>
          <p:cNvGraphicFramePr>
            <a:graphicFrameLocks noChangeAspect="1"/>
          </p:cNvGraphicFramePr>
          <p:nvPr>
            <p:extLst/>
          </p:nvPr>
        </p:nvGraphicFramePr>
        <p:xfrm>
          <a:off x="817563" y="5965420"/>
          <a:ext cx="605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0" name="Equation" r:id="rId13" imgW="6057720" imgH="406080" progId="Equation.DSMT4">
                  <p:embed/>
                </p:oleObj>
              </mc:Choice>
              <mc:Fallback>
                <p:oleObj name="Equation" r:id="rId13" imgW="6057720" imgH="406080" progId="Equation.DSMT4">
                  <p:embed/>
                  <p:pic>
                    <p:nvPicPr>
                      <p:cNvPr id="30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965420"/>
                        <a:ext cx="605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5"/>
          <p:cNvGraphicFramePr>
            <a:graphicFrameLocks noChangeAspect="1"/>
          </p:cNvGraphicFramePr>
          <p:nvPr>
            <p:extLst/>
          </p:nvPr>
        </p:nvGraphicFramePr>
        <p:xfrm>
          <a:off x="817563" y="6375400"/>
          <a:ext cx="3162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1" name="Equation" r:id="rId15" imgW="3162240" imgH="482400" progId="Equation.DSMT4">
                  <p:embed/>
                </p:oleObj>
              </mc:Choice>
              <mc:Fallback>
                <p:oleObj name="Equation" r:id="rId15" imgW="3162240" imgH="482400" progId="Equation.DSMT4">
                  <p:embed/>
                  <p:pic>
                    <p:nvPicPr>
                      <p:cNvPr id="30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6375400"/>
                        <a:ext cx="3162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5"/>
          <p:cNvGraphicFramePr>
            <a:graphicFrameLocks noChangeAspect="1"/>
          </p:cNvGraphicFramePr>
          <p:nvPr>
            <p:extLst/>
          </p:nvPr>
        </p:nvGraphicFramePr>
        <p:xfrm>
          <a:off x="5638800" y="5051628"/>
          <a:ext cx="149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2" name="Equation" r:id="rId17" imgW="1498320" imgH="380880" progId="Equation.DSMT4">
                  <p:embed/>
                </p:oleObj>
              </mc:Choice>
              <mc:Fallback>
                <p:oleObj name="Equation" r:id="rId17" imgW="1498320" imgH="380880" progId="Equation.DSMT4">
                  <p:embed/>
                  <p:pic>
                    <p:nvPicPr>
                      <p:cNvPr id="30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051628"/>
                        <a:ext cx="1498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5"/>
          <p:cNvGraphicFramePr>
            <a:graphicFrameLocks noChangeAspect="1"/>
          </p:cNvGraphicFramePr>
          <p:nvPr>
            <p:extLst/>
          </p:nvPr>
        </p:nvGraphicFramePr>
        <p:xfrm>
          <a:off x="5638800" y="6448593"/>
          <a:ext cx="119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3" name="Equation" r:id="rId19" imgW="1193760" imgH="380880" progId="Equation.DSMT4">
                  <p:embed/>
                </p:oleObj>
              </mc:Choice>
              <mc:Fallback>
                <p:oleObj name="Equation" r:id="rId19" imgW="1193760" imgH="380880" progId="Equation.DSMT4">
                  <p:embed/>
                  <p:pic>
                    <p:nvPicPr>
                      <p:cNvPr id="308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448593"/>
                        <a:ext cx="1193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B25396-158A-483E-BAB6-FFD2E6A4D48E}"/>
              </a:ext>
            </a:extLst>
          </p:cNvPr>
          <p:cNvGrpSpPr/>
          <p:nvPr/>
        </p:nvGrpSpPr>
        <p:grpSpPr>
          <a:xfrm>
            <a:off x="5200822" y="1425849"/>
            <a:ext cx="4121062" cy="2121771"/>
            <a:chOff x="5200822" y="1425849"/>
            <a:chExt cx="4121062" cy="2121771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AB587D74-D78B-4F19-AE73-38D09250B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3684" y="2238376"/>
              <a:ext cx="838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SzPct val="125000"/>
                <a:buFontTx/>
                <a:buNone/>
                <a:defRPr/>
              </a:pPr>
              <a:r>
                <a:rPr lang="en-US" b="1" kern="0" dirty="0">
                  <a:solidFill>
                    <a:srgbClr val="FF3300"/>
                  </a:solidFill>
                  <a:latin typeface="+mn-lt"/>
                </a:rPr>
                <a:t>Q</a:t>
              </a: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BD7092BA-EB6F-4824-A2A9-99CBC8CE3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6746" y="3014220"/>
              <a:ext cx="838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SzPct val="125000"/>
                <a:buFontTx/>
                <a:buNone/>
                <a:defRPr/>
              </a:pPr>
              <a:r>
                <a:rPr lang="en-US" b="1" kern="0" dirty="0">
                  <a:solidFill>
                    <a:srgbClr val="FF3300"/>
                  </a:solidFill>
                  <a:latin typeface="+mn-lt"/>
                </a:rPr>
                <a:t>P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3D7F87-7CDD-43CA-A505-C0BA77D86BF8}"/>
                </a:ext>
              </a:extLst>
            </p:cNvPr>
            <p:cNvGrpSpPr/>
            <p:nvPr/>
          </p:nvGrpSpPr>
          <p:grpSpPr>
            <a:xfrm>
              <a:off x="5200822" y="1425849"/>
              <a:ext cx="3361611" cy="1828527"/>
              <a:chOff x="5200822" y="1425849"/>
              <a:chExt cx="3361611" cy="1828527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30AB35BF-BC04-4009-804C-53FC1D7C4836}"/>
                  </a:ext>
                </a:extLst>
              </p:cNvPr>
              <p:cNvSpPr/>
              <p:nvPr/>
            </p:nvSpPr>
            <p:spPr bwMode="auto">
              <a:xfrm>
                <a:off x="6908884" y="1984376"/>
                <a:ext cx="1600200" cy="1036638"/>
              </a:xfrm>
              <a:prstGeom prst="triangle">
                <a:avLst>
                  <a:gd name="adj" fmla="val 100000"/>
                </a:avLst>
              </a:prstGeom>
              <a:noFill/>
              <a:ln w="285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defRPr/>
                </a:pPr>
                <a:endParaRPr lang="en-US"/>
              </a:p>
            </p:txBody>
          </p:sp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6676FC3E-B360-411B-B5F3-7B9104491F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6084" y="2136776"/>
                <a:ext cx="304800" cy="457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SzPct val="125000"/>
                  <a:buFontTx/>
                  <a:buNone/>
                  <a:defRPr/>
                </a:pPr>
                <a:r>
                  <a:rPr lang="en-US" b="1" kern="0" dirty="0">
                    <a:solidFill>
                      <a:srgbClr val="FF3300"/>
                    </a:solidFill>
                    <a:latin typeface="+mn-lt"/>
                  </a:rPr>
                  <a:t>S</a:t>
                </a: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C2EA7A65-45D2-4553-B7A1-0459D494356C}"/>
                  </a:ext>
                </a:extLst>
              </p:cNvPr>
              <p:cNvSpPr/>
              <p:nvPr/>
            </p:nvSpPr>
            <p:spPr bwMode="auto">
              <a:xfrm>
                <a:off x="6870784" y="2797176"/>
                <a:ext cx="457200" cy="457200"/>
              </a:xfrm>
              <a:prstGeom prst="arc">
                <a:avLst>
                  <a:gd name="adj1" fmla="val 17898045"/>
                  <a:gd name="adj2" fmla="val 0"/>
                </a:avLst>
              </a:prstGeom>
              <a:noFill/>
              <a:ln w="952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defRPr/>
                </a:pPr>
                <a:endParaRPr lang="en-US"/>
              </a:p>
            </p:txBody>
          </p:sp>
          <p:graphicFrame>
            <p:nvGraphicFramePr>
              <p:cNvPr id="21" name="Object 5">
                <a:extLst>
                  <a:ext uri="{FF2B5EF4-FFF2-40B4-BE49-F238E27FC236}">
                    <a16:creationId xmlns:a16="http://schemas.microsoft.com/office/drawing/2014/main" id="{014ABDFB-1FF3-44D7-92E3-0BB11484E2B7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317056" y="2628595"/>
              <a:ext cx="11684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864" name="Equation" r:id="rId21" imgW="1168200" imgH="419040" progId="Equation.DSMT4">
                      <p:embed/>
                    </p:oleObj>
                  </mc:Choice>
                  <mc:Fallback>
                    <p:oleObj name="Equation" r:id="rId21" imgW="1168200" imgH="419040" progId="Equation.DSMT4">
                      <p:embed/>
                      <p:pic>
                        <p:nvPicPr>
                          <p:cNvPr id="21" name="Object 5">
                            <a:extLst>
                              <a:ext uri="{FF2B5EF4-FFF2-40B4-BE49-F238E27FC236}">
                                <a16:creationId xmlns:a16="http://schemas.microsoft.com/office/drawing/2014/main" id="{014ABDFB-1FF3-44D7-92E3-0BB11484E2B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17056" y="2628595"/>
                            <a:ext cx="1168400" cy="419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E337EB-2323-466F-8DEE-AAA40E820053}"/>
                  </a:ext>
                </a:extLst>
              </p:cNvPr>
              <p:cNvSpPr txBox="1"/>
              <p:nvPr/>
            </p:nvSpPr>
            <p:spPr>
              <a:xfrm>
                <a:off x="5200822" y="1425849"/>
                <a:ext cx="3361611" cy="104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Inductive load:  + Q</a:t>
                </a:r>
              </a:p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Power Consumption in Devices</a:t>
            </a:r>
          </a:p>
        </p:txBody>
      </p:sp>
      <p:sp>
        <p:nvSpPr>
          <p:cNvPr id="410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Resistors</a:t>
            </a:r>
            <a:r>
              <a:rPr lang="en-US" dirty="0"/>
              <a:t> only </a:t>
            </a:r>
            <a:r>
              <a:rPr lang="en-US" b="1" dirty="0">
                <a:solidFill>
                  <a:srgbClr val="C00000"/>
                </a:solidFill>
              </a:rPr>
              <a:t>consume</a:t>
            </a:r>
            <a:r>
              <a:rPr lang="en-US" dirty="0"/>
              <a:t> </a:t>
            </a:r>
            <a:r>
              <a:rPr lang="en-US" b="1" dirty="0">
                <a:solidFill>
                  <a:srgbClr val="808000"/>
                </a:solidFill>
              </a:rPr>
              <a:t>real power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Inductors</a:t>
            </a:r>
            <a:r>
              <a:rPr lang="en-US" dirty="0"/>
              <a:t> only </a:t>
            </a:r>
            <a:r>
              <a:rPr lang="en-US" b="1" dirty="0">
                <a:solidFill>
                  <a:srgbClr val="C00000"/>
                </a:solidFill>
              </a:rPr>
              <a:t>consume</a:t>
            </a:r>
            <a:r>
              <a:rPr lang="en-US" dirty="0"/>
              <a:t> </a:t>
            </a:r>
            <a:r>
              <a:rPr lang="en-US" b="1" dirty="0">
                <a:solidFill>
                  <a:srgbClr val="6600CC"/>
                </a:solidFill>
              </a:rPr>
              <a:t>reactive power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Capacitors</a:t>
            </a:r>
            <a:r>
              <a:rPr lang="en-US" dirty="0"/>
              <a:t> only </a:t>
            </a:r>
            <a:r>
              <a:rPr lang="en-US" b="1" dirty="0">
                <a:solidFill>
                  <a:srgbClr val="009900"/>
                </a:solidFill>
              </a:rPr>
              <a:t>produce</a:t>
            </a:r>
            <a:r>
              <a:rPr lang="en-US" dirty="0"/>
              <a:t> </a:t>
            </a:r>
            <a:r>
              <a:rPr lang="en-US" b="1" dirty="0">
                <a:solidFill>
                  <a:srgbClr val="6600CC"/>
                </a:solidFill>
              </a:rPr>
              <a:t>reactive power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/>
          </p:nvPr>
        </p:nvGraphicFramePr>
        <p:xfrm>
          <a:off x="1066800" y="2032000"/>
          <a:ext cx="1651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6" name="Equation" r:id="rId4" imgW="1650960" imgH="545760" progId="Equation.DSMT4">
                  <p:embed/>
                </p:oleObj>
              </mc:Choice>
              <mc:Fallback>
                <p:oleObj name="Equation" r:id="rId4" imgW="1650960" imgH="545760" progId="Equation.DSMT4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32000"/>
                        <a:ext cx="1651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/>
          </p:nvPr>
        </p:nvGraphicFramePr>
        <p:xfrm>
          <a:off x="1003300" y="3660728"/>
          <a:ext cx="1714500" cy="49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7" name="Equation" r:id="rId6" imgW="1879560" imgH="545760" progId="Equation.DSMT4">
                  <p:embed/>
                </p:oleObj>
              </mc:Choice>
              <mc:Fallback>
                <p:oleObj name="Equation" r:id="rId6" imgW="1879560" imgH="545760" progId="Equation.DSMT4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3660728"/>
                        <a:ext cx="1714500" cy="498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>
            <p:extLst/>
          </p:nvPr>
        </p:nvGraphicFramePr>
        <p:xfrm>
          <a:off x="6019800" y="3693894"/>
          <a:ext cx="1308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8" name="Equation" r:id="rId8" imgW="1307880" imgH="431640" progId="Equation.DSMT4">
                  <p:embed/>
                </p:oleObj>
              </mc:Choice>
              <mc:Fallback>
                <p:oleObj name="Equation" r:id="rId8" imgW="1307880" imgH="431640" progId="Equation.DSMT4">
                  <p:embed/>
                  <p:pic>
                    <p:nvPicPr>
                      <p:cNvPr id="4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93894"/>
                        <a:ext cx="1308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/>
          </p:nvPr>
        </p:nvGraphicFramePr>
        <p:xfrm>
          <a:off x="999756" y="5670899"/>
          <a:ext cx="1895844" cy="54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9" name="Equation" r:id="rId10" imgW="1955520" imgH="558720" progId="Equation.DSMT4">
                  <p:embed/>
                </p:oleObj>
              </mc:Choice>
              <mc:Fallback>
                <p:oleObj name="Equation" r:id="rId10" imgW="1955520" imgH="55872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756" y="5670899"/>
                        <a:ext cx="1895844" cy="541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5"/>
          <p:cNvGraphicFramePr>
            <a:graphicFrameLocks noChangeAspect="1"/>
          </p:cNvGraphicFramePr>
          <p:nvPr>
            <p:extLst/>
          </p:nvPr>
        </p:nvGraphicFramePr>
        <p:xfrm>
          <a:off x="6613156" y="5615883"/>
          <a:ext cx="1235444" cy="7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0" name="Equation" r:id="rId12" imgW="1396800" imgH="825480" progId="Equation.DSMT4">
                  <p:embed/>
                </p:oleObj>
              </mc:Choice>
              <mc:Fallback>
                <p:oleObj name="Equation" r:id="rId12" imgW="1396800" imgH="825480" progId="Equation.DSMT4">
                  <p:embed/>
                  <p:pic>
                    <p:nvPicPr>
                      <p:cNvPr id="41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156" y="5615883"/>
                        <a:ext cx="1235444" cy="73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5"/>
          <p:cNvGraphicFramePr>
            <a:graphicFrameLocks noChangeAspect="1"/>
          </p:cNvGraphicFramePr>
          <p:nvPr>
            <p:extLst/>
          </p:nvPr>
        </p:nvGraphicFramePr>
        <p:xfrm>
          <a:off x="4038600" y="1828800"/>
          <a:ext cx="1422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1" name="Equation" r:id="rId14" imgW="1422360" imgH="952200" progId="Equation.DSMT4">
                  <p:embed/>
                </p:oleObj>
              </mc:Choice>
              <mc:Fallback>
                <p:oleObj name="Equation" r:id="rId14" imgW="1422360" imgH="952200" progId="Equation.DSMT4">
                  <p:embed/>
                  <p:pic>
                    <p:nvPicPr>
                      <p:cNvPr id="41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1422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5"/>
          <p:cNvGraphicFramePr>
            <a:graphicFrameLocks noChangeAspect="1"/>
          </p:cNvGraphicFramePr>
          <p:nvPr>
            <p:extLst/>
          </p:nvPr>
        </p:nvGraphicFramePr>
        <p:xfrm>
          <a:off x="3672840" y="3439337"/>
          <a:ext cx="1308100" cy="94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2" name="Equation" r:id="rId16" imgW="1447560" imgH="1041120" progId="Equation.DSMT4">
                  <p:embed/>
                </p:oleObj>
              </mc:Choice>
              <mc:Fallback>
                <p:oleObj name="Equation" r:id="rId16" imgW="1447560" imgH="1041120" progId="Equation.DSMT4">
                  <p:embed/>
                  <p:pic>
                    <p:nvPicPr>
                      <p:cNvPr id="41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840" y="3439337"/>
                        <a:ext cx="1308100" cy="940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5"/>
          <p:cNvGraphicFramePr>
            <a:graphicFrameLocks noChangeAspect="1"/>
          </p:cNvGraphicFramePr>
          <p:nvPr>
            <p:extLst/>
          </p:nvPr>
        </p:nvGraphicFramePr>
        <p:xfrm>
          <a:off x="3641356" y="5522971"/>
          <a:ext cx="1339584" cy="93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3" name="Equation" r:id="rId18" imgW="1498320" imgH="1041120" progId="Equation.DSMT4">
                  <p:embed/>
                </p:oleObj>
              </mc:Choice>
              <mc:Fallback>
                <p:oleObj name="Equation" r:id="rId18" imgW="1498320" imgH="1041120" progId="Equation.DSMT4">
                  <p:embed/>
                  <p:pic>
                    <p:nvPicPr>
                      <p:cNvPr id="41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356" y="5522971"/>
                        <a:ext cx="1339584" cy="93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5074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2503</TotalTime>
  <Words>1155</Words>
  <Application>Microsoft Office PowerPoint</Application>
  <PresentationFormat>On-screen Show (4:3)</PresentationFormat>
  <Paragraphs>288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MathType 6.0 Equation</vt:lpstr>
      <vt:lpstr>ECE 333  Green Energy Systems</vt:lpstr>
      <vt:lpstr>Announcements</vt:lpstr>
      <vt:lpstr>Complex Power</vt:lpstr>
      <vt:lpstr>Apparent, Real, Reactive Power</vt:lpstr>
      <vt:lpstr>Apparent, Real, Reactive Power</vt:lpstr>
      <vt:lpstr>Apparent, Real, Reactive Power</vt:lpstr>
      <vt:lpstr>Conservation of Power</vt:lpstr>
      <vt:lpstr>Conservation of Power Example</vt:lpstr>
      <vt:lpstr>Power Consumption in Devices</vt:lpstr>
      <vt:lpstr>Example</vt:lpstr>
      <vt:lpstr>Reactive Power Compensation</vt:lpstr>
      <vt:lpstr>Power Factor Correction Example</vt:lpstr>
      <vt:lpstr>Balanced 3 Phase () Systems</vt:lpstr>
      <vt:lpstr>Balanced 3 -- No Neutral Current</vt:lpstr>
      <vt:lpstr>3 Power Advantages</vt:lpstr>
      <vt:lpstr>3 Power Advantages – Rotating Field</vt:lpstr>
      <vt:lpstr>Three Phase Transmission Line</vt:lpstr>
      <vt:lpstr>Three Phase - Wye Connection</vt:lpstr>
      <vt:lpstr>Wye Connection Line Voltages</vt:lpstr>
      <vt:lpstr>Wye Connection, cont’d</vt:lpstr>
      <vt:lpstr>Delta Connection</vt:lpstr>
      <vt:lpstr>Three Phase Example </vt:lpstr>
      <vt:lpstr>Three Phase Example, cont’d</vt:lpstr>
      <vt:lpstr>Delta-Wye Transformation</vt:lpstr>
      <vt:lpstr>Per Phase Analysis</vt:lpstr>
      <vt:lpstr>Per Phase Analysis</vt:lpstr>
      <vt:lpstr>Per Phase Analysis Procedure</vt:lpstr>
      <vt:lpstr>Per Phase Example</vt:lpstr>
      <vt:lpstr>Per Phase Example, cont’d</vt:lpstr>
      <vt:lpstr>Per Phase Example, cont’d</vt:lpstr>
      <vt:lpstr>Per Phase Example, cont’d</vt:lpstr>
      <vt:lpstr>Per Phase Example, cont’d</vt:lpstr>
      <vt:lpstr>Transformers Overview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310</cp:revision>
  <dcterms:created xsi:type="dcterms:W3CDTF">2000-05-11T14:27:08Z</dcterms:created>
  <dcterms:modified xsi:type="dcterms:W3CDTF">2018-01-25T16:57:32Z</dcterms:modified>
</cp:coreProperties>
</file>