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57" r:id="rId2"/>
    <p:sldId id="279" r:id="rId3"/>
    <p:sldId id="258" r:id="rId4"/>
    <p:sldId id="259" r:id="rId5"/>
    <p:sldId id="260" r:id="rId6"/>
    <p:sldId id="280" r:id="rId7"/>
    <p:sldId id="281" r:id="rId8"/>
    <p:sldId id="277" r:id="rId9"/>
    <p:sldId id="283" r:id="rId10"/>
    <p:sldId id="261" r:id="rId11"/>
    <p:sldId id="262" r:id="rId12"/>
    <p:sldId id="278" r:id="rId13"/>
    <p:sldId id="263" r:id="rId14"/>
    <p:sldId id="264" r:id="rId15"/>
    <p:sldId id="265" r:id="rId16"/>
    <p:sldId id="266" r:id="rId17"/>
    <p:sldId id="267" r:id="rId18"/>
    <p:sldId id="282" r:id="rId19"/>
    <p:sldId id="269" r:id="rId20"/>
    <p:sldId id="285" r:id="rId21"/>
    <p:sldId id="284" r:id="rId22"/>
    <p:sldId id="270" r:id="rId23"/>
    <p:sldId id="275" r:id="rId24"/>
    <p:sldId id="268" r:id="rId25"/>
    <p:sldId id="273" r:id="rId26"/>
    <p:sldId id="274" r:id="rId27"/>
    <p:sldId id="276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7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74C9CD-099B-A04A-897C-A2317A799E2F}" type="datetimeFigureOut">
              <a:rPr lang="en-US" smtClean="0"/>
              <a:t>4/9/15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59B439-B78B-EE4A-8EA2-E01F29C7F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117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421590-752A-AF42-A2C8-DFB9F000BC2D}" type="datetimeFigureOut">
              <a:rPr lang="en-US" smtClean="0"/>
              <a:t>4/9/15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B98529-61EA-C845-AEF4-7F5A35F67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149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DB2C5-ED44-224F-A937-A4B6BCE825C1}" type="datetime1">
              <a:rPr lang="en-US" smtClean="0"/>
              <a:t>4/9/15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ACA2-E679-E04E-9760-20EA65737B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54819-7ACE-DE44-918B-D8514167245C}" type="datetime1">
              <a:rPr lang="en-US" smtClean="0"/>
              <a:t>4/9/15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ACA2-E679-E04E-9760-20EA65737B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24516-7283-D041-BACA-D841A30EE83A}" type="datetime1">
              <a:rPr lang="en-US" smtClean="0"/>
              <a:t>4/9/15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ACA2-E679-E04E-9760-20EA65737B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CC5D8-5644-254A-B407-9C8B89F2CFA2}" type="datetime1">
              <a:rPr lang="en-US" smtClean="0"/>
              <a:t>4/9/15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ACA2-E679-E04E-9760-20EA65737B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48E53-096E-4E4C-9898-F45E5A7536ED}" type="datetime1">
              <a:rPr lang="en-US" smtClean="0"/>
              <a:t>4/9/15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ACA2-E679-E04E-9760-20EA65737B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0C9FE-8B22-0643-B51C-112A96503F11}" type="datetime1">
              <a:rPr lang="en-US" smtClean="0"/>
              <a:t>4/9/15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ACA2-E679-E04E-9760-20EA65737B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41A94-877C-F14B-861F-4D611ADE9C0D}" type="datetime1">
              <a:rPr lang="en-US" smtClean="0"/>
              <a:t>4/9/15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ACA2-E679-E04E-9760-20EA65737B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81C9-72D6-CE4F-A3D8-87F8FB68154F}" type="datetime1">
              <a:rPr lang="en-US" smtClean="0"/>
              <a:t>4/9/15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ACA2-E679-E04E-9760-20EA65737B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6A57B-D521-6A42-99C4-369D987495D6}" type="datetime1">
              <a:rPr lang="en-US" smtClean="0"/>
              <a:t>4/9/15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ACA2-E679-E04E-9760-20EA65737B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26655-1623-E642-BC0B-7B66FAAA1898}" type="datetime1">
              <a:rPr lang="en-US" smtClean="0"/>
              <a:t>4/9/15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ACA2-E679-E04E-9760-20EA65737BB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8932B-BF11-0D4D-BAAD-642C66CE441C}" type="datetime1">
              <a:rPr lang="en-US" smtClean="0"/>
              <a:t>4/9/15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7FACA2-E679-E04E-9760-20EA65737BB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EB7FACA2-E679-E04E-9760-20EA65737BB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DAAAFD41-686C-6345-803F-3222F74A2A28}" type="datetime1">
              <a:rPr lang="en-US" smtClean="0"/>
              <a:t>4/9/15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0.emf"/><Relationship Id="rId12" Type="http://schemas.openxmlformats.org/officeDocument/2006/relationships/image" Target="../media/image41.emf"/><Relationship Id="rId13" Type="http://schemas.openxmlformats.org/officeDocument/2006/relationships/image" Target="../media/image4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emf"/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6" Type="http://schemas.openxmlformats.org/officeDocument/2006/relationships/image" Target="../media/image35.emf"/><Relationship Id="rId7" Type="http://schemas.openxmlformats.org/officeDocument/2006/relationships/image" Target="../media/image36.emf"/><Relationship Id="rId8" Type="http://schemas.openxmlformats.org/officeDocument/2006/relationships/image" Target="../media/image37.emf"/><Relationship Id="rId9" Type="http://schemas.openxmlformats.org/officeDocument/2006/relationships/image" Target="../media/image38.emf"/><Relationship Id="rId10" Type="http://schemas.openxmlformats.org/officeDocument/2006/relationships/image" Target="../media/image3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5" Type="http://schemas.openxmlformats.org/officeDocument/2006/relationships/image" Target="../media/image45.emf"/><Relationship Id="rId6" Type="http://schemas.openxmlformats.org/officeDocument/2006/relationships/image" Target="../media/image46.emf"/><Relationship Id="rId7" Type="http://schemas.openxmlformats.org/officeDocument/2006/relationships/image" Target="../media/image47.emf"/><Relationship Id="rId8" Type="http://schemas.openxmlformats.org/officeDocument/2006/relationships/image" Target="../media/image48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emf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emf"/><Relationship Id="rId20" Type="http://schemas.openxmlformats.org/officeDocument/2006/relationships/image" Target="../media/image65.emf"/><Relationship Id="rId21" Type="http://schemas.openxmlformats.org/officeDocument/2006/relationships/image" Target="../media/image66.emf"/><Relationship Id="rId10" Type="http://schemas.openxmlformats.org/officeDocument/2006/relationships/image" Target="../media/image56.emf"/><Relationship Id="rId11" Type="http://schemas.openxmlformats.org/officeDocument/2006/relationships/image" Target="../media/image57.emf"/><Relationship Id="rId12" Type="http://schemas.openxmlformats.org/officeDocument/2006/relationships/image" Target="../media/image58.emf"/><Relationship Id="rId13" Type="http://schemas.openxmlformats.org/officeDocument/2006/relationships/image" Target="../media/image59.emf"/><Relationship Id="rId14" Type="http://schemas.openxmlformats.org/officeDocument/2006/relationships/image" Target="../media/image60.emf"/><Relationship Id="rId15" Type="http://schemas.openxmlformats.org/officeDocument/2006/relationships/image" Target="../media/image61.emf"/><Relationship Id="rId16" Type="http://schemas.openxmlformats.org/officeDocument/2006/relationships/image" Target="../media/image62.emf"/><Relationship Id="rId17" Type="http://schemas.openxmlformats.org/officeDocument/2006/relationships/image" Target="../media/image63.emf"/><Relationship Id="rId18" Type="http://schemas.openxmlformats.org/officeDocument/2006/relationships/image" Target="../media/image64.emf"/><Relationship Id="rId19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6" Type="http://schemas.openxmlformats.org/officeDocument/2006/relationships/image" Target="../media/image52.emf"/><Relationship Id="rId7" Type="http://schemas.openxmlformats.org/officeDocument/2006/relationships/image" Target="../media/image53.emf"/><Relationship Id="rId8" Type="http://schemas.openxmlformats.org/officeDocument/2006/relationships/image" Target="../media/image5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Relationship Id="rId3" Type="http://schemas.openxmlformats.org/officeDocument/2006/relationships/image" Target="../media/image7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emf"/><Relationship Id="rId3" Type="http://schemas.openxmlformats.org/officeDocument/2006/relationships/image" Target="../media/image7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emf"/><Relationship Id="rId3" Type="http://schemas.openxmlformats.org/officeDocument/2006/relationships/image" Target="../media/image7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4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emf"/><Relationship Id="rId3" Type="http://schemas.openxmlformats.org/officeDocument/2006/relationships/image" Target="../media/image8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4" Type="http://schemas.openxmlformats.org/officeDocument/2006/relationships/image" Target="../media/image83.emf"/><Relationship Id="rId5" Type="http://schemas.openxmlformats.org/officeDocument/2006/relationships/image" Target="../media/image84.emf"/><Relationship Id="rId6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4" Type="http://schemas.openxmlformats.org/officeDocument/2006/relationships/image" Target="../media/image8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4" Type="http://schemas.openxmlformats.org/officeDocument/2006/relationships/image" Target="../media/image9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emf"/><Relationship Id="rId3" Type="http://schemas.openxmlformats.org/officeDocument/2006/relationships/image" Target="../media/image9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emf"/><Relationship Id="rId3" Type="http://schemas.openxmlformats.org/officeDocument/2006/relationships/image" Target="../media/image95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6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emf"/><Relationship Id="rId7" Type="http://schemas.openxmlformats.org/officeDocument/2006/relationships/image" Target="../media/image15.emf"/><Relationship Id="rId8" Type="http://schemas.openxmlformats.org/officeDocument/2006/relationships/image" Target="../media/image16.emf"/><Relationship Id="rId9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7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6" Type="http://schemas.openxmlformats.org/officeDocument/2006/relationships/image" Target="../media/image26.emf"/><Relationship Id="rId7" Type="http://schemas.openxmlformats.org/officeDocument/2006/relationships/image" Target="../media/image27.emf"/><Relationship Id="rId8" Type="http://schemas.openxmlformats.org/officeDocument/2006/relationships/image" Target="../media/image28.emf"/><Relationship Id="rId9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30.emf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7" Type="http://schemas.openxmlformats.org/officeDocument/2006/relationships/image" Target="../media/image20.emf"/><Relationship Id="rId8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Randomness Conductors and Constant-degree lossless expanders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23673"/>
            <a:ext cx="7620000" cy="2396524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en-US" sz="1800" dirty="0" smtClean="0"/>
              <a:t>M. </a:t>
            </a:r>
            <a:r>
              <a:rPr lang="en-US" sz="1800" dirty="0" err="1" smtClean="0"/>
              <a:t>Capalbo</a:t>
            </a:r>
            <a:r>
              <a:rPr lang="en-US" sz="1800" dirty="0" smtClean="0"/>
              <a:t>, O. </a:t>
            </a:r>
            <a:r>
              <a:rPr lang="en-US" sz="1800" dirty="0" err="1" smtClean="0"/>
              <a:t>Reingold</a:t>
            </a:r>
            <a:r>
              <a:rPr lang="en-US" sz="1800" dirty="0" smtClean="0"/>
              <a:t>, S. </a:t>
            </a:r>
            <a:r>
              <a:rPr lang="en-US" sz="1800" dirty="0" err="1" smtClean="0"/>
              <a:t>Vadhan</a:t>
            </a:r>
            <a:endParaRPr lang="en-US" sz="1800" dirty="0"/>
          </a:p>
          <a:p>
            <a:pPr marL="114300" indent="0" algn="ctr">
              <a:buNone/>
            </a:pPr>
            <a:r>
              <a:rPr lang="en-US" sz="1800" dirty="0" err="1" smtClean="0"/>
              <a:t>Wigderson</a:t>
            </a:r>
            <a:r>
              <a:rPr lang="en-US" sz="1800" dirty="0" smtClean="0"/>
              <a:t> [2002]</a:t>
            </a:r>
            <a:endParaRPr lang="en-US" sz="1800" dirty="0"/>
          </a:p>
          <a:p>
            <a:pPr marL="114300" indent="0" algn="ctr">
              <a:buNone/>
            </a:pPr>
            <a:endParaRPr lang="en-US" sz="1800" dirty="0" smtClean="0"/>
          </a:p>
          <a:p>
            <a:pPr marL="114300" indent="0" algn="ctr">
              <a:buNone/>
            </a:pPr>
            <a:endParaRPr lang="en-US" sz="1800" dirty="0" smtClean="0"/>
          </a:p>
          <a:p>
            <a:pPr marL="114300" indent="0" algn="ctr">
              <a:buNone/>
            </a:pPr>
            <a:r>
              <a:rPr lang="en-US" sz="1800" dirty="0" smtClean="0"/>
              <a:t>Jalal </a:t>
            </a:r>
            <a:r>
              <a:rPr lang="en-US" sz="1800" dirty="0" smtClean="0"/>
              <a:t>Etesami</a:t>
            </a:r>
            <a:endParaRPr lang="en-US" sz="1800" dirty="0"/>
          </a:p>
          <a:p>
            <a:pPr marL="114300" indent="0" algn="ctr">
              <a:buNone/>
            </a:pPr>
            <a:r>
              <a:rPr lang="en-US" sz="1800" dirty="0" smtClean="0"/>
              <a:t>2015</a:t>
            </a:r>
          </a:p>
          <a:p>
            <a:pPr marL="114300" indent="0" algn="ctr"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ACA2-E679-E04E-9760-20EA65737B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503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27" y="982082"/>
            <a:ext cx="7138370" cy="2792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011" y="1330397"/>
            <a:ext cx="4801566" cy="22076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19944" y="885458"/>
            <a:ext cx="7436060" cy="804398"/>
          </a:xfrm>
          <a:prstGeom prst="roundRect">
            <a:avLst/>
          </a:prstGeom>
          <a:solidFill>
            <a:schemeClr val="accent1">
              <a:alpha val="1000"/>
            </a:schemeClr>
          </a:solidFill>
          <a:ln>
            <a:solidFill>
              <a:srgbClr val="A9A57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9088" y="6208200"/>
            <a:ext cx="2727529" cy="435759"/>
          </a:xfrm>
          <a:prstGeom prst="rect">
            <a:avLst/>
          </a:prstGeom>
          <a:ln>
            <a:solidFill>
              <a:srgbClr val="A9A57C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219" y="2566178"/>
            <a:ext cx="5114423" cy="5004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8127" y="2177325"/>
            <a:ext cx="4730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/>
                <a:cs typeface="Times New Roman"/>
              </a:rPr>
              <a:t>Two distribution </a:t>
            </a:r>
            <a:r>
              <a:rPr lang="en-US" sz="1400" i="1" dirty="0" smtClean="0">
                <a:latin typeface="Times New Roman"/>
                <a:cs typeface="Times New Roman"/>
              </a:rPr>
              <a:t>X</a:t>
            </a:r>
            <a:r>
              <a:rPr lang="en-US" sz="1400" dirty="0" smtClean="0">
                <a:latin typeface="Times New Roman"/>
                <a:cs typeface="Times New Roman"/>
              </a:rPr>
              <a:t> and </a:t>
            </a:r>
            <a:r>
              <a:rPr lang="en-US" sz="1400" i="1" dirty="0" smtClean="0">
                <a:latin typeface="Times New Roman"/>
                <a:cs typeface="Times New Roman"/>
              </a:rPr>
              <a:t>Y</a:t>
            </a:r>
            <a:r>
              <a:rPr lang="en-US" sz="1400" dirty="0" smtClean="0">
                <a:latin typeface="Times New Roman"/>
                <a:cs typeface="Times New Roman"/>
              </a:rPr>
              <a:t> are       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        if  </a:t>
            </a:r>
            <a:endParaRPr lang="en-US" sz="1400" dirty="0">
              <a:latin typeface="Times New Roman"/>
              <a:cs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9783" y="2248820"/>
            <a:ext cx="650884" cy="2105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126" y="4895580"/>
            <a:ext cx="7576123" cy="6117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689" y="3846016"/>
            <a:ext cx="2052005" cy="234515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419944" y="4895580"/>
            <a:ext cx="7784305" cy="804398"/>
          </a:xfrm>
          <a:prstGeom prst="roundRect">
            <a:avLst/>
          </a:prstGeom>
          <a:solidFill>
            <a:schemeClr val="accent1">
              <a:alpha val="1000"/>
            </a:schemeClr>
          </a:solidFill>
          <a:ln>
            <a:solidFill>
              <a:srgbClr val="A9A57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3689" y="4285597"/>
            <a:ext cx="3244416" cy="231744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7916120" y="2027828"/>
            <a:ext cx="284114" cy="2147017"/>
          </a:xfrm>
          <a:prstGeom prst="ellipse">
            <a:avLst/>
          </a:prstGeom>
          <a:solidFill>
            <a:srgbClr val="A9A57C">
              <a:alpha val="62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847486" y="2283452"/>
            <a:ext cx="284114" cy="1797079"/>
          </a:xfrm>
          <a:prstGeom prst="ellipse">
            <a:avLst/>
          </a:prstGeom>
          <a:solidFill>
            <a:schemeClr val="accent1">
              <a:alpha val="49000"/>
            </a:schemeClr>
          </a:solidFill>
          <a:ln>
            <a:solidFill>
              <a:srgbClr val="A9A57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8857" y="4174846"/>
            <a:ext cx="644369" cy="2215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35768" y="4190209"/>
            <a:ext cx="716300" cy="231744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6847486" y="2617388"/>
            <a:ext cx="284114" cy="792195"/>
          </a:xfrm>
          <a:prstGeom prst="ellipse">
            <a:avLst/>
          </a:prstGeom>
          <a:solidFill>
            <a:schemeClr val="tx1"/>
          </a:solidFill>
          <a:ln>
            <a:solidFill>
              <a:srgbClr val="2F2B2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>
            <a:stCxn id="20" idx="0"/>
            <a:endCxn id="25" idx="0"/>
          </p:cNvCxnSpPr>
          <p:nvPr/>
        </p:nvCxnSpPr>
        <p:spPr>
          <a:xfrm flipV="1">
            <a:off x="6989543" y="2459400"/>
            <a:ext cx="1072649" cy="1579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20" idx="4"/>
          </p:cNvCxnSpPr>
          <p:nvPr/>
        </p:nvCxnSpPr>
        <p:spPr>
          <a:xfrm>
            <a:off x="6989543" y="3409583"/>
            <a:ext cx="1081554" cy="1442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7920135" y="2459400"/>
            <a:ext cx="284114" cy="1094419"/>
          </a:xfrm>
          <a:prstGeom prst="ellipse">
            <a:avLst/>
          </a:prstGeom>
          <a:solidFill>
            <a:schemeClr val="tx1"/>
          </a:solidFill>
          <a:ln>
            <a:solidFill>
              <a:srgbClr val="2F2B2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94684" y="3017372"/>
            <a:ext cx="552802" cy="20101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4630" y="5990203"/>
            <a:ext cx="2148849" cy="22619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ACA2-E679-E04E-9760-20EA65737BBA}" type="slidenum">
              <a:rPr lang="en-US" smtClean="0"/>
              <a:t>10</a:t>
            </a:fld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98590" y="235556"/>
            <a:ext cx="7139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Randomness Conductors: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483889" y="5033408"/>
            <a:ext cx="256062" cy="15065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28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20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81" y="1616919"/>
            <a:ext cx="2384429" cy="2509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13" y="2257535"/>
            <a:ext cx="7576123" cy="5478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912" y="648206"/>
            <a:ext cx="7502199" cy="747107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68731" y="652367"/>
            <a:ext cx="7784305" cy="804398"/>
          </a:xfrm>
          <a:prstGeom prst="roundRect">
            <a:avLst/>
          </a:prstGeom>
          <a:solidFill>
            <a:schemeClr val="accent1">
              <a:alpha val="1000"/>
            </a:schemeClr>
          </a:solidFill>
          <a:ln>
            <a:solidFill>
              <a:srgbClr val="A9A57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212" y="3040746"/>
            <a:ext cx="4983632" cy="38987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48246" y="2133588"/>
            <a:ext cx="7784305" cy="804398"/>
          </a:xfrm>
          <a:prstGeom prst="roundRect">
            <a:avLst/>
          </a:prstGeom>
          <a:solidFill>
            <a:schemeClr val="accent1">
              <a:alpha val="1000"/>
            </a:schemeClr>
          </a:solidFill>
          <a:ln>
            <a:solidFill>
              <a:srgbClr val="A9A57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731" y="3916661"/>
            <a:ext cx="7713541" cy="573734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368731" y="3810086"/>
            <a:ext cx="7784305" cy="804398"/>
          </a:xfrm>
          <a:prstGeom prst="roundRect">
            <a:avLst/>
          </a:prstGeom>
          <a:solidFill>
            <a:schemeClr val="accent1">
              <a:alpha val="1000"/>
            </a:schemeClr>
          </a:solidFill>
          <a:ln>
            <a:solidFill>
              <a:srgbClr val="A9A57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185" y="4699522"/>
            <a:ext cx="4646766" cy="3997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212" y="5357403"/>
            <a:ext cx="7502198" cy="797109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48246" y="5367978"/>
            <a:ext cx="7784305" cy="804398"/>
          </a:xfrm>
          <a:prstGeom prst="roundRect">
            <a:avLst/>
          </a:prstGeom>
          <a:solidFill>
            <a:schemeClr val="accent1">
              <a:alpha val="1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ACA2-E679-E04E-9760-20EA65737BBA}" type="slidenum">
              <a:rPr lang="en-US" smtClean="0"/>
              <a:t>11</a:t>
            </a:fld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412232" y="2288261"/>
            <a:ext cx="256062" cy="27621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263715" y="3926903"/>
            <a:ext cx="256062" cy="27621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554390" y="750605"/>
            <a:ext cx="256062" cy="15065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377797" y="5480772"/>
            <a:ext cx="256062" cy="15065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28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7746750" y="1958792"/>
            <a:ext cx="284114" cy="1797079"/>
          </a:xfrm>
          <a:prstGeom prst="ellipse">
            <a:avLst/>
          </a:prstGeom>
          <a:solidFill>
            <a:srgbClr val="A9A57C">
              <a:alpha val="62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678116" y="1958792"/>
            <a:ext cx="284114" cy="1797079"/>
          </a:xfrm>
          <a:prstGeom prst="ellipse">
            <a:avLst/>
          </a:prstGeom>
          <a:solidFill>
            <a:schemeClr val="accent1">
              <a:alpha val="49000"/>
            </a:schemeClr>
          </a:solidFill>
          <a:ln>
            <a:solidFill>
              <a:srgbClr val="A9A57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487" y="3850186"/>
            <a:ext cx="644369" cy="22150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678116" y="2292728"/>
            <a:ext cx="284114" cy="792195"/>
          </a:xfrm>
          <a:prstGeom prst="ellipse">
            <a:avLst/>
          </a:prstGeom>
          <a:solidFill>
            <a:schemeClr val="tx1"/>
          </a:solidFill>
          <a:ln>
            <a:solidFill>
              <a:srgbClr val="2F2B2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stCxn id="8" idx="0"/>
            <a:endCxn id="11" idx="0"/>
          </p:cNvCxnSpPr>
          <p:nvPr/>
        </p:nvCxnSpPr>
        <p:spPr>
          <a:xfrm flipV="1">
            <a:off x="6820173" y="2134740"/>
            <a:ext cx="1072649" cy="1579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8" idx="4"/>
          </p:cNvCxnSpPr>
          <p:nvPr/>
        </p:nvCxnSpPr>
        <p:spPr>
          <a:xfrm>
            <a:off x="6820173" y="3084923"/>
            <a:ext cx="1081554" cy="1442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7750765" y="2134740"/>
            <a:ext cx="284114" cy="1094419"/>
          </a:xfrm>
          <a:prstGeom prst="ellipse">
            <a:avLst/>
          </a:prstGeom>
          <a:solidFill>
            <a:schemeClr val="tx1"/>
          </a:solidFill>
          <a:ln>
            <a:solidFill>
              <a:srgbClr val="2F2B2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9542" y="3830373"/>
            <a:ext cx="644369" cy="2215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65" y="1084158"/>
            <a:ext cx="6320151" cy="2147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967" y="1429778"/>
            <a:ext cx="4517468" cy="35135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42849" y="1934655"/>
            <a:ext cx="6321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Proof:</a:t>
            </a:r>
            <a:endParaRPr lang="en-US" sz="14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1877" y="1951861"/>
            <a:ext cx="3582959" cy="2673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9346" y="2684832"/>
            <a:ext cx="563416" cy="21463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01502" y="761818"/>
            <a:ext cx="882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Theorem:</a:t>
            </a:r>
            <a:endParaRPr lang="en-US" sz="14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2045" y="1634276"/>
            <a:ext cx="562861" cy="23699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172" y="2505903"/>
            <a:ext cx="1943422" cy="54415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6171" y="3129777"/>
            <a:ext cx="3799681" cy="65261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6171" y="3855751"/>
            <a:ext cx="3985832" cy="140995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3759" y="5383392"/>
            <a:ext cx="960868" cy="32029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70872" y="5388609"/>
            <a:ext cx="782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Lemma</a:t>
            </a:r>
            <a:r>
              <a:rPr lang="en-US" sz="1400" dirty="0" smtClean="0">
                <a:latin typeface="Times New Roman"/>
                <a:cs typeface="Times New Roman"/>
              </a:rPr>
              <a:t>:</a:t>
            </a:r>
            <a:endParaRPr lang="en-US" sz="1400" dirty="0">
              <a:latin typeface="Times New Roman"/>
              <a:cs typeface="Times New Roman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215093" y="5296431"/>
            <a:ext cx="770591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20826" y="5383392"/>
            <a:ext cx="1481177" cy="30777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43020" y="5422544"/>
            <a:ext cx="760727" cy="28113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59083" y="5442397"/>
            <a:ext cx="1083937" cy="248772"/>
          </a:xfrm>
          <a:prstGeom prst="rect">
            <a:avLst/>
          </a:prstGeom>
        </p:spPr>
      </p:pic>
      <p:cxnSp>
        <p:nvCxnSpPr>
          <p:cNvPr id="33" name="Straight Arrow Connector 32"/>
          <p:cNvCxnSpPr/>
          <p:nvPr/>
        </p:nvCxnSpPr>
        <p:spPr>
          <a:xfrm flipV="1">
            <a:off x="2459594" y="5561163"/>
            <a:ext cx="428794" cy="102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420503" y="5388609"/>
            <a:ext cx="6573930" cy="433810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42849" y="6101741"/>
            <a:ext cx="6321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Proof:</a:t>
            </a:r>
            <a:endParaRPr lang="en-US" sz="14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99915" y="4759573"/>
            <a:ext cx="3959731" cy="506131"/>
          </a:xfrm>
          <a:prstGeom prst="rect">
            <a:avLst/>
          </a:prstGeom>
        </p:spPr>
      </p:pic>
      <p:cxnSp>
        <p:nvCxnSpPr>
          <p:cNvPr id="37" name="Straight Arrow Connector 36"/>
          <p:cNvCxnSpPr/>
          <p:nvPr/>
        </p:nvCxnSpPr>
        <p:spPr>
          <a:xfrm flipV="1">
            <a:off x="2611994" y="5029284"/>
            <a:ext cx="428794" cy="102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84063" y="6039170"/>
            <a:ext cx="2551062" cy="56034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63154" y="5987114"/>
            <a:ext cx="1779935" cy="56035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63919" y="6038628"/>
            <a:ext cx="906365" cy="508836"/>
          </a:xfrm>
          <a:prstGeom prst="rect">
            <a:avLst/>
          </a:prstGeom>
        </p:spPr>
      </p:pic>
      <p:cxnSp>
        <p:nvCxnSpPr>
          <p:cNvPr id="41" name="Straight Arrow Connector 40"/>
          <p:cNvCxnSpPr/>
          <p:nvPr/>
        </p:nvCxnSpPr>
        <p:spPr>
          <a:xfrm flipV="1">
            <a:off x="3735125" y="6267289"/>
            <a:ext cx="428794" cy="102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0980" y="60654"/>
            <a:ext cx="7502199" cy="747107"/>
          </a:xfrm>
          <a:prstGeom prst="rect">
            <a:avLst/>
          </a:prstGeom>
        </p:spPr>
      </p:pic>
      <p:sp>
        <p:nvSpPr>
          <p:cNvPr id="43" name="Rounded Rectangle 42"/>
          <p:cNvSpPr/>
          <p:nvPr/>
        </p:nvSpPr>
        <p:spPr>
          <a:xfrm>
            <a:off x="254240" y="95057"/>
            <a:ext cx="7784305" cy="712704"/>
          </a:xfrm>
          <a:prstGeom prst="roundRect">
            <a:avLst/>
          </a:prstGeom>
          <a:solidFill>
            <a:schemeClr val="accent1">
              <a:alpha val="1000"/>
            </a:schemeClr>
          </a:solidFill>
          <a:ln>
            <a:solidFill>
              <a:srgbClr val="A9A57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85963" y="2647925"/>
            <a:ext cx="727218" cy="28198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35125" y="2495649"/>
            <a:ext cx="1694917" cy="554412"/>
          </a:xfrm>
          <a:prstGeom prst="rect">
            <a:avLst/>
          </a:prstGeom>
        </p:spPr>
      </p:pic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ACA2-E679-E04E-9760-20EA65737BBA}" type="slidenum">
              <a:rPr lang="en-US" smtClean="0"/>
              <a:t>12</a:t>
            </a:fld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325728" y="154655"/>
            <a:ext cx="256062" cy="18588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181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6" grpId="0"/>
      <p:bldP spid="34" grpId="0" animBg="1"/>
      <p:bldP spid="35" grpId="0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6732" y="398838"/>
            <a:ext cx="7139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They do exist !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33" y="1445807"/>
            <a:ext cx="7415577" cy="11146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33" y="4478627"/>
            <a:ext cx="7415577" cy="116353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976238" y="1862652"/>
            <a:ext cx="284114" cy="2147017"/>
          </a:xfrm>
          <a:prstGeom prst="ellipse">
            <a:avLst/>
          </a:prstGeom>
          <a:solidFill>
            <a:srgbClr val="A9A57C">
              <a:alpha val="62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907604" y="2118276"/>
            <a:ext cx="284114" cy="1797079"/>
          </a:xfrm>
          <a:prstGeom prst="ellipse">
            <a:avLst/>
          </a:prstGeom>
          <a:solidFill>
            <a:schemeClr val="accent1">
              <a:alpha val="49000"/>
            </a:schemeClr>
          </a:solidFill>
          <a:ln>
            <a:solidFill>
              <a:srgbClr val="A9A57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8975" y="4009670"/>
            <a:ext cx="644369" cy="2215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5886" y="4025033"/>
            <a:ext cx="716300" cy="231744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907604" y="2452212"/>
            <a:ext cx="284114" cy="792195"/>
          </a:xfrm>
          <a:prstGeom prst="ellipse">
            <a:avLst/>
          </a:prstGeom>
          <a:solidFill>
            <a:schemeClr val="tx1"/>
          </a:solidFill>
          <a:ln>
            <a:solidFill>
              <a:srgbClr val="2F2B2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11" idx="0"/>
            <a:endCxn id="14" idx="0"/>
          </p:cNvCxnSpPr>
          <p:nvPr/>
        </p:nvCxnSpPr>
        <p:spPr>
          <a:xfrm flipV="1">
            <a:off x="7049661" y="2294224"/>
            <a:ext cx="1072649" cy="1579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11" idx="4"/>
          </p:cNvCxnSpPr>
          <p:nvPr/>
        </p:nvCxnSpPr>
        <p:spPr>
          <a:xfrm>
            <a:off x="7049661" y="3244407"/>
            <a:ext cx="1081554" cy="1442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7980253" y="2294224"/>
            <a:ext cx="284114" cy="1094419"/>
          </a:xfrm>
          <a:prstGeom prst="ellipse">
            <a:avLst/>
          </a:prstGeom>
          <a:solidFill>
            <a:schemeClr val="tx1"/>
          </a:solidFill>
          <a:ln>
            <a:solidFill>
              <a:srgbClr val="2F2B2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ACA2-E679-E04E-9760-20EA65737BBA}" type="slidenum">
              <a:rPr lang="en-US" smtClean="0"/>
              <a:t>13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345659" y="1436789"/>
            <a:ext cx="256062" cy="27621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366145" y="4522257"/>
            <a:ext cx="256062" cy="27621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289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2610" y="254874"/>
            <a:ext cx="7139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Lets mix some graphs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007" y="995996"/>
            <a:ext cx="4025900" cy="368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0602" y="1630576"/>
            <a:ext cx="6596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i="1" dirty="0" smtClean="0">
                <a:latin typeface="Times New Roman"/>
                <a:cs typeface="Times New Roman"/>
              </a:rPr>
              <a:t>G</a:t>
            </a:r>
            <a:r>
              <a:rPr lang="en-US" sz="1400" dirty="0" smtClean="0">
                <a:latin typeface="Times New Roman"/>
                <a:cs typeface="Times New Roman"/>
              </a:rPr>
              <a:t>:  a </a:t>
            </a:r>
            <a:r>
              <a:rPr lang="en-US" sz="1400" i="1" dirty="0" smtClean="0">
                <a:latin typeface="Times New Roman"/>
                <a:cs typeface="Times New Roman"/>
              </a:rPr>
              <a:t>D</a:t>
            </a:r>
            <a:r>
              <a:rPr lang="en-US" sz="1400" dirty="0" smtClean="0">
                <a:latin typeface="Times New Roman"/>
                <a:cs typeface="Times New Roman"/>
              </a:rPr>
              <a:t>-regular graph on </a:t>
            </a:r>
            <a:r>
              <a:rPr lang="en-US" sz="1400" i="1" dirty="0" smtClean="0">
                <a:latin typeface="Times New Roman"/>
                <a:cs typeface="Times New Roman"/>
              </a:rPr>
              <a:t>N</a:t>
            </a:r>
            <a:r>
              <a:rPr lang="en-US" sz="1400" dirty="0" smtClean="0">
                <a:latin typeface="Times New Roman"/>
                <a:cs typeface="Times New Roman"/>
              </a:rPr>
              <a:t> vertices (large)</a:t>
            </a:r>
          </a:p>
          <a:p>
            <a:pPr marL="285750" indent="-285750">
              <a:buFont typeface="Arial"/>
              <a:buChar char="•"/>
            </a:pPr>
            <a:r>
              <a:rPr lang="en-US" sz="1400" i="1" dirty="0" smtClean="0">
                <a:latin typeface="Times New Roman"/>
                <a:cs typeface="Times New Roman"/>
              </a:rPr>
              <a:t>H</a:t>
            </a:r>
            <a:r>
              <a:rPr lang="en-US" sz="1400" dirty="0" smtClean="0">
                <a:latin typeface="Times New Roman"/>
                <a:cs typeface="Times New Roman"/>
              </a:rPr>
              <a:t>:  a </a:t>
            </a:r>
            <a:r>
              <a:rPr lang="en-US" sz="1400" i="1" dirty="0" smtClean="0">
                <a:latin typeface="Times New Roman"/>
                <a:cs typeface="Times New Roman"/>
              </a:rPr>
              <a:t>d</a:t>
            </a:r>
            <a:r>
              <a:rPr lang="en-US" sz="1400" dirty="0" smtClean="0">
                <a:latin typeface="Times New Roman"/>
                <a:cs typeface="Times New Roman"/>
              </a:rPr>
              <a:t>-regular graph on </a:t>
            </a:r>
            <a:r>
              <a:rPr lang="en-US" sz="1400" i="1" dirty="0" smtClean="0">
                <a:latin typeface="Times New Roman"/>
                <a:cs typeface="Times New Roman"/>
              </a:rPr>
              <a:t>D</a:t>
            </a:r>
            <a:r>
              <a:rPr lang="en-US" sz="1400" dirty="0" smtClean="0">
                <a:latin typeface="Times New Roman"/>
                <a:cs typeface="Times New Roman"/>
              </a:rPr>
              <a:t> vertices (small)</a:t>
            </a:r>
            <a:endParaRPr lang="en-US" sz="1400" dirty="0">
              <a:latin typeface="Times New Roman"/>
              <a:cs typeface="Times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602" y="2985681"/>
            <a:ext cx="6722228" cy="14259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2543" y="5327598"/>
            <a:ext cx="6514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/>
                <a:cs typeface="Times New Roman"/>
              </a:rPr>
              <a:t>Theorem: </a:t>
            </a:r>
            <a:r>
              <a:rPr lang="en-US" sz="1400" dirty="0" smtClean="0">
                <a:latin typeface="Times New Roman"/>
                <a:cs typeface="Times New Roman"/>
              </a:rPr>
              <a:t>(very informal)  If </a:t>
            </a:r>
            <a:r>
              <a:rPr lang="en-US" sz="1400" i="1" dirty="0" smtClean="0">
                <a:latin typeface="Times New Roman"/>
                <a:cs typeface="Times New Roman"/>
              </a:rPr>
              <a:t>G</a:t>
            </a:r>
            <a:r>
              <a:rPr lang="en-US" sz="1400" dirty="0" smtClean="0">
                <a:latin typeface="Times New Roman"/>
                <a:cs typeface="Times New Roman"/>
              </a:rPr>
              <a:t> and </a:t>
            </a:r>
            <a:r>
              <a:rPr lang="en-US" sz="1400" i="1" dirty="0" smtClean="0">
                <a:latin typeface="Times New Roman"/>
                <a:cs typeface="Times New Roman"/>
              </a:rPr>
              <a:t>H</a:t>
            </a:r>
            <a:r>
              <a:rPr lang="en-US" sz="1400" dirty="0" smtClean="0">
                <a:latin typeface="Times New Roman"/>
                <a:cs typeface="Times New Roman"/>
              </a:rPr>
              <a:t> are expanders, then R-product of them is an expander.</a:t>
            </a: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76007" y="5236772"/>
            <a:ext cx="6730770" cy="804398"/>
          </a:xfrm>
          <a:prstGeom prst="roundRect">
            <a:avLst/>
          </a:prstGeom>
          <a:solidFill>
            <a:schemeClr val="accent1">
              <a:alpha val="1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ACA2-E679-E04E-9760-20EA65737BB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642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06" y="0"/>
            <a:ext cx="7833102" cy="687844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ACA2-E679-E04E-9760-20EA65737BB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642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93" y="662954"/>
            <a:ext cx="3441700" cy="431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0602" y="1630576"/>
            <a:ext cx="6596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i="1" dirty="0" smtClean="0">
                <a:latin typeface="Times New Roman"/>
                <a:cs typeface="Times New Roman"/>
              </a:rPr>
              <a:t>G</a:t>
            </a:r>
            <a:r>
              <a:rPr lang="en-US" sz="1400" dirty="0" smtClean="0">
                <a:latin typeface="Times New Roman"/>
                <a:cs typeface="Times New Roman"/>
              </a:rPr>
              <a:t>:  a </a:t>
            </a:r>
            <a:r>
              <a:rPr lang="en-US" sz="1400" i="1" dirty="0" smtClean="0">
                <a:latin typeface="Times New Roman"/>
                <a:cs typeface="Times New Roman"/>
              </a:rPr>
              <a:t>D</a:t>
            </a:r>
            <a:r>
              <a:rPr lang="en-US" sz="1400" dirty="0" smtClean="0">
                <a:latin typeface="Times New Roman"/>
                <a:cs typeface="Times New Roman"/>
              </a:rPr>
              <a:t>-regular graph on </a:t>
            </a:r>
            <a:r>
              <a:rPr lang="en-US" sz="1400" i="1" dirty="0" smtClean="0">
                <a:latin typeface="Times New Roman"/>
                <a:cs typeface="Times New Roman"/>
              </a:rPr>
              <a:t>N</a:t>
            </a:r>
            <a:r>
              <a:rPr lang="en-US" sz="1400" dirty="0" smtClean="0">
                <a:latin typeface="Times New Roman"/>
                <a:cs typeface="Times New Roman"/>
              </a:rPr>
              <a:t> vertices (large)</a:t>
            </a:r>
          </a:p>
          <a:p>
            <a:pPr marL="285750" indent="-285750">
              <a:buFont typeface="Arial"/>
              <a:buChar char="•"/>
            </a:pPr>
            <a:r>
              <a:rPr lang="en-US" sz="1400" i="1" dirty="0" smtClean="0">
                <a:latin typeface="Times New Roman"/>
                <a:cs typeface="Times New Roman"/>
              </a:rPr>
              <a:t>H</a:t>
            </a:r>
            <a:r>
              <a:rPr lang="en-US" sz="1400" dirty="0" smtClean="0">
                <a:latin typeface="Times New Roman"/>
                <a:cs typeface="Times New Roman"/>
              </a:rPr>
              <a:t>:  a </a:t>
            </a:r>
            <a:r>
              <a:rPr lang="en-US" sz="1400" i="1" dirty="0" smtClean="0">
                <a:latin typeface="Times New Roman"/>
                <a:cs typeface="Times New Roman"/>
              </a:rPr>
              <a:t>d</a:t>
            </a:r>
            <a:r>
              <a:rPr lang="en-US" sz="1400" dirty="0" smtClean="0">
                <a:latin typeface="Times New Roman"/>
                <a:cs typeface="Times New Roman"/>
              </a:rPr>
              <a:t>-regular graph on </a:t>
            </a:r>
            <a:r>
              <a:rPr lang="en-US" sz="1400" i="1" dirty="0" smtClean="0">
                <a:latin typeface="Times New Roman"/>
                <a:cs typeface="Times New Roman"/>
              </a:rPr>
              <a:t>D</a:t>
            </a:r>
            <a:r>
              <a:rPr lang="en-US" sz="1400" dirty="0" smtClean="0">
                <a:latin typeface="Times New Roman"/>
                <a:cs typeface="Times New Roman"/>
              </a:rPr>
              <a:t> vertices (small)</a:t>
            </a:r>
            <a:endParaRPr lang="en-US" sz="1400" dirty="0">
              <a:latin typeface="Times New Roman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602" y="2317970"/>
            <a:ext cx="7004975" cy="1625028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ACA2-E679-E04E-9760-20EA65737BB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642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22" y="399420"/>
            <a:ext cx="7690556" cy="610396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ACA2-E679-E04E-9760-20EA65737BB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642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ACA2-E679-E04E-9760-20EA65737BBA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694" y="1957355"/>
            <a:ext cx="6556690" cy="30947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64393" y="2044937"/>
            <a:ext cx="522368" cy="266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4393" y="2000106"/>
            <a:ext cx="548017" cy="27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00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ACA2-E679-E04E-9760-20EA65737BBA}" type="slidenum">
              <a:rPr lang="en-US" smtClean="0"/>
              <a:t>19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2610" y="254874"/>
            <a:ext cx="7139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+mj-lt"/>
              </a:rPr>
              <a:t>Zig-zag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 for Conductors: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47" y="1208811"/>
            <a:ext cx="7713541" cy="57373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09147" y="1131563"/>
            <a:ext cx="7784305" cy="804398"/>
          </a:xfrm>
          <a:prstGeom prst="roundRect">
            <a:avLst/>
          </a:prstGeom>
          <a:solidFill>
            <a:schemeClr val="accent1">
              <a:alpha val="1000"/>
            </a:schemeClr>
          </a:solidFill>
          <a:ln>
            <a:solidFill>
              <a:srgbClr val="A9A57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11" y="2989371"/>
            <a:ext cx="7713541" cy="5207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02" y="3857008"/>
            <a:ext cx="7713542" cy="745427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29633" y="2849767"/>
            <a:ext cx="7784305" cy="804398"/>
          </a:xfrm>
          <a:prstGeom prst="roundRect">
            <a:avLst/>
          </a:prstGeom>
          <a:solidFill>
            <a:schemeClr val="accent1">
              <a:alpha val="1000"/>
            </a:schemeClr>
          </a:solidFill>
          <a:ln>
            <a:solidFill>
              <a:srgbClr val="A9A57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29633" y="3821486"/>
            <a:ext cx="7784305" cy="804398"/>
          </a:xfrm>
          <a:prstGeom prst="roundRect">
            <a:avLst/>
          </a:prstGeom>
          <a:solidFill>
            <a:schemeClr val="accent1">
              <a:alpha val="1000"/>
            </a:schemeClr>
          </a:solidFill>
          <a:ln>
            <a:solidFill>
              <a:srgbClr val="A9A57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98374" y="1208811"/>
            <a:ext cx="256062" cy="27621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222743" y="2989371"/>
            <a:ext cx="256062" cy="27621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222743" y="3852212"/>
            <a:ext cx="256062" cy="27621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642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44827"/>
            <a:ext cx="7620000" cy="6031128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Lossless Expanders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Applications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Conductors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Different Expansions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Randomness conductor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Construction 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endParaRPr lang="en-US" dirty="0" smtClean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  <a:p>
            <a:endParaRPr lang="en-US" dirty="0" smtClean="0">
              <a:latin typeface="Times New Roman"/>
              <a:cs typeface="Times New Roman"/>
            </a:endParaRPr>
          </a:p>
          <a:p>
            <a:pPr marL="114300" indent="0">
              <a:buNone/>
            </a:pPr>
            <a:r>
              <a:rPr lang="en-US" dirty="0" smtClean="0">
                <a:latin typeface="Times New Roman"/>
                <a:cs typeface="Times New Roman"/>
              </a:rPr>
              <a:t>	 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ACA2-E679-E04E-9760-20EA65737BB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059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ACA2-E679-E04E-9760-20EA65737BBA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66" y="1436789"/>
            <a:ext cx="7632134" cy="15042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6732" y="398838"/>
            <a:ext cx="7139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They exist too..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66" y="4216767"/>
            <a:ext cx="7604537" cy="53530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73958" y="1436789"/>
            <a:ext cx="256062" cy="27621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77845" y="4247493"/>
            <a:ext cx="256062" cy="27621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232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ACA2-E679-E04E-9760-20EA65737BBA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60" y="1446490"/>
            <a:ext cx="7689573" cy="7931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5537" y="2577563"/>
            <a:ext cx="2104336" cy="3473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2504" y="3894200"/>
            <a:ext cx="2874328" cy="8826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124" y="3029740"/>
            <a:ext cx="3496115" cy="2013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3701" y="3444329"/>
            <a:ext cx="2146171" cy="2511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2610" y="254874"/>
            <a:ext cx="7139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+mj-lt"/>
              </a:rPr>
              <a:t>Zig-zag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 for Conductors: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5761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ACA2-E679-E04E-9760-20EA65737BBA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165" y="1268784"/>
            <a:ext cx="3915465" cy="43198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18824" y="1865032"/>
            <a:ext cx="471155" cy="17410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977415" y="1868537"/>
            <a:ext cx="471155" cy="17410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74551" y="1933884"/>
            <a:ext cx="471155" cy="17410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721351" y="3230541"/>
            <a:ext cx="471155" cy="17410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8353" y="3251025"/>
            <a:ext cx="398219" cy="17410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926203" y="4304803"/>
            <a:ext cx="471155" cy="17410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330899" y="5052436"/>
            <a:ext cx="471155" cy="17410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786572" y="5052436"/>
            <a:ext cx="471155" cy="17410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831087" y="1918517"/>
            <a:ext cx="267543" cy="17410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44" y="2894111"/>
            <a:ext cx="2324513" cy="7138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5550" y="5655756"/>
            <a:ext cx="1866040" cy="2183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10107" y="5404306"/>
            <a:ext cx="460913" cy="11265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642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ACA2-E679-E04E-9760-20EA65737BBA}" type="slidenum">
              <a:rPr lang="en-US" smtClean="0"/>
              <a:t>23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2610" y="254874"/>
            <a:ext cx="7139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+mj-lt"/>
              </a:rPr>
              <a:t>Zig-zag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 Theorem: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36" y="1284368"/>
            <a:ext cx="7856916" cy="12200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70" y="2471817"/>
            <a:ext cx="5286954" cy="9784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1389" y="1189142"/>
            <a:ext cx="1225819" cy="29156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1544" y="1151260"/>
            <a:ext cx="1214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Theorem:</a:t>
            </a:r>
            <a:endParaRPr 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413" y="4113109"/>
            <a:ext cx="7712472" cy="17297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1389" y="4079197"/>
            <a:ext cx="1225819" cy="29156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81544" y="4041315"/>
            <a:ext cx="1214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Theorem:</a:t>
            </a:r>
            <a:endParaRPr 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106951" y="3450298"/>
            <a:ext cx="274990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44744" y="5842861"/>
            <a:ext cx="2259589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1642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31788" y="5660611"/>
            <a:ext cx="548640" cy="396240"/>
          </a:xfrm>
        </p:spPr>
        <p:txBody>
          <a:bodyPr/>
          <a:lstStyle/>
          <a:p>
            <a:fld id="{EB7FACA2-E679-E04E-9760-20EA65737BBA}" type="slidenum">
              <a:rPr lang="en-US" smtClean="0"/>
              <a:t>24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343" y="1592883"/>
            <a:ext cx="7865511" cy="9353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2610" y="254874"/>
            <a:ext cx="7139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Main Results: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6821" y="1604534"/>
            <a:ext cx="1679772" cy="29156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70928" y="1566652"/>
            <a:ext cx="1214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Theorem:</a:t>
            </a:r>
            <a:endParaRPr 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68" y="3597179"/>
            <a:ext cx="7758802" cy="18265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7888" y="3576695"/>
            <a:ext cx="1208616" cy="29156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6975" y="3549912"/>
            <a:ext cx="1214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Theorem:</a:t>
            </a:r>
            <a:endParaRPr 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61642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ACA2-E679-E04E-9760-20EA65737BBA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270" y="935186"/>
            <a:ext cx="7179085" cy="58574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1391" y="876931"/>
            <a:ext cx="1281284" cy="29156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18575" y="885653"/>
            <a:ext cx="1214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Lemma 1:</a:t>
            </a:r>
            <a:endParaRPr lang="en-US" sz="16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40" y="2441325"/>
            <a:ext cx="7743140" cy="17063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3040" y="2385999"/>
            <a:ext cx="1281284" cy="29156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30224" y="2394721"/>
            <a:ext cx="1214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Lemma 2:</a:t>
            </a:r>
            <a:endParaRPr lang="en-US" sz="16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61642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ACA2-E679-E04E-9760-20EA65737BBA}" type="slidenum">
              <a:rPr lang="en-US" smtClean="0"/>
              <a:t>26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17562" y="1293249"/>
            <a:ext cx="7352487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/>
                <a:cs typeface="Times New Roman"/>
              </a:rPr>
              <a:t>[1] </a:t>
            </a:r>
            <a:r>
              <a:rPr lang="en-US" sz="1400" dirty="0" err="1" smtClean="0">
                <a:latin typeface="Times New Roman"/>
                <a:cs typeface="Times New Roman"/>
              </a:rPr>
              <a:t>Capalbo</a:t>
            </a:r>
            <a:r>
              <a:rPr lang="en-US" sz="1400" dirty="0">
                <a:latin typeface="Times New Roman"/>
                <a:cs typeface="Times New Roman"/>
              </a:rPr>
              <a:t>, Michael, et al. "Randomness conductors and constant-degree lossless expanders." </a:t>
            </a:r>
            <a:r>
              <a:rPr lang="en-US" sz="1400" i="1" dirty="0">
                <a:latin typeface="Times New Roman"/>
                <a:cs typeface="Times New Roman"/>
              </a:rPr>
              <a:t>Proceedings of the </a:t>
            </a:r>
            <a:r>
              <a:rPr lang="en-US" sz="1400" i="1" dirty="0" err="1">
                <a:latin typeface="Times New Roman"/>
                <a:cs typeface="Times New Roman"/>
              </a:rPr>
              <a:t>thiry</a:t>
            </a:r>
            <a:r>
              <a:rPr lang="en-US" sz="1400" i="1" dirty="0">
                <a:latin typeface="Times New Roman"/>
                <a:cs typeface="Times New Roman"/>
              </a:rPr>
              <a:t>-fourth annual ACM symposium on Theory of computing</a:t>
            </a:r>
            <a:r>
              <a:rPr lang="en-US" sz="1400" dirty="0">
                <a:latin typeface="Times New Roman"/>
                <a:cs typeface="Times New Roman"/>
              </a:rPr>
              <a:t>. ACM, 2002</a:t>
            </a:r>
            <a:r>
              <a:rPr lang="en-US" sz="1400" dirty="0" smtClean="0">
                <a:latin typeface="Times New Roman"/>
                <a:cs typeface="Times New Roman"/>
              </a:rPr>
              <a:t>.</a:t>
            </a:r>
          </a:p>
          <a:p>
            <a:endParaRPr lang="en-US" sz="1400" dirty="0">
              <a:latin typeface="Times New Roman"/>
              <a:cs typeface="Times New Roman"/>
            </a:endParaRPr>
          </a:p>
          <a:p>
            <a:endParaRPr lang="en-US" sz="1400" dirty="0" smtClean="0">
              <a:latin typeface="Times New Roman"/>
              <a:cs typeface="Times New Roman"/>
            </a:endParaRPr>
          </a:p>
          <a:p>
            <a:r>
              <a:rPr lang="en-US" sz="1400" dirty="0" smtClean="0">
                <a:latin typeface="Times New Roman"/>
                <a:cs typeface="Times New Roman"/>
              </a:rPr>
              <a:t>[2] </a:t>
            </a:r>
            <a:r>
              <a:rPr lang="en-US" sz="1400" dirty="0" err="1">
                <a:latin typeface="Times New Roman"/>
                <a:cs typeface="Times New Roman"/>
              </a:rPr>
              <a:t>Hoory</a:t>
            </a:r>
            <a:r>
              <a:rPr lang="en-US" sz="1400" dirty="0">
                <a:latin typeface="Times New Roman"/>
                <a:cs typeface="Times New Roman"/>
              </a:rPr>
              <a:t>, </a:t>
            </a:r>
            <a:r>
              <a:rPr lang="en-US" sz="1400" dirty="0" err="1">
                <a:latin typeface="Times New Roman"/>
                <a:cs typeface="Times New Roman"/>
              </a:rPr>
              <a:t>Shlomo</a:t>
            </a:r>
            <a:r>
              <a:rPr lang="en-US" sz="1400" dirty="0">
                <a:latin typeface="Times New Roman"/>
                <a:cs typeface="Times New Roman"/>
              </a:rPr>
              <a:t>, Nathan </a:t>
            </a:r>
            <a:r>
              <a:rPr lang="en-US" sz="1400" dirty="0" err="1">
                <a:latin typeface="Times New Roman"/>
                <a:cs typeface="Times New Roman"/>
              </a:rPr>
              <a:t>Linial</a:t>
            </a:r>
            <a:r>
              <a:rPr lang="en-US" sz="1400" dirty="0">
                <a:latin typeface="Times New Roman"/>
                <a:cs typeface="Times New Roman"/>
              </a:rPr>
              <a:t>, and </a:t>
            </a:r>
            <a:r>
              <a:rPr lang="en-US" sz="1400" dirty="0" err="1">
                <a:latin typeface="Times New Roman"/>
                <a:cs typeface="Times New Roman"/>
              </a:rPr>
              <a:t>Avi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Wigderson</a:t>
            </a:r>
            <a:r>
              <a:rPr lang="en-US" sz="1400" dirty="0">
                <a:latin typeface="Times New Roman"/>
                <a:cs typeface="Times New Roman"/>
              </a:rPr>
              <a:t>. "Expander graphs and their applications." </a:t>
            </a:r>
            <a:r>
              <a:rPr lang="en-US" sz="1400" i="1" dirty="0">
                <a:latin typeface="Times New Roman"/>
                <a:cs typeface="Times New Roman"/>
              </a:rPr>
              <a:t>Bulletin of the American Mathematical Society</a:t>
            </a:r>
            <a:r>
              <a:rPr lang="en-US" sz="1400" dirty="0">
                <a:latin typeface="Times New Roman"/>
                <a:cs typeface="Times New Roman"/>
              </a:rPr>
              <a:t> 43.4 (2006): 439-561</a:t>
            </a:r>
            <a:r>
              <a:rPr lang="en-US" sz="1400" dirty="0" smtClean="0">
                <a:latin typeface="Times New Roman"/>
                <a:cs typeface="Times New Roman"/>
              </a:rPr>
              <a:t>.</a:t>
            </a:r>
          </a:p>
          <a:p>
            <a:endParaRPr lang="en-US" sz="1400" dirty="0">
              <a:latin typeface="Times New Roman"/>
              <a:cs typeface="Times New Roman"/>
            </a:endParaRPr>
          </a:p>
          <a:p>
            <a:endParaRPr lang="en-US" sz="1400" dirty="0" smtClean="0">
              <a:latin typeface="Times New Roman"/>
              <a:cs typeface="Times New Roman"/>
            </a:endParaRPr>
          </a:p>
          <a:p>
            <a:r>
              <a:rPr lang="en-US" sz="1400" dirty="0" smtClean="0">
                <a:latin typeface="Times New Roman"/>
                <a:cs typeface="Times New Roman"/>
              </a:rPr>
              <a:t>[3] Lecture notes of “</a:t>
            </a:r>
            <a:r>
              <a:rPr lang="en-US" sz="1400" dirty="0">
                <a:latin typeface="Times New Roman"/>
                <a:cs typeface="Times New Roman"/>
              </a:rPr>
              <a:t>Topics in Complexity Theory and </a:t>
            </a:r>
            <a:r>
              <a:rPr lang="en-US" sz="1400" dirty="0" err="1">
                <a:latin typeface="Times New Roman"/>
                <a:cs typeface="Times New Roman"/>
              </a:rPr>
              <a:t>Pseudorandomness</a:t>
            </a:r>
            <a:r>
              <a:rPr lang="en-US" sz="1400" dirty="0" smtClean="0">
                <a:latin typeface="Times New Roman"/>
                <a:cs typeface="Times New Roman"/>
              </a:rPr>
              <a:t>” by </a:t>
            </a:r>
            <a:r>
              <a:rPr lang="en-US" sz="1400" dirty="0" err="1" smtClean="0">
                <a:latin typeface="Times New Roman"/>
                <a:cs typeface="Times New Roman"/>
              </a:rPr>
              <a:t>Swastik</a:t>
            </a:r>
            <a:r>
              <a:rPr lang="en-US" sz="1400" dirty="0" smtClean="0">
                <a:latin typeface="Times New Roman"/>
                <a:cs typeface="Times New Roman"/>
              </a:rPr>
              <a:t> </a:t>
            </a:r>
            <a:r>
              <a:rPr lang="en-US" sz="1400" dirty="0" err="1" smtClean="0">
                <a:latin typeface="Times New Roman"/>
                <a:cs typeface="Times New Roman"/>
              </a:rPr>
              <a:t>Kopparty</a:t>
            </a:r>
            <a:r>
              <a:rPr lang="en-US" sz="1400" dirty="0" smtClean="0">
                <a:latin typeface="Times New Roman"/>
                <a:cs typeface="Times New Roman"/>
              </a:rPr>
              <a:t>, Rutgers University 2013 </a:t>
            </a:r>
          </a:p>
          <a:p>
            <a:endParaRPr lang="en-US" sz="1400" dirty="0">
              <a:latin typeface="Times New Roman"/>
              <a:cs typeface="Times New Roman"/>
            </a:endParaRPr>
          </a:p>
          <a:p>
            <a:endParaRPr lang="en-US" sz="1400" dirty="0" smtClean="0">
              <a:latin typeface="Times New Roman"/>
              <a:cs typeface="Times New Roman"/>
            </a:endParaRPr>
          </a:p>
          <a:p>
            <a:r>
              <a:rPr lang="en-US" sz="1400" dirty="0" smtClean="0">
                <a:latin typeface="Times New Roman"/>
                <a:cs typeface="Times New Roman"/>
              </a:rPr>
              <a:t>[4] </a:t>
            </a:r>
            <a:r>
              <a:rPr lang="en-US" sz="1400" dirty="0">
                <a:latin typeface="Times New Roman"/>
                <a:cs typeface="Times New Roman"/>
              </a:rPr>
              <a:t>Lecture notes of </a:t>
            </a:r>
            <a:r>
              <a:rPr lang="en-US" sz="1400" dirty="0" smtClean="0">
                <a:latin typeface="Times New Roman"/>
                <a:cs typeface="Times New Roman"/>
              </a:rPr>
              <a:t>“Graph Partitioning and Expanders” </a:t>
            </a:r>
            <a:r>
              <a:rPr lang="en-US" sz="1400" dirty="0">
                <a:latin typeface="Times New Roman"/>
                <a:cs typeface="Times New Roman"/>
              </a:rPr>
              <a:t>by </a:t>
            </a:r>
            <a:r>
              <a:rPr lang="en-US" sz="1400" dirty="0" smtClean="0">
                <a:latin typeface="Times New Roman"/>
                <a:cs typeface="Times New Roman"/>
              </a:rPr>
              <a:t>Luca </a:t>
            </a:r>
            <a:r>
              <a:rPr lang="en-US" sz="1400" dirty="0" err="1" smtClean="0">
                <a:latin typeface="Times New Roman"/>
                <a:cs typeface="Times New Roman"/>
              </a:rPr>
              <a:t>Trevisan</a:t>
            </a:r>
            <a:r>
              <a:rPr lang="en-US" sz="1400" dirty="0" smtClean="0">
                <a:latin typeface="Times New Roman"/>
                <a:cs typeface="Times New Roman"/>
              </a:rPr>
              <a:t>, Stanford University 2011 </a:t>
            </a:r>
            <a:endParaRPr lang="en-US" sz="1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61642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ACA2-E679-E04E-9760-20EA65737BB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642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50" y="553045"/>
            <a:ext cx="7538487" cy="424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4844" y="1249468"/>
            <a:ext cx="7676421" cy="5262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400" dirty="0" smtClean="0">
                <a:latin typeface="Times New Roman"/>
                <a:cs typeface="Times New Roman"/>
              </a:rPr>
              <a:t>If             	               then the expander is </a:t>
            </a:r>
            <a:r>
              <a:rPr lang="en-US" sz="1400" i="1" dirty="0" smtClean="0">
                <a:latin typeface="Times New Roman"/>
                <a:cs typeface="Times New Roman"/>
              </a:rPr>
              <a:t>lossless</a:t>
            </a:r>
            <a:r>
              <a:rPr lang="en-US" sz="1400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>
              <a:buFont typeface="Wingdings" charset="2"/>
              <a:buChar char="Ø"/>
            </a:pPr>
            <a:endParaRPr lang="en-US" sz="1400" dirty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1400" dirty="0" smtClean="0">
                <a:latin typeface="Times New Roman"/>
                <a:cs typeface="Times New Roman"/>
              </a:rPr>
              <a:t>We should only hope for up to</a:t>
            </a:r>
          </a:p>
          <a:p>
            <a:pPr marL="285750" indent="-285750">
              <a:buFont typeface="Wingdings" charset="2"/>
              <a:buChar char="Ø"/>
            </a:pPr>
            <a:endParaRPr lang="en-US" sz="1400" dirty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1400" dirty="0" smtClean="0">
                <a:latin typeface="Times New Roman"/>
                <a:cs typeface="Times New Roman"/>
              </a:rPr>
              <a:t>Probabilistic approach proves the existence for</a:t>
            </a:r>
          </a:p>
          <a:p>
            <a:pPr marL="285750" indent="-285750">
              <a:buFont typeface="Wingdings" charset="2"/>
              <a:buChar char="Ø"/>
            </a:pPr>
            <a:endParaRPr lang="en-US" sz="1400" dirty="0" smtClean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Ø"/>
            </a:pPr>
            <a:endParaRPr lang="en-US" sz="1400" dirty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Ø"/>
            </a:pPr>
            <a:endParaRPr lang="en-US" sz="1400" dirty="0" smtClean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Ø"/>
            </a:pPr>
            <a:endParaRPr lang="en-US" sz="1400" dirty="0" smtClean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Ø"/>
            </a:pPr>
            <a:endParaRPr lang="en-US" sz="1400" dirty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Ø"/>
            </a:pPr>
            <a:endParaRPr lang="en-US" sz="1400" dirty="0" smtClean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Goal is to construct lossless expanders.</a:t>
            </a:r>
          </a:p>
          <a:p>
            <a:pPr marL="285750" indent="-285750">
              <a:buFont typeface="Wingdings" charset="2"/>
              <a:buChar char="Ø"/>
            </a:pPr>
            <a:endParaRPr lang="en-US" sz="14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2F2B20"/>
                </a:solidFill>
                <a:latin typeface="Times New Roman"/>
                <a:cs typeface="Times New Roman"/>
              </a:rPr>
              <a:t>Parameters </a:t>
            </a:r>
            <a:r>
              <a:rPr lang="en-US" sz="1400" i="1" dirty="0" smtClean="0">
                <a:solidFill>
                  <a:srgbClr val="2F2B20"/>
                </a:solidFill>
                <a:latin typeface="Times New Roman"/>
                <a:cs typeface="Times New Roman"/>
              </a:rPr>
              <a:t>(N, M) </a:t>
            </a:r>
            <a:r>
              <a:rPr lang="en-US" sz="1400" dirty="0" smtClean="0">
                <a:solidFill>
                  <a:srgbClr val="2F2B20"/>
                </a:solidFill>
                <a:latin typeface="Times New Roman"/>
                <a:cs typeface="Times New Roman"/>
              </a:rPr>
              <a:t>are arbitrary and within a constant factor of each other.</a:t>
            </a:r>
          </a:p>
          <a:p>
            <a:pPr marL="285750" indent="-285750">
              <a:buFont typeface="Arial"/>
              <a:buChar char="•"/>
            </a:pPr>
            <a:r>
              <a:rPr lang="en-US" sz="1400" i="1" dirty="0" smtClean="0">
                <a:solidFill>
                  <a:srgbClr val="2F2B20"/>
                </a:solidFill>
                <a:latin typeface="Times New Roman"/>
                <a:cs typeface="Times New Roman"/>
              </a:rPr>
              <a:t>D</a:t>
            </a:r>
            <a:r>
              <a:rPr lang="en-US" sz="1400" dirty="0" smtClean="0">
                <a:solidFill>
                  <a:srgbClr val="2F2B20"/>
                </a:solidFill>
                <a:latin typeface="Times New Roman"/>
                <a:cs typeface="Times New Roman"/>
              </a:rPr>
              <a:t> should be constant.</a:t>
            </a:r>
          </a:p>
          <a:p>
            <a:pPr marL="285750" indent="-285750">
              <a:buFont typeface="Arial"/>
              <a:buChar char="•"/>
            </a:pPr>
            <a:endParaRPr lang="en-US" sz="1400" dirty="0">
              <a:solidFill>
                <a:srgbClr val="2F2B20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1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Previous works:  </a:t>
            </a:r>
            <a:r>
              <a:rPr lang="en-US" sz="1400" dirty="0" smtClean="0">
                <a:solidFill>
                  <a:srgbClr val="2F2B20"/>
                </a:solidFill>
                <a:latin typeface="Times New Roman"/>
                <a:cs typeface="Times New Roman"/>
              </a:rPr>
              <a:t>Best known one, even for </a:t>
            </a:r>
            <a:r>
              <a:rPr lang="en-US" sz="1400" i="1" dirty="0" smtClean="0">
                <a:solidFill>
                  <a:srgbClr val="2F2B20"/>
                </a:solidFill>
                <a:latin typeface="Times New Roman"/>
                <a:cs typeface="Times New Roman"/>
              </a:rPr>
              <a:t>N=M, </a:t>
            </a:r>
            <a:r>
              <a:rPr lang="en-US" sz="1400" dirty="0" smtClean="0">
                <a:solidFill>
                  <a:srgbClr val="2F2B20"/>
                </a:solidFill>
                <a:latin typeface="Times New Roman"/>
                <a:cs typeface="Times New Roman"/>
              </a:rPr>
              <a:t>achieves only expansion </a:t>
            </a:r>
            <a:r>
              <a:rPr lang="en-US" sz="1400" i="1" dirty="0" smtClean="0">
                <a:solidFill>
                  <a:srgbClr val="2F2B20"/>
                </a:solidFill>
                <a:latin typeface="Times New Roman"/>
                <a:cs typeface="Times New Roman"/>
              </a:rPr>
              <a:t>A=D/2.</a:t>
            </a:r>
          </a:p>
          <a:p>
            <a:r>
              <a:rPr lang="en-US" sz="1400" i="1" dirty="0">
                <a:solidFill>
                  <a:srgbClr val="2F2B20"/>
                </a:solidFill>
                <a:latin typeface="Times New Roman"/>
                <a:cs typeface="Times New Roman"/>
              </a:rPr>
              <a:t> </a:t>
            </a:r>
            <a:r>
              <a:rPr lang="en-US" sz="1400" i="1" dirty="0" smtClean="0">
                <a:solidFill>
                  <a:srgbClr val="2F2B20"/>
                </a:solidFill>
                <a:latin typeface="Times New Roman"/>
                <a:cs typeface="Times New Roman"/>
              </a:rPr>
              <a:t>      </a:t>
            </a:r>
            <a:r>
              <a:rPr lang="en-US" sz="1400" dirty="0" smtClean="0">
                <a:solidFill>
                  <a:srgbClr val="2F2B20"/>
                </a:solidFill>
                <a:latin typeface="Times New Roman"/>
                <a:cs typeface="Times New Roman"/>
              </a:rPr>
              <a:t>And they are obtained from expanders with optimal second largest evalue (</a:t>
            </a:r>
            <a:r>
              <a:rPr lang="en-US" sz="1400" dirty="0" err="1" smtClean="0">
                <a:solidFill>
                  <a:srgbClr val="2F2B20"/>
                </a:solidFill>
                <a:latin typeface="Times New Roman"/>
                <a:cs typeface="Times New Roman"/>
              </a:rPr>
              <a:t>Ramanujan</a:t>
            </a:r>
            <a:r>
              <a:rPr lang="en-US" sz="1400" dirty="0" smtClean="0">
                <a:solidFill>
                  <a:srgbClr val="2F2B20"/>
                </a:solidFill>
                <a:latin typeface="Times New Roman"/>
                <a:cs typeface="Times New Roman"/>
              </a:rPr>
              <a:t> graphs). </a:t>
            </a:r>
          </a:p>
          <a:p>
            <a:endParaRPr lang="en-US" sz="1400" i="1" dirty="0" smtClean="0">
              <a:solidFill>
                <a:srgbClr val="2F2B20"/>
              </a:solidFill>
              <a:latin typeface="Times New Roman"/>
              <a:cs typeface="Times New Roman"/>
            </a:endParaRPr>
          </a:p>
          <a:p>
            <a:endParaRPr lang="en-US" sz="1400" i="1" dirty="0">
              <a:solidFill>
                <a:srgbClr val="2F2B20"/>
              </a:solidFill>
              <a:latin typeface="Times New Roman"/>
              <a:cs typeface="Times New Roman"/>
            </a:endParaRPr>
          </a:p>
          <a:p>
            <a:r>
              <a:rPr lang="en-US" sz="1400" i="1" dirty="0" smtClean="0">
                <a:solidFill>
                  <a:srgbClr val="2F2B20"/>
                </a:solidFill>
                <a:latin typeface="Times New Roman"/>
                <a:cs typeface="Times New Roman"/>
              </a:rPr>
              <a:t>        </a:t>
            </a:r>
            <a:r>
              <a:rPr lang="en-US" sz="1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Bottom-line</a:t>
            </a:r>
            <a:r>
              <a:rPr lang="en-US" sz="1400" i="1" dirty="0" smtClean="0">
                <a:solidFill>
                  <a:srgbClr val="2F2B20"/>
                </a:solidFill>
                <a:latin typeface="Times New Roman"/>
                <a:cs typeface="Times New Roman"/>
              </a:rPr>
              <a:t>: if we want to make such lossless expanders, we should not work with the 	eigenvalue method.</a:t>
            </a:r>
          </a:p>
          <a:p>
            <a:endParaRPr lang="en-US" sz="1400" i="1" dirty="0" smtClean="0">
              <a:solidFill>
                <a:srgbClr val="2F2B20"/>
              </a:solidFill>
              <a:latin typeface="Times New Roman"/>
              <a:cs typeface="Times New Roman"/>
            </a:endParaRPr>
          </a:p>
          <a:p>
            <a:r>
              <a:rPr lang="en-US" sz="1400" dirty="0" smtClean="0">
                <a:latin typeface="Times New Roman"/>
                <a:cs typeface="Times New Roman"/>
              </a:rPr>
              <a:t>   </a:t>
            </a:r>
            <a:endParaRPr lang="en-US" sz="1400" dirty="0"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1066" y="1720578"/>
            <a:ext cx="830817" cy="2265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8684" y="2180878"/>
            <a:ext cx="1371491" cy="21885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819401" y="5456299"/>
            <a:ext cx="6790784" cy="665701"/>
          </a:xfrm>
          <a:prstGeom prst="roundRect">
            <a:avLst/>
          </a:prstGeom>
          <a:solidFill>
            <a:schemeClr val="accent1">
              <a:alpha val="1000"/>
            </a:schemeClr>
          </a:solidFill>
          <a:ln>
            <a:solidFill>
              <a:srgbClr val="A9A57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ACA2-E679-E04E-9760-20EA65737BBA}" type="slidenum">
              <a:rPr lang="en-US" smtClean="0"/>
              <a:t>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899" y="2763640"/>
            <a:ext cx="7059716" cy="49475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70955" y="2683287"/>
            <a:ext cx="7285782" cy="696426"/>
          </a:xfrm>
          <a:prstGeom prst="roundRect">
            <a:avLst/>
          </a:prstGeom>
          <a:solidFill>
            <a:schemeClr val="accent1">
              <a:alpha val="1000"/>
            </a:schemeClr>
          </a:solidFill>
          <a:ln>
            <a:solidFill>
              <a:srgbClr val="A9A57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781249" y="566414"/>
            <a:ext cx="284114" cy="2147017"/>
          </a:xfrm>
          <a:prstGeom prst="ellipse">
            <a:avLst/>
          </a:prstGeom>
          <a:solidFill>
            <a:srgbClr val="A9A57C">
              <a:alpha val="62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712615" y="822038"/>
            <a:ext cx="284114" cy="1797079"/>
          </a:xfrm>
          <a:prstGeom prst="ellipse">
            <a:avLst/>
          </a:prstGeom>
          <a:solidFill>
            <a:schemeClr val="accent1">
              <a:alpha val="49000"/>
            </a:schemeClr>
          </a:solidFill>
          <a:ln>
            <a:solidFill>
              <a:srgbClr val="A9A57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712615" y="1155974"/>
            <a:ext cx="284114" cy="792195"/>
          </a:xfrm>
          <a:prstGeom prst="ellipse">
            <a:avLst/>
          </a:prstGeom>
          <a:solidFill>
            <a:schemeClr val="tx1"/>
          </a:solidFill>
          <a:ln>
            <a:solidFill>
              <a:srgbClr val="2F2B2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13" idx="0"/>
            <a:endCxn id="16" idx="0"/>
          </p:cNvCxnSpPr>
          <p:nvPr/>
        </p:nvCxnSpPr>
        <p:spPr>
          <a:xfrm flipV="1">
            <a:off x="7854672" y="997986"/>
            <a:ext cx="1072649" cy="1579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3" idx="4"/>
          </p:cNvCxnSpPr>
          <p:nvPr/>
        </p:nvCxnSpPr>
        <p:spPr>
          <a:xfrm>
            <a:off x="7854672" y="1948169"/>
            <a:ext cx="1081554" cy="1442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8785264" y="997986"/>
            <a:ext cx="284114" cy="1094419"/>
          </a:xfrm>
          <a:prstGeom prst="ellipse">
            <a:avLst/>
          </a:prstGeom>
          <a:solidFill>
            <a:schemeClr val="tx1"/>
          </a:solidFill>
          <a:ln>
            <a:solidFill>
              <a:srgbClr val="2F2B2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434052" y="2180878"/>
            <a:ext cx="176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I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45207" y="2472725"/>
            <a:ext cx="176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O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21313" y="1351246"/>
            <a:ext cx="176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X</a:t>
            </a:r>
            <a:endParaRPr lang="en-US" i="1" dirty="0">
              <a:latin typeface="Times New Roman"/>
              <a:cs typeface="Times New Roman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9870" y="1304642"/>
            <a:ext cx="1516464" cy="20997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761714" y="2763640"/>
            <a:ext cx="460912" cy="22689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263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6733" y="737392"/>
            <a:ext cx="7139029" cy="5970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Application:</a:t>
            </a:r>
          </a:p>
          <a:p>
            <a:endParaRPr lang="en-US" sz="1600" dirty="0">
              <a:latin typeface="Times New Roman"/>
              <a:cs typeface="Times New Roman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i="1" dirty="0" smtClean="0">
                <a:latin typeface="Times New Roman"/>
                <a:cs typeface="Times New Roman"/>
              </a:rPr>
              <a:t>Distributed routing in networks: </a:t>
            </a:r>
            <a:endParaRPr lang="en-US" sz="1400" i="1" dirty="0" smtClean="0">
              <a:latin typeface="Times New Roman"/>
              <a:cs typeface="Times New Roman"/>
            </a:endParaRPr>
          </a:p>
          <a:p>
            <a:pPr lvl="1"/>
            <a:r>
              <a:rPr lang="en-US" sz="1400" dirty="0" smtClean="0">
                <a:latin typeface="Times New Roman"/>
                <a:cs typeface="Times New Roman"/>
              </a:rPr>
              <a:t>Interested in networks in which many pairs of nodes can be connected via vertex or edge disjoint paths, and these paths may be found efficiently (hopefully in distributed manner).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>
              <a:latin typeface="Times New Roman"/>
              <a:cs typeface="Times New Roman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i="1" dirty="0" smtClean="0">
                <a:latin typeface="Times New Roman"/>
                <a:cs typeface="Times New Roman"/>
              </a:rPr>
              <a:t>Linear-time decodable error-correcting codes:</a:t>
            </a:r>
          </a:p>
          <a:p>
            <a:pPr marL="0" lvl="1"/>
            <a:r>
              <a:rPr lang="en-US" sz="1400" dirty="0" smtClean="0">
                <a:latin typeface="Times New Roman"/>
                <a:cs typeface="Times New Roman"/>
              </a:rPr>
              <a:t>	correct any set of at most </a:t>
            </a:r>
            <a:r>
              <a:rPr lang="en-US" sz="1400" i="1" dirty="0" smtClean="0">
                <a:latin typeface="Times New Roman"/>
                <a:cs typeface="Times New Roman"/>
              </a:rPr>
              <a:t>K</a:t>
            </a:r>
            <a:r>
              <a:rPr lang="en-US" sz="1400" dirty="0" smtClean="0">
                <a:latin typeface="Times New Roman"/>
                <a:cs typeface="Times New Roman"/>
              </a:rPr>
              <a:t> errors. </a:t>
            </a:r>
          </a:p>
          <a:p>
            <a:pPr marL="0" lvl="1"/>
            <a:r>
              <a:rPr lang="en-US" sz="1400" dirty="0">
                <a:latin typeface="Times New Roman"/>
                <a:cs typeface="Times New Roman"/>
              </a:rPr>
              <a:t>	D</a:t>
            </a:r>
            <a:r>
              <a:rPr lang="en-US" sz="1400" dirty="0" smtClean="0">
                <a:latin typeface="Times New Roman"/>
                <a:cs typeface="Times New Roman"/>
              </a:rPr>
              <a:t>ecoder:  for every input node, if more than </a:t>
            </a:r>
            <a:r>
              <a:rPr lang="en-US" sz="1400" i="1" dirty="0" smtClean="0">
                <a:latin typeface="Times New Roman"/>
                <a:cs typeface="Times New Roman"/>
              </a:rPr>
              <a:t>2D/3</a:t>
            </a:r>
            <a:r>
              <a:rPr lang="en-US" sz="1400" dirty="0" smtClean="0">
                <a:latin typeface="Times New Roman"/>
                <a:cs typeface="Times New Roman"/>
              </a:rPr>
              <a:t> of its neighbors have value 1, it flips its 	value.</a:t>
            </a:r>
          </a:p>
          <a:p>
            <a:pPr marL="0" lvl="1"/>
            <a:endParaRPr lang="en-US" sz="1600" dirty="0">
              <a:latin typeface="Times New Roman"/>
              <a:cs typeface="Times New Roman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i="1" dirty="0" err="1" smtClean="0">
                <a:latin typeface="Times New Roman"/>
                <a:cs typeface="Times New Roman"/>
              </a:rPr>
              <a:t>Bitprobe</a:t>
            </a:r>
            <a:r>
              <a:rPr lang="en-US" sz="1600" i="1" dirty="0" smtClean="0">
                <a:latin typeface="Times New Roman"/>
                <a:cs typeface="Times New Roman"/>
              </a:rPr>
              <a:t> complexity of storing subsets.</a:t>
            </a:r>
          </a:p>
          <a:p>
            <a:pPr marL="0" lvl="1"/>
            <a:r>
              <a:rPr lang="en-US" sz="1400" dirty="0" smtClean="0">
                <a:latin typeface="Times New Roman"/>
                <a:cs typeface="Times New Roman"/>
              </a:rPr>
              <a:t>	Goal is to store </a:t>
            </a:r>
            <a:r>
              <a:rPr lang="en-US" sz="1400" i="1" dirty="0" smtClean="0">
                <a:latin typeface="Times New Roman"/>
                <a:cs typeface="Times New Roman"/>
              </a:rPr>
              <a:t>K</a:t>
            </a:r>
            <a:r>
              <a:rPr lang="en-US" sz="1400" dirty="0" smtClean="0">
                <a:latin typeface="Times New Roman"/>
                <a:cs typeface="Times New Roman"/>
              </a:rPr>
              <a:t>-subsets of </a:t>
            </a:r>
            <a:r>
              <a:rPr lang="en-US" sz="1400" i="1" dirty="0" smtClean="0">
                <a:latin typeface="Times New Roman"/>
                <a:cs typeface="Times New Roman"/>
              </a:rPr>
              <a:t>{1,…, N</a:t>
            </a:r>
            <a:r>
              <a:rPr lang="en-US" sz="1400" dirty="0" smtClean="0">
                <a:latin typeface="Times New Roman"/>
                <a:cs typeface="Times New Roman"/>
              </a:rPr>
              <a:t>} in binary vectors of length </a:t>
            </a:r>
            <a:r>
              <a:rPr lang="en-US" sz="1400" i="1" dirty="0" smtClean="0">
                <a:latin typeface="Times New Roman"/>
                <a:cs typeface="Times New Roman"/>
              </a:rPr>
              <a:t>M</a:t>
            </a:r>
            <a:r>
              <a:rPr lang="en-US" sz="1400" dirty="0" smtClean="0">
                <a:latin typeface="Times New Roman"/>
                <a:cs typeface="Times New Roman"/>
              </a:rPr>
              <a:t>. </a:t>
            </a:r>
            <a:endParaRPr lang="en-US" sz="1400" dirty="0">
              <a:latin typeface="Times New Roman"/>
              <a:cs typeface="Times New Roman"/>
            </a:endParaRPr>
          </a:p>
          <a:p>
            <a:pPr marL="0" lvl="1"/>
            <a:r>
              <a:rPr lang="en-US" sz="1400" dirty="0" smtClean="0">
                <a:latin typeface="Times New Roman"/>
                <a:cs typeface="Times New Roman"/>
              </a:rPr>
              <a:t>	Idea is based on lossless expanders: Let </a:t>
            </a:r>
            <a:r>
              <a:rPr lang="en-US" sz="1400" i="1" dirty="0" smtClean="0">
                <a:latin typeface="Times New Roman"/>
                <a:cs typeface="Times New Roman"/>
              </a:rPr>
              <a:t>G</a:t>
            </a:r>
            <a:r>
              <a:rPr lang="en-US" sz="1400" dirty="0" smtClean="0">
                <a:latin typeface="Times New Roman"/>
                <a:cs typeface="Times New Roman"/>
              </a:rPr>
              <a:t> be one. </a:t>
            </a:r>
          </a:p>
          <a:p>
            <a:pPr marL="0" lvl="1"/>
            <a:r>
              <a:rPr lang="en-US" sz="1400" dirty="0">
                <a:latin typeface="Times New Roman"/>
                <a:cs typeface="Times New Roman"/>
              </a:rPr>
              <a:t>	</a:t>
            </a:r>
            <a:r>
              <a:rPr lang="en-US" sz="1400" dirty="0" smtClean="0">
                <a:latin typeface="Times New Roman"/>
                <a:cs typeface="Times New Roman"/>
              </a:rPr>
              <a:t>Labeling the outputs with binary values. This will be done in such a way that the vast 	majority of neighbors </a:t>
            </a:r>
            <a:r>
              <a:rPr lang="en-US" sz="1400" i="1" dirty="0" smtClean="0">
                <a:latin typeface="Times New Roman"/>
                <a:cs typeface="Times New Roman"/>
              </a:rPr>
              <a:t>(1-a)D </a:t>
            </a:r>
            <a:r>
              <a:rPr lang="en-US" sz="1400" dirty="0" smtClean="0">
                <a:latin typeface="Times New Roman"/>
                <a:cs typeface="Times New Roman"/>
              </a:rPr>
              <a:t>of each vertex 	in </a:t>
            </a:r>
            <a:r>
              <a:rPr lang="en-US" sz="1400" i="1" dirty="0" smtClean="0">
                <a:latin typeface="Times New Roman"/>
                <a:cs typeface="Times New Roman"/>
              </a:rPr>
              <a:t>N </a:t>
            </a:r>
            <a:r>
              <a:rPr lang="en-US" sz="1400" dirty="0" smtClean="0">
                <a:latin typeface="Times New Roman"/>
                <a:cs typeface="Times New Roman"/>
              </a:rPr>
              <a:t>will correctly indicate whether </a:t>
            </a:r>
          </a:p>
          <a:p>
            <a:pPr marL="0" lvl="1"/>
            <a:r>
              <a:rPr lang="en-US" sz="1400" i="1" dirty="0">
                <a:latin typeface="Times New Roman"/>
                <a:cs typeface="Times New Roman"/>
              </a:rPr>
              <a:t>	</a:t>
            </a:r>
            <a:r>
              <a:rPr lang="en-US" sz="1400" dirty="0" smtClean="0">
                <a:latin typeface="Times New Roman"/>
                <a:cs typeface="Times New Roman"/>
              </a:rPr>
              <a:t>So querying a random neighbor of </a:t>
            </a:r>
            <a:r>
              <a:rPr lang="en-US" sz="1400" i="1" dirty="0" smtClean="0">
                <a:latin typeface="Times New Roman"/>
                <a:cs typeface="Times New Roman"/>
              </a:rPr>
              <a:t>v </a:t>
            </a:r>
            <a:r>
              <a:rPr lang="en-US" sz="1400" dirty="0" smtClean="0">
                <a:latin typeface="Times New Roman"/>
                <a:cs typeface="Times New Roman"/>
              </a:rPr>
              <a:t>will only err </a:t>
            </a:r>
            <a:r>
              <a:rPr lang="en-US" sz="1400" dirty="0" err="1" smtClean="0">
                <a:latin typeface="Times New Roman"/>
                <a:cs typeface="Times New Roman"/>
              </a:rPr>
              <a:t>w.t.p</a:t>
            </a:r>
            <a:r>
              <a:rPr lang="en-US" sz="1400" dirty="0" smtClean="0">
                <a:latin typeface="Times New Roman"/>
                <a:cs typeface="Times New Roman"/>
              </a:rPr>
              <a:t>. </a:t>
            </a:r>
            <a:r>
              <a:rPr lang="en-US" sz="1400" i="1" dirty="0" smtClean="0">
                <a:latin typeface="Times New Roman"/>
                <a:cs typeface="Times New Roman"/>
              </a:rPr>
              <a:t>a.</a:t>
            </a:r>
            <a:endParaRPr lang="en-US" sz="1600" dirty="0" smtClean="0">
              <a:latin typeface="Times New Roman"/>
              <a:cs typeface="Times New Roman"/>
            </a:endParaRPr>
          </a:p>
          <a:p>
            <a:pPr marL="342900" indent="-342900">
              <a:buFont typeface="+mj-lt"/>
              <a:buAutoNum type="arabicPeriod"/>
            </a:pPr>
            <a:endParaRPr lang="en-US" sz="1600" dirty="0">
              <a:latin typeface="Times New Roman"/>
              <a:cs typeface="Times New Roman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i="1" dirty="0" smtClean="0">
                <a:latin typeface="Times New Roman"/>
                <a:cs typeface="Times New Roman"/>
              </a:rPr>
              <a:t>Fault-tolerance and a distributed storage method.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>
              <a:latin typeface="Times New Roman"/>
              <a:cs typeface="Times New Roman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i="1" dirty="0" smtClean="0">
                <a:latin typeface="Times New Roman"/>
                <a:cs typeface="Times New Roman"/>
              </a:rPr>
              <a:t>Hard tautologies in proof complexity </a:t>
            </a:r>
          </a:p>
          <a:p>
            <a:endParaRPr lang="en-US" sz="1600" dirty="0">
              <a:latin typeface="Times New Roman"/>
              <a:cs typeface="Times New Roman"/>
            </a:endParaRPr>
          </a:p>
          <a:p>
            <a:endParaRPr lang="en-US" sz="1600" dirty="0" smtClean="0">
              <a:latin typeface="Times New Roman"/>
              <a:cs typeface="Times New Roman"/>
            </a:endParaRPr>
          </a:p>
          <a:p>
            <a:r>
              <a:rPr lang="en-US" sz="1600" dirty="0" smtClean="0">
                <a:latin typeface="Times New Roman"/>
                <a:cs typeface="Times New Roman"/>
              </a:rPr>
              <a:t> </a:t>
            </a:r>
            <a:endParaRPr lang="en-US" sz="1600" dirty="0">
              <a:latin typeface="Times New Roman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3336" y="4280076"/>
            <a:ext cx="596362" cy="20564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ACA2-E679-E04E-9760-20EA65737BBA}" type="slidenum">
              <a:rPr lang="en-US" smtClean="0"/>
              <a:t>4</a:t>
            </a:fld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781248" y="997986"/>
            <a:ext cx="299179" cy="1367143"/>
          </a:xfrm>
          <a:prstGeom prst="ellipse">
            <a:avLst/>
          </a:prstGeom>
          <a:solidFill>
            <a:srgbClr val="A9A57C">
              <a:alpha val="62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712615" y="822038"/>
            <a:ext cx="284114" cy="1797079"/>
          </a:xfrm>
          <a:prstGeom prst="ellipse">
            <a:avLst/>
          </a:prstGeom>
          <a:solidFill>
            <a:schemeClr val="accent1">
              <a:alpha val="49000"/>
            </a:schemeClr>
          </a:solidFill>
          <a:ln>
            <a:solidFill>
              <a:srgbClr val="A9A57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712615" y="1155974"/>
            <a:ext cx="284114" cy="792195"/>
          </a:xfrm>
          <a:prstGeom prst="ellipse">
            <a:avLst/>
          </a:prstGeom>
          <a:solidFill>
            <a:schemeClr val="tx1"/>
          </a:solidFill>
          <a:ln>
            <a:solidFill>
              <a:srgbClr val="2F2B2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stCxn id="14" idx="0"/>
            <a:endCxn id="17" idx="0"/>
          </p:cNvCxnSpPr>
          <p:nvPr/>
        </p:nvCxnSpPr>
        <p:spPr>
          <a:xfrm flipV="1">
            <a:off x="7854672" y="1079543"/>
            <a:ext cx="1072649" cy="764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4" idx="4"/>
            <a:endCxn id="17" idx="4"/>
          </p:cNvCxnSpPr>
          <p:nvPr/>
        </p:nvCxnSpPr>
        <p:spPr>
          <a:xfrm>
            <a:off x="7854672" y="1948169"/>
            <a:ext cx="1072649" cy="2257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8785264" y="1079543"/>
            <a:ext cx="284114" cy="1094419"/>
          </a:xfrm>
          <a:prstGeom prst="ellipse">
            <a:avLst/>
          </a:prstGeom>
          <a:solidFill>
            <a:schemeClr val="tx1"/>
          </a:solidFill>
          <a:ln>
            <a:solidFill>
              <a:srgbClr val="2F2B2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434052" y="2180878"/>
            <a:ext cx="176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I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45207" y="2274658"/>
            <a:ext cx="176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O</a:t>
            </a:r>
            <a:endParaRPr lang="en-US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32728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7" grpId="0" animBg="1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11574" y="851852"/>
            <a:ext cx="692394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1. </a:t>
            </a:r>
          </a:p>
          <a:p>
            <a:endParaRPr lang="en-US" sz="1600" dirty="0">
              <a:latin typeface="Times New Roman"/>
              <a:cs typeface="Times New Roman"/>
            </a:endParaRPr>
          </a:p>
          <a:p>
            <a:pPr marL="342900" indent="-342900">
              <a:buAutoNum type="arabicPeriod" startAt="2"/>
            </a:pPr>
            <a:r>
              <a:rPr lang="en-US" sz="1600" dirty="0" smtClean="0">
                <a:latin typeface="Times New Roman"/>
                <a:cs typeface="Times New Roman"/>
              </a:rPr>
              <a:t>            , </a:t>
            </a:r>
            <a:r>
              <a:rPr lang="en-US" sz="1400" i="1" dirty="0" smtClean="0">
                <a:latin typeface="Times New Roman"/>
                <a:cs typeface="Times New Roman"/>
              </a:rPr>
              <a:t>X</a:t>
            </a:r>
            <a:r>
              <a:rPr lang="en-US" sz="1400" dirty="0" smtClean="0">
                <a:latin typeface="Times New Roman"/>
                <a:cs typeface="Times New Roman"/>
              </a:rPr>
              <a:t> is a random variable over the input nodes, and </a:t>
            </a:r>
            <a:r>
              <a:rPr lang="en-US" sz="1400" i="1" dirty="0" smtClean="0">
                <a:latin typeface="Times New Roman"/>
                <a:cs typeface="Times New Roman"/>
              </a:rPr>
              <a:t>U</a:t>
            </a:r>
            <a:r>
              <a:rPr lang="en-US" sz="1400" dirty="0" smtClean="0">
                <a:latin typeface="Times New Roman"/>
                <a:cs typeface="Times New Roman"/>
              </a:rPr>
              <a:t> is the uniform distribution on </a:t>
            </a:r>
            <a:r>
              <a:rPr lang="en-US" sz="1400" i="1" dirty="0" smtClean="0">
                <a:latin typeface="Times New Roman"/>
                <a:cs typeface="Times New Roman"/>
              </a:rPr>
              <a:t>[D]={1,…, D}.</a:t>
            </a:r>
          </a:p>
          <a:p>
            <a:pPr marL="342900" indent="-342900">
              <a:buAutoNum type="arabicPeriod" startAt="2"/>
            </a:pPr>
            <a:endParaRPr lang="en-US" sz="1600" i="1" dirty="0">
              <a:latin typeface="Times New Roman"/>
              <a:cs typeface="Times New Roman"/>
            </a:endParaRPr>
          </a:p>
          <a:p>
            <a:r>
              <a:rPr lang="en-US" sz="1600" i="1" u="sng" dirty="0" smtClean="0">
                <a:latin typeface="Times New Roman"/>
                <a:cs typeface="Times New Roman"/>
              </a:rPr>
              <a:t>Set Expansion: </a:t>
            </a:r>
            <a:r>
              <a:rPr lang="en-US" sz="1400" dirty="0" smtClean="0">
                <a:latin typeface="Times New Roman"/>
                <a:cs typeface="Times New Roman"/>
              </a:rPr>
              <a:t>The support of                  should be larger than the support of </a:t>
            </a:r>
            <a:r>
              <a:rPr lang="en-US" sz="1400" i="1" dirty="0" smtClean="0">
                <a:latin typeface="Times New Roman"/>
                <a:cs typeface="Times New Roman"/>
              </a:rPr>
              <a:t>X</a:t>
            </a:r>
            <a:r>
              <a:rPr lang="en-US" sz="1400" dirty="0" smtClean="0">
                <a:latin typeface="Times New Roman"/>
                <a:cs typeface="Times New Roman"/>
              </a:rPr>
              <a:t>, provided 			that latter is not too big.</a:t>
            </a:r>
          </a:p>
          <a:p>
            <a:endParaRPr lang="en-US" sz="1400" i="1" dirty="0">
              <a:latin typeface="Times New Roman"/>
              <a:cs typeface="Times New Roman"/>
            </a:endParaRPr>
          </a:p>
          <a:p>
            <a:endParaRPr lang="en-US" sz="1400" i="1" dirty="0">
              <a:latin typeface="Times New Roman"/>
              <a:cs typeface="Times New Roman"/>
            </a:endParaRPr>
          </a:p>
          <a:p>
            <a:endParaRPr lang="en-US" sz="1400" i="1" dirty="0">
              <a:latin typeface="Times New Roman"/>
              <a:cs typeface="Times New Roman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537" y="905647"/>
            <a:ext cx="1817241" cy="2221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780" y="1376177"/>
            <a:ext cx="721298" cy="2333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807" y="2106842"/>
            <a:ext cx="721298" cy="23336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ACA2-E679-E04E-9760-20EA65737BBA}" type="slidenum">
              <a:rPr lang="en-US" smtClean="0"/>
              <a:t>5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98590" y="235556"/>
            <a:ext cx="7139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Different Expansions: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8781249" y="193582"/>
            <a:ext cx="284114" cy="2147017"/>
          </a:xfrm>
          <a:prstGeom prst="ellipse">
            <a:avLst/>
          </a:prstGeom>
          <a:solidFill>
            <a:srgbClr val="A9A57C">
              <a:alpha val="62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712615" y="449206"/>
            <a:ext cx="284114" cy="1797079"/>
          </a:xfrm>
          <a:prstGeom prst="ellipse">
            <a:avLst/>
          </a:prstGeom>
          <a:solidFill>
            <a:schemeClr val="accent1">
              <a:alpha val="49000"/>
            </a:schemeClr>
          </a:solidFill>
          <a:ln>
            <a:solidFill>
              <a:srgbClr val="A9A57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7854672" y="1048760"/>
            <a:ext cx="1072649" cy="1579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771958" y="1124964"/>
            <a:ext cx="116521" cy="9838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8868170" y="1009391"/>
            <a:ext cx="116521" cy="9838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728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ACA2-E679-E04E-9760-20EA65737BBA}" type="slidenum">
              <a:rPr lang="en-US" smtClean="0"/>
              <a:t>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40521" y="436472"/>
            <a:ext cx="1654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u="sng" dirty="0">
                <a:latin typeface="Times New Roman"/>
                <a:cs typeface="Times New Roman"/>
              </a:rPr>
              <a:t>Set Expansion: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899" y="1055478"/>
            <a:ext cx="3922318" cy="2960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98" y="1879542"/>
            <a:ext cx="1842871" cy="3243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6711" y="1751381"/>
            <a:ext cx="2360837" cy="5554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7198" y="1425370"/>
            <a:ext cx="1454792" cy="3996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7286" y="1879542"/>
            <a:ext cx="2979637" cy="16078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5996" y="2994276"/>
            <a:ext cx="4679927" cy="21429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2517" y="5546904"/>
            <a:ext cx="852298" cy="3018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6317" y="5333999"/>
            <a:ext cx="1531232" cy="649109"/>
          </a:xfrm>
          <a:prstGeom prst="rect">
            <a:avLst/>
          </a:prstGeom>
          <a:ln>
            <a:solidFill>
              <a:srgbClr val="A9A57C"/>
            </a:solidFill>
          </a:ln>
        </p:spPr>
      </p:pic>
      <p:sp>
        <p:nvSpPr>
          <p:cNvPr id="2" name="Oval 1"/>
          <p:cNvSpPr/>
          <p:nvPr/>
        </p:nvSpPr>
        <p:spPr>
          <a:xfrm>
            <a:off x="6443622" y="93207"/>
            <a:ext cx="1573036" cy="1351502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037880" y="436472"/>
            <a:ext cx="640866" cy="619006"/>
          </a:xfrm>
          <a:prstGeom prst="ellipse">
            <a:avLst/>
          </a:prstGeom>
          <a:solidFill>
            <a:srgbClr val="9CBEBD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723272" y="524290"/>
            <a:ext cx="419477" cy="281514"/>
          </a:xfrm>
          <a:prstGeom prst="ellipse">
            <a:avLst/>
          </a:prstGeom>
          <a:solidFill>
            <a:srgbClr val="9CBEBD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  <a:latin typeface="Times New Roman"/>
                <a:cs typeface="Times New Roman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4240090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11574" y="851852"/>
            <a:ext cx="6923941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1. </a:t>
            </a:r>
          </a:p>
          <a:p>
            <a:endParaRPr lang="en-US" sz="1600" dirty="0">
              <a:latin typeface="Times New Roman"/>
              <a:cs typeface="Times New Roman"/>
            </a:endParaRPr>
          </a:p>
          <a:p>
            <a:pPr marL="342900" indent="-342900">
              <a:buAutoNum type="arabicPeriod" startAt="2"/>
            </a:pPr>
            <a:r>
              <a:rPr lang="en-US" sz="1600" dirty="0" smtClean="0">
                <a:latin typeface="Times New Roman"/>
                <a:cs typeface="Times New Roman"/>
              </a:rPr>
              <a:t>            , </a:t>
            </a:r>
            <a:r>
              <a:rPr lang="en-US" sz="1400" i="1" dirty="0" smtClean="0">
                <a:latin typeface="Times New Roman"/>
                <a:cs typeface="Times New Roman"/>
              </a:rPr>
              <a:t>X</a:t>
            </a:r>
            <a:r>
              <a:rPr lang="en-US" sz="1400" dirty="0" smtClean="0">
                <a:latin typeface="Times New Roman"/>
                <a:cs typeface="Times New Roman"/>
              </a:rPr>
              <a:t> is a random variable over the input nodes, and </a:t>
            </a:r>
            <a:r>
              <a:rPr lang="en-US" sz="1400" i="1" dirty="0" smtClean="0">
                <a:latin typeface="Times New Roman"/>
                <a:cs typeface="Times New Roman"/>
              </a:rPr>
              <a:t>U</a:t>
            </a:r>
            <a:r>
              <a:rPr lang="en-US" sz="1400" dirty="0" smtClean="0">
                <a:latin typeface="Times New Roman"/>
                <a:cs typeface="Times New Roman"/>
              </a:rPr>
              <a:t> is the uniform distribution on </a:t>
            </a:r>
            <a:r>
              <a:rPr lang="en-US" sz="1400" i="1" dirty="0" smtClean="0">
                <a:latin typeface="Times New Roman"/>
                <a:cs typeface="Times New Roman"/>
              </a:rPr>
              <a:t>[D]={1,…, D}.</a:t>
            </a:r>
          </a:p>
          <a:p>
            <a:pPr marL="342900" indent="-342900">
              <a:buAutoNum type="arabicPeriod" startAt="2"/>
            </a:pPr>
            <a:endParaRPr lang="en-US" sz="1600" i="1" dirty="0">
              <a:latin typeface="Times New Roman"/>
              <a:cs typeface="Times New Roman"/>
            </a:endParaRPr>
          </a:p>
          <a:p>
            <a:r>
              <a:rPr lang="en-US" sz="1600" i="1" u="sng" dirty="0" smtClean="0">
                <a:latin typeface="Times New Roman"/>
                <a:cs typeface="Times New Roman"/>
              </a:rPr>
              <a:t>Set Expansion: </a:t>
            </a:r>
            <a:r>
              <a:rPr lang="en-US" sz="1400" dirty="0" smtClean="0">
                <a:latin typeface="Times New Roman"/>
                <a:cs typeface="Times New Roman"/>
              </a:rPr>
              <a:t>The support of                  should be larger than the support of </a:t>
            </a:r>
            <a:r>
              <a:rPr lang="en-US" sz="1400" i="1" dirty="0" smtClean="0">
                <a:latin typeface="Times New Roman"/>
                <a:cs typeface="Times New Roman"/>
              </a:rPr>
              <a:t>X</a:t>
            </a:r>
            <a:r>
              <a:rPr lang="en-US" sz="1400" dirty="0" smtClean="0">
                <a:latin typeface="Times New Roman"/>
                <a:cs typeface="Times New Roman"/>
              </a:rPr>
              <a:t>, provided 			that latter is not too big.</a:t>
            </a:r>
          </a:p>
          <a:p>
            <a:endParaRPr lang="en-US" sz="1400" i="1" dirty="0">
              <a:latin typeface="Times New Roman"/>
              <a:cs typeface="Times New Roman"/>
            </a:endParaRPr>
          </a:p>
          <a:p>
            <a:r>
              <a:rPr lang="en-US" sz="1600" i="1" u="sng" dirty="0" smtClean="0">
                <a:latin typeface="Times New Roman"/>
                <a:cs typeface="Times New Roman"/>
              </a:rPr>
              <a:t>Eigenvalue Expansion:</a:t>
            </a:r>
            <a:r>
              <a:rPr lang="en-US" sz="1400" dirty="0" smtClean="0">
                <a:latin typeface="Times New Roman"/>
                <a:cs typeface="Times New Roman"/>
              </a:rPr>
              <a:t> Measuring the second largest evalue is equivalent to measuring the </a:t>
            </a:r>
            <a:r>
              <a:rPr lang="en-US" sz="1400" dirty="0" err="1" smtClean="0">
                <a:latin typeface="Times New Roman"/>
                <a:cs typeface="Times New Roman"/>
              </a:rPr>
              <a:t>Renyi</a:t>
            </a:r>
            <a:r>
              <a:rPr lang="en-US" sz="1400" dirty="0" smtClean="0">
                <a:latin typeface="Times New Roman"/>
                <a:cs typeface="Times New Roman"/>
              </a:rPr>
              <a:t> entropy of                 as a function of the </a:t>
            </a:r>
            <a:r>
              <a:rPr lang="en-US" sz="1400" dirty="0" err="1" smtClean="0">
                <a:latin typeface="Times New Roman"/>
                <a:cs typeface="Times New Roman"/>
              </a:rPr>
              <a:t>Reyni</a:t>
            </a:r>
            <a:r>
              <a:rPr lang="en-US" sz="1400" dirty="0" smtClean="0">
                <a:latin typeface="Times New Roman"/>
                <a:cs typeface="Times New Roman"/>
              </a:rPr>
              <a:t> entropy of </a:t>
            </a:r>
            <a:r>
              <a:rPr lang="en-US" sz="1400" i="1" dirty="0" smtClean="0">
                <a:latin typeface="Times New Roman"/>
                <a:cs typeface="Times New Roman"/>
              </a:rPr>
              <a:t>X</a:t>
            </a:r>
            <a:r>
              <a:rPr lang="en-US" sz="1400" dirty="0" smtClean="0">
                <a:latin typeface="Times New Roman"/>
                <a:cs typeface="Times New Roman"/>
              </a:rPr>
              <a:t>.</a:t>
            </a:r>
          </a:p>
          <a:p>
            <a:endParaRPr lang="en-US" sz="1400" dirty="0">
              <a:latin typeface="Times New Roman"/>
              <a:cs typeface="Times New Roman"/>
            </a:endParaRPr>
          </a:p>
          <a:p>
            <a:endParaRPr lang="en-US" sz="1400" dirty="0" smtClean="0">
              <a:latin typeface="Times New Roman"/>
              <a:cs typeface="Times New Roman"/>
            </a:endParaRPr>
          </a:p>
          <a:p>
            <a:endParaRPr lang="en-US" sz="1400" dirty="0" smtClean="0">
              <a:latin typeface="Times New Roman"/>
              <a:cs typeface="Times New Roman"/>
            </a:endParaRPr>
          </a:p>
          <a:p>
            <a:endParaRPr lang="en-US" sz="1400" dirty="0">
              <a:latin typeface="Times New Roman"/>
              <a:cs typeface="Times New Roman"/>
            </a:endParaRPr>
          </a:p>
          <a:p>
            <a:endParaRPr lang="en-US" sz="1400" dirty="0">
              <a:latin typeface="Times New Roman"/>
              <a:cs typeface="Times New Roman"/>
            </a:endParaRPr>
          </a:p>
          <a:p>
            <a:endParaRPr lang="en-US" sz="1400" dirty="0" smtClean="0">
              <a:latin typeface="Times New Roman"/>
              <a:cs typeface="Times New Roman"/>
            </a:endParaRPr>
          </a:p>
          <a:p>
            <a:endParaRPr lang="en-US" sz="1400" i="1" u="sng" dirty="0">
              <a:latin typeface="Times New Roman"/>
              <a:cs typeface="Times New Roman"/>
            </a:endParaRPr>
          </a:p>
          <a:p>
            <a:endParaRPr lang="en-US" sz="1400" i="1" u="sng" dirty="0" smtClean="0">
              <a:latin typeface="Times New Roman"/>
              <a:cs typeface="Times New Roman"/>
            </a:endParaRPr>
          </a:p>
          <a:p>
            <a:endParaRPr lang="en-US" sz="1400" i="1" u="sng" dirty="0">
              <a:latin typeface="Times New Roman"/>
              <a:cs typeface="Times New Roman"/>
            </a:endParaRPr>
          </a:p>
          <a:p>
            <a:endParaRPr lang="en-US" sz="1400" i="1" dirty="0" smtClean="0">
              <a:latin typeface="Times New Roman"/>
              <a:cs typeface="Times New Roman"/>
            </a:endParaRPr>
          </a:p>
          <a:p>
            <a:endParaRPr lang="en-US" sz="1400" i="1" dirty="0">
              <a:latin typeface="Times New Roman"/>
              <a:cs typeface="Times New Roman"/>
            </a:endParaRPr>
          </a:p>
          <a:p>
            <a:endParaRPr lang="en-US" sz="1400" i="1" dirty="0">
              <a:latin typeface="Times New Roman"/>
              <a:cs typeface="Times New Roman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537" y="905647"/>
            <a:ext cx="1817241" cy="2221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780" y="1376177"/>
            <a:ext cx="721298" cy="2333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807" y="2106842"/>
            <a:ext cx="721298" cy="2333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652" y="3017117"/>
            <a:ext cx="721298" cy="2333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8922" y="3448226"/>
            <a:ext cx="2251090" cy="650315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4537" y="3942989"/>
            <a:ext cx="4401548" cy="38585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7166" y="3465177"/>
            <a:ext cx="2059282" cy="37441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443" y="3448226"/>
            <a:ext cx="1590673" cy="41859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ACA2-E679-E04E-9760-20EA65737BBA}" type="slidenum">
              <a:rPr lang="en-US" smtClean="0"/>
              <a:t>7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98590" y="235556"/>
            <a:ext cx="7139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Different Expansions: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8781249" y="193582"/>
            <a:ext cx="284114" cy="2147017"/>
          </a:xfrm>
          <a:prstGeom prst="ellipse">
            <a:avLst/>
          </a:prstGeom>
          <a:solidFill>
            <a:srgbClr val="A9A57C">
              <a:alpha val="62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712615" y="449206"/>
            <a:ext cx="284114" cy="1797079"/>
          </a:xfrm>
          <a:prstGeom prst="ellipse">
            <a:avLst/>
          </a:prstGeom>
          <a:solidFill>
            <a:schemeClr val="accent1">
              <a:alpha val="49000"/>
            </a:schemeClr>
          </a:solidFill>
          <a:ln>
            <a:solidFill>
              <a:srgbClr val="A9A57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7854672" y="625154"/>
            <a:ext cx="1072649" cy="1579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854672" y="1575337"/>
            <a:ext cx="1081554" cy="1442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348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234" y="903772"/>
            <a:ext cx="7438196" cy="54236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68730" y="903772"/>
            <a:ext cx="7753580" cy="665701"/>
          </a:xfrm>
          <a:prstGeom prst="roundRect">
            <a:avLst/>
          </a:prstGeom>
          <a:solidFill>
            <a:schemeClr val="accent1">
              <a:alpha val="1000"/>
            </a:schemeClr>
          </a:solidFill>
          <a:ln>
            <a:solidFill>
              <a:srgbClr val="A9A57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16975" y="1997103"/>
            <a:ext cx="6321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Proof:</a:t>
            </a:r>
            <a:endParaRPr lang="en-US" sz="14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318" y="2186893"/>
            <a:ext cx="3118600" cy="6704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582" y="3194647"/>
            <a:ext cx="2702568" cy="16456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8718" y="2631393"/>
            <a:ext cx="939800" cy="50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9818" y="2186893"/>
            <a:ext cx="1028700" cy="444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0617" y="3277812"/>
            <a:ext cx="2970875" cy="1470280"/>
          </a:xfrm>
          <a:prstGeom prst="rect">
            <a:avLst/>
          </a:prstGeom>
        </p:spPr>
      </p:pic>
      <p:cxnSp>
        <p:nvCxnSpPr>
          <p:cNvPr id="13" name="Straight Arrow Connector 12"/>
          <p:cNvCxnSpPr>
            <a:stCxn id="8" idx="3"/>
            <a:endCxn id="11" idx="1"/>
          </p:cNvCxnSpPr>
          <p:nvPr/>
        </p:nvCxnSpPr>
        <p:spPr>
          <a:xfrm flipV="1">
            <a:off x="3554150" y="4012952"/>
            <a:ext cx="496467" cy="45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1581" y="5260175"/>
            <a:ext cx="3403763" cy="8437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4218" y="5476997"/>
            <a:ext cx="1866324" cy="626968"/>
          </a:xfrm>
          <a:prstGeom prst="rect">
            <a:avLst/>
          </a:prstGeom>
          <a:ln>
            <a:solidFill>
              <a:srgbClr val="2F2B20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ACA2-E679-E04E-9760-20EA65737BBA}" type="slidenum">
              <a:rPr lang="en-US" smtClean="0"/>
              <a:t>8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40521" y="343264"/>
            <a:ext cx="1846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u="sng" dirty="0" smtClean="0">
                <a:latin typeface="Times New Roman"/>
                <a:cs typeface="Times New Roman"/>
              </a:rPr>
              <a:t>Edge </a:t>
            </a:r>
            <a:r>
              <a:rPr lang="en-US" i="1" u="sng" dirty="0">
                <a:latin typeface="Times New Roman"/>
                <a:cs typeface="Times New Roman"/>
              </a:rPr>
              <a:t>Expansion: 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400745" y="1016897"/>
            <a:ext cx="256062" cy="15065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39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11574" y="851852"/>
            <a:ext cx="6923941" cy="5478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1. </a:t>
            </a:r>
          </a:p>
          <a:p>
            <a:endParaRPr lang="en-US" sz="1600" dirty="0">
              <a:latin typeface="Times New Roman"/>
              <a:cs typeface="Times New Roman"/>
            </a:endParaRPr>
          </a:p>
          <a:p>
            <a:pPr marL="342900" indent="-342900">
              <a:buAutoNum type="arabicPeriod" startAt="2"/>
            </a:pPr>
            <a:r>
              <a:rPr lang="en-US" sz="1600" dirty="0" smtClean="0">
                <a:latin typeface="Times New Roman"/>
                <a:cs typeface="Times New Roman"/>
              </a:rPr>
              <a:t>            , </a:t>
            </a:r>
            <a:r>
              <a:rPr lang="en-US" sz="1400" i="1" dirty="0" smtClean="0">
                <a:latin typeface="Times New Roman"/>
                <a:cs typeface="Times New Roman"/>
              </a:rPr>
              <a:t>X</a:t>
            </a:r>
            <a:r>
              <a:rPr lang="en-US" sz="1400" dirty="0" smtClean="0">
                <a:latin typeface="Times New Roman"/>
                <a:cs typeface="Times New Roman"/>
              </a:rPr>
              <a:t> is a random variable over the input nodes, and </a:t>
            </a:r>
            <a:r>
              <a:rPr lang="en-US" sz="1400" i="1" dirty="0" smtClean="0">
                <a:latin typeface="Times New Roman"/>
                <a:cs typeface="Times New Roman"/>
              </a:rPr>
              <a:t>U</a:t>
            </a:r>
            <a:r>
              <a:rPr lang="en-US" sz="1400" dirty="0" smtClean="0">
                <a:latin typeface="Times New Roman"/>
                <a:cs typeface="Times New Roman"/>
              </a:rPr>
              <a:t> is the uniform distribution on </a:t>
            </a:r>
            <a:r>
              <a:rPr lang="en-US" sz="1400" i="1" dirty="0" smtClean="0">
                <a:latin typeface="Times New Roman"/>
                <a:cs typeface="Times New Roman"/>
              </a:rPr>
              <a:t>[D]={1,…, D}.</a:t>
            </a:r>
          </a:p>
          <a:p>
            <a:pPr marL="342900" indent="-342900">
              <a:buAutoNum type="arabicPeriod" startAt="2"/>
            </a:pPr>
            <a:endParaRPr lang="en-US" sz="1600" i="1" dirty="0">
              <a:latin typeface="Times New Roman"/>
              <a:cs typeface="Times New Roman"/>
            </a:endParaRPr>
          </a:p>
          <a:p>
            <a:r>
              <a:rPr lang="en-US" sz="1600" i="1" u="sng" dirty="0" smtClean="0">
                <a:latin typeface="Times New Roman"/>
                <a:cs typeface="Times New Roman"/>
              </a:rPr>
              <a:t>Set Expansion: </a:t>
            </a:r>
            <a:r>
              <a:rPr lang="en-US" sz="1400" dirty="0" smtClean="0">
                <a:latin typeface="Times New Roman"/>
                <a:cs typeface="Times New Roman"/>
              </a:rPr>
              <a:t>The support of                  should be larger than the support of </a:t>
            </a:r>
            <a:r>
              <a:rPr lang="en-US" sz="1400" i="1" dirty="0" smtClean="0">
                <a:latin typeface="Times New Roman"/>
                <a:cs typeface="Times New Roman"/>
              </a:rPr>
              <a:t>X</a:t>
            </a:r>
            <a:r>
              <a:rPr lang="en-US" sz="1400" dirty="0" smtClean="0">
                <a:latin typeface="Times New Roman"/>
                <a:cs typeface="Times New Roman"/>
              </a:rPr>
              <a:t>, provided 			that latter is not too big.</a:t>
            </a:r>
          </a:p>
          <a:p>
            <a:endParaRPr lang="en-US" sz="1400" i="1" dirty="0">
              <a:latin typeface="Times New Roman"/>
              <a:cs typeface="Times New Roman"/>
            </a:endParaRPr>
          </a:p>
          <a:p>
            <a:r>
              <a:rPr lang="en-US" sz="1600" i="1" u="sng" dirty="0" smtClean="0">
                <a:latin typeface="Times New Roman"/>
                <a:cs typeface="Times New Roman"/>
              </a:rPr>
              <a:t>Eigenvalue Expansion:</a:t>
            </a:r>
            <a:r>
              <a:rPr lang="en-US" sz="1400" dirty="0" smtClean="0">
                <a:latin typeface="Times New Roman"/>
                <a:cs typeface="Times New Roman"/>
              </a:rPr>
              <a:t> Measuring the second largest evalue is equivalent to measuring the </a:t>
            </a:r>
            <a:r>
              <a:rPr lang="en-US" sz="1400" dirty="0" err="1" smtClean="0">
                <a:latin typeface="Times New Roman"/>
                <a:cs typeface="Times New Roman"/>
              </a:rPr>
              <a:t>Renyi</a:t>
            </a:r>
            <a:r>
              <a:rPr lang="en-US" sz="1400" dirty="0" smtClean="0">
                <a:latin typeface="Times New Roman"/>
                <a:cs typeface="Times New Roman"/>
              </a:rPr>
              <a:t> entropy of                 as a function of the </a:t>
            </a:r>
            <a:r>
              <a:rPr lang="en-US" sz="1400" dirty="0" err="1" smtClean="0">
                <a:latin typeface="Times New Roman"/>
                <a:cs typeface="Times New Roman"/>
              </a:rPr>
              <a:t>Reyni</a:t>
            </a:r>
            <a:r>
              <a:rPr lang="en-US" sz="1400" dirty="0" smtClean="0">
                <a:latin typeface="Times New Roman"/>
                <a:cs typeface="Times New Roman"/>
              </a:rPr>
              <a:t> entropy of </a:t>
            </a:r>
            <a:r>
              <a:rPr lang="en-US" sz="1400" i="1" dirty="0" smtClean="0">
                <a:latin typeface="Times New Roman"/>
                <a:cs typeface="Times New Roman"/>
              </a:rPr>
              <a:t>X</a:t>
            </a:r>
            <a:r>
              <a:rPr lang="en-US" sz="1400" dirty="0" smtClean="0">
                <a:latin typeface="Times New Roman"/>
                <a:cs typeface="Times New Roman"/>
              </a:rPr>
              <a:t>.</a:t>
            </a:r>
          </a:p>
          <a:p>
            <a:endParaRPr lang="en-US" sz="1400" dirty="0">
              <a:latin typeface="Times New Roman"/>
              <a:cs typeface="Times New Roman"/>
            </a:endParaRPr>
          </a:p>
          <a:p>
            <a:endParaRPr lang="en-US" sz="1400" dirty="0" smtClean="0">
              <a:latin typeface="Times New Roman"/>
              <a:cs typeface="Times New Roman"/>
            </a:endParaRPr>
          </a:p>
          <a:p>
            <a:endParaRPr lang="en-US" sz="1400" dirty="0" smtClean="0">
              <a:latin typeface="Times New Roman"/>
              <a:cs typeface="Times New Roman"/>
            </a:endParaRPr>
          </a:p>
          <a:p>
            <a:endParaRPr lang="en-US" sz="1400" dirty="0">
              <a:latin typeface="Times New Roman"/>
              <a:cs typeface="Times New Roman"/>
            </a:endParaRPr>
          </a:p>
          <a:p>
            <a:endParaRPr lang="en-US" sz="1400" dirty="0">
              <a:latin typeface="Times New Roman"/>
              <a:cs typeface="Times New Roman"/>
            </a:endParaRPr>
          </a:p>
          <a:p>
            <a:endParaRPr lang="en-US" sz="1400" dirty="0" smtClean="0">
              <a:latin typeface="Times New Roman"/>
              <a:cs typeface="Times New Roman"/>
            </a:endParaRPr>
          </a:p>
          <a:p>
            <a:r>
              <a:rPr lang="en-US" sz="1600" i="1" u="sng" dirty="0" smtClean="0">
                <a:latin typeface="Times New Roman"/>
                <a:cs typeface="Times New Roman"/>
              </a:rPr>
              <a:t>Extraction:</a:t>
            </a:r>
            <a:r>
              <a:rPr lang="en-US" sz="1400" dirty="0" smtClean="0">
                <a:latin typeface="Times New Roman"/>
                <a:cs typeface="Times New Roman"/>
              </a:rPr>
              <a:t>                 is close to the uniform distribution on </a:t>
            </a:r>
            <a:r>
              <a:rPr lang="en-US" sz="1400" i="1" dirty="0" smtClean="0">
                <a:latin typeface="Times New Roman"/>
                <a:cs typeface="Times New Roman"/>
              </a:rPr>
              <a:t>[M]</a:t>
            </a:r>
            <a:r>
              <a:rPr lang="en-US" sz="1400" dirty="0" smtClean="0">
                <a:latin typeface="Times New Roman"/>
                <a:cs typeface="Times New Roman"/>
              </a:rPr>
              <a:t> provided that </a:t>
            </a:r>
            <a:r>
              <a:rPr lang="en-US" sz="1400" i="1" dirty="0" smtClean="0">
                <a:latin typeface="Times New Roman"/>
                <a:cs typeface="Times New Roman"/>
              </a:rPr>
              <a:t>X</a:t>
            </a:r>
            <a:r>
              <a:rPr lang="en-US" sz="1400" dirty="0" smtClean="0">
                <a:latin typeface="Times New Roman"/>
                <a:cs typeface="Times New Roman"/>
              </a:rPr>
              <a:t> has sufficient min-entropy.</a:t>
            </a:r>
          </a:p>
          <a:p>
            <a:endParaRPr lang="en-US" sz="1400" i="1" u="sng" dirty="0">
              <a:latin typeface="Times New Roman"/>
              <a:cs typeface="Times New Roman"/>
            </a:endParaRPr>
          </a:p>
          <a:p>
            <a:endParaRPr lang="en-US" sz="1400" i="1" u="sng" dirty="0" smtClean="0">
              <a:latin typeface="Times New Roman"/>
              <a:cs typeface="Times New Roman"/>
            </a:endParaRPr>
          </a:p>
          <a:p>
            <a:endParaRPr lang="en-US" sz="1400" i="1" u="sng" dirty="0">
              <a:latin typeface="Times New Roman"/>
              <a:cs typeface="Times New Roman"/>
            </a:endParaRPr>
          </a:p>
          <a:p>
            <a:endParaRPr lang="en-US" sz="1400" i="1" dirty="0" smtClean="0">
              <a:latin typeface="Times New Roman"/>
              <a:cs typeface="Times New Roman"/>
            </a:endParaRPr>
          </a:p>
          <a:p>
            <a:endParaRPr lang="en-US" sz="1400" i="1" dirty="0">
              <a:latin typeface="Times New Roman"/>
              <a:cs typeface="Times New Roman"/>
            </a:endParaRPr>
          </a:p>
          <a:p>
            <a:endParaRPr lang="en-US" sz="1400" i="1" dirty="0">
              <a:latin typeface="Times New Roman"/>
              <a:cs typeface="Times New Roman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537" y="905647"/>
            <a:ext cx="1817241" cy="2221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780" y="1376177"/>
            <a:ext cx="721298" cy="2333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807" y="2106842"/>
            <a:ext cx="721298" cy="2333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652" y="3017117"/>
            <a:ext cx="721298" cy="2333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078" y="4517211"/>
            <a:ext cx="721298" cy="2333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2089" y="5017228"/>
            <a:ext cx="2833996" cy="4309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8922" y="3448226"/>
            <a:ext cx="2251090" cy="650315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537" y="3942989"/>
            <a:ext cx="4401548" cy="38585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7166" y="3465177"/>
            <a:ext cx="2059282" cy="37441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443" y="3448226"/>
            <a:ext cx="1590673" cy="41859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ACA2-E679-E04E-9760-20EA65737BBA}" type="slidenum">
              <a:rPr lang="en-US" smtClean="0"/>
              <a:t>9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98590" y="235556"/>
            <a:ext cx="7139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Different Expansions: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8781249" y="193582"/>
            <a:ext cx="284114" cy="2147017"/>
          </a:xfrm>
          <a:prstGeom prst="ellipse">
            <a:avLst/>
          </a:prstGeom>
          <a:solidFill>
            <a:srgbClr val="A9A57C">
              <a:alpha val="62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712615" y="449206"/>
            <a:ext cx="284114" cy="1797079"/>
          </a:xfrm>
          <a:prstGeom prst="ellipse">
            <a:avLst/>
          </a:prstGeom>
          <a:solidFill>
            <a:schemeClr val="accent1">
              <a:alpha val="49000"/>
            </a:schemeClr>
          </a:solidFill>
          <a:ln>
            <a:solidFill>
              <a:srgbClr val="A9A57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7854672" y="625154"/>
            <a:ext cx="1072649" cy="1579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854672" y="1575337"/>
            <a:ext cx="1081554" cy="1442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8527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1131</TotalTime>
  <Words>538</Words>
  <Application>Microsoft Macintosh PowerPoint</Application>
  <PresentationFormat>On-screen Show (4:3)</PresentationFormat>
  <Paragraphs>181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Adjacency</vt:lpstr>
      <vt:lpstr>Randomness Conductors and Constant-degree lossless expanders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Randomness Conductors and Constant-degree lossless expanders</dc:title>
  <dc:creator>JPC</dc:creator>
  <cp:lastModifiedBy>JPC</cp:lastModifiedBy>
  <cp:revision>111</cp:revision>
  <dcterms:created xsi:type="dcterms:W3CDTF">2015-04-06T20:43:34Z</dcterms:created>
  <dcterms:modified xsi:type="dcterms:W3CDTF">2015-04-09T17:13:23Z</dcterms:modified>
</cp:coreProperties>
</file>