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862" r:id="rId3"/>
    <p:sldId id="863" r:id="rId4"/>
    <p:sldId id="841" r:id="rId5"/>
    <p:sldId id="828" r:id="rId6"/>
    <p:sldId id="866" r:id="rId7"/>
    <p:sldId id="867" r:id="rId8"/>
    <p:sldId id="868" r:id="rId9"/>
    <p:sldId id="869" r:id="rId10"/>
    <p:sldId id="878" r:id="rId11"/>
    <p:sldId id="879" r:id="rId12"/>
    <p:sldId id="877" r:id="rId13"/>
    <p:sldId id="872" r:id="rId14"/>
    <p:sldId id="876" r:id="rId15"/>
    <p:sldId id="649" r:id="rId16"/>
    <p:sldId id="873" r:id="rId17"/>
    <p:sldId id="874" r:id="rId18"/>
    <p:sldId id="645" r:id="rId19"/>
    <p:sldId id="747" r:id="rId20"/>
    <p:sldId id="875" r:id="rId21"/>
    <p:sldId id="652" r:id="rId22"/>
    <p:sldId id="653" r:id="rId23"/>
    <p:sldId id="654" r:id="rId24"/>
    <p:sldId id="857" r:id="rId25"/>
    <p:sldId id="858" r:id="rId26"/>
    <p:sldId id="859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745" r:id="rId35"/>
    <p:sldId id="887" r:id="rId36"/>
    <p:sldId id="664" r:id="rId37"/>
    <p:sldId id="665" r:id="rId38"/>
    <p:sldId id="881" r:id="rId39"/>
    <p:sldId id="668" r:id="rId40"/>
    <p:sldId id="669" r:id="rId41"/>
    <p:sldId id="888" r:id="rId42"/>
    <p:sldId id="889" r:id="rId43"/>
    <p:sldId id="890" r:id="rId44"/>
    <p:sldId id="891" r:id="rId45"/>
    <p:sldId id="892" r:id="rId46"/>
    <p:sldId id="893" r:id="rId47"/>
    <p:sldId id="758" r:id="rId48"/>
    <p:sldId id="759" r:id="rId49"/>
    <p:sldId id="760" r:id="rId50"/>
    <p:sldId id="761" r:id="rId51"/>
    <p:sldId id="762" r:id="rId52"/>
    <p:sldId id="76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E1802"/>
    <a:srgbClr val="A1DA54"/>
    <a:srgbClr val="FFC5C5"/>
    <a:srgbClr val="FF8585"/>
    <a:srgbClr val="D41602"/>
    <a:srgbClr val="E5C3EF"/>
    <a:srgbClr val="DE005A"/>
    <a:srgbClr val="EA005F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6" autoAdjust="0"/>
    <p:restoredTop sz="90451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52FB-925B-4EE5-91BD-44D7BA50A70E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3BA-1AA6-48F2-A840-6F9A2592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1" charset="0"/>
              </a:defRPr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fld id="{31B64C77-61C5-47DC-A1E7-0097BE906F8C}" type="datetimeFigureOut">
              <a:rPr lang="en-US" smtClean="0"/>
              <a:t>2/2/2016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1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0.pn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7" Type="http://schemas.openxmlformats.org/officeDocument/2006/relationships/image" Target="../media/image470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5.png"/><Relationship Id="rId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4" Type="http://schemas.openxmlformats.org/officeDocument/2006/relationships/image" Target="../media/image951.png"/><Relationship Id="rId9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97.png"/><Relationship Id="rId12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10" Type="http://schemas.openxmlformats.org/officeDocument/2006/relationships/image" Target="../media/image99.png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png"/><Relationship Id="rId3" Type="http://schemas.openxmlformats.org/officeDocument/2006/relationships/image" Target="../media/image102.png"/><Relationship Id="rId12" Type="http://schemas.openxmlformats.org/officeDocument/2006/relationships/image" Target="../media/image321.png"/><Relationship Id="rId17" Type="http://schemas.openxmlformats.org/officeDocument/2006/relationships/image" Target="../media/image101.png"/><Relationship Id="rId2" Type="http://schemas.openxmlformats.org/officeDocument/2006/relationships/image" Target="../media/image9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99.png"/><Relationship Id="rId4" Type="http://schemas.openxmlformats.org/officeDocument/2006/relationships/image" Target="../media/image103.png"/><Relationship Id="rId1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3" Type="http://schemas.openxmlformats.org/officeDocument/2006/relationships/image" Target="../media/image102.png"/><Relationship Id="rId12" Type="http://schemas.openxmlformats.org/officeDocument/2006/relationships/image" Target="../media/image105.png"/><Relationship Id="rId2" Type="http://schemas.openxmlformats.org/officeDocument/2006/relationships/image" Target="../media/image103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4.png"/><Relationship Id="rId15" Type="http://schemas.openxmlformats.org/officeDocument/2006/relationships/image" Target="../media/image100.png"/><Relationship Id="rId10" Type="http://schemas.openxmlformats.org/officeDocument/2006/relationships/image" Target="../media/image430.png"/><Relationship Id="rId9" Type="http://schemas.openxmlformats.org/officeDocument/2006/relationships/image" Target="../media/image420.png"/><Relationship Id="rId1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40.png"/><Relationship Id="rId7" Type="http://schemas.openxmlformats.org/officeDocument/2006/relationships/image" Target="../media/image35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0" Type="http://schemas.openxmlformats.org/officeDocument/2006/relationships/image" Target="../media/image370.png"/><Relationship Id="rId9" Type="http://schemas.openxmlformats.org/officeDocument/2006/relationships/image" Target="../media/image3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40.png"/><Relationship Id="rId7" Type="http://schemas.openxmlformats.org/officeDocument/2006/relationships/image" Target="../media/image35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0" Type="http://schemas.openxmlformats.org/officeDocument/2006/relationships/image" Target="../media/image370.png"/><Relationship Id="rId9" Type="http://schemas.openxmlformats.org/officeDocument/2006/relationships/image" Target="../media/image4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40.png"/><Relationship Id="rId7" Type="http://schemas.openxmlformats.org/officeDocument/2006/relationships/image" Target="../media/image35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0" Type="http://schemas.openxmlformats.org/officeDocument/2006/relationships/image" Target="../media/image472.png"/><Relationship Id="rId9" Type="http://schemas.openxmlformats.org/officeDocument/2006/relationships/image" Target="../media/image4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7" Type="http://schemas.openxmlformats.org/officeDocument/2006/relationships/image" Target="../media/image450.png"/><Relationship Id="rId2" Type="http://schemas.openxmlformats.org/officeDocument/2006/relationships/image" Target="../media/image4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700.png"/><Relationship Id="rId4" Type="http://schemas.openxmlformats.org/officeDocument/2006/relationships/image" Target="../media/image3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3.png"/><Relationship Id="rId5" Type="http://schemas.openxmlformats.org/officeDocument/2006/relationships/image" Target="../media/image700.png"/><Relationship Id="rId4" Type="http://schemas.openxmlformats.org/officeDocument/2006/relationships/image" Target="../media/image3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7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7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7" Type="http://schemas.openxmlformats.org/officeDocument/2006/relationships/image" Target="../media/image57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2.png"/><Relationship Id="rId4" Type="http://schemas.openxmlformats.org/officeDocument/2006/relationships/image" Target="../media/image7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320.png"/><Relationship Id="rId7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820.png"/><Relationship Id="rId4" Type="http://schemas.openxmlformats.org/officeDocument/2006/relationships/image" Target="../media/image6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7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830.png"/><Relationship Id="rId7" Type="http://schemas.openxmlformats.org/officeDocument/2006/relationships/image" Target="../media/image89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51.png"/><Relationship Id="rId4" Type="http://schemas.openxmlformats.org/officeDocument/2006/relationships/image" Target="../media/image7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732.png"/><Relationship Id="rId7" Type="http://schemas.openxmlformats.org/officeDocument/2006/relationships/image" Target="../media/image920.png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0.png"/><Relationship Id="rId10" Type="http://schemas.openxmlformats.org/officeDocument/2006/relationships/image" Target="../media/image871.png"/><Relationship Id="rId9" Type="http://schemas.openxmlformats.org/officeDocument/2006/relationships/image" Target="../media/image730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0.png"/><Relationship Id="rId3" Type="http://schemas.openxmlformats.org/officeDocument/2006/relationships/image" Target="../media/image881.png"/><Relationship Id="rId12" Type="http://schemas.openxmlformats.org/officeDocument/2006/relationships/image" Target="../media/image94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0.png"/><Relationship Id="rId5" Type="http://schemas.openxmlformats.org/officeDocument/2006/relationships/image" Target="../media/image910.png"/><Relationship Id="rId10" Type="http://schemas.openxmlformats.org/officeDocument/2006/relationships/image" Target="../media/image730.png"/><Relationship Id="rId4" Type="http://schemas.openxmlformats.org/officeDocument/2006/relationships/image" Target="../media/image732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0.png"/><Relationship Id="rId18" Type="http://schemas.openxmlformats.org/officeDocument/2006/relationships/image" Target="../media/image800.png"/><Relationship Id="rId3" Type="http://schemas.openxmlformats.org/officeDocument/2006/relationships/image" Target="../media/image801.png"/><Relationship Id="rId17" Type="http://schemas.openxmlformats.org/officeDocument/2006/relationships/image" Target="../media/image790.png"/><Relationship Id="rId2" Type="http://schemas.openxmlformats.org/officeDocument/2006/relationships/image" Target="../media/image791.png"/><Relationship Id="rId16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1.png"/><Relationship Id="rId15" Type="http://schemas.openxmlformats.org/officeDocument/2006/relationships/image" Target="../media/image770.png"/><Relationship Id="rId4" Type="http://schemas.openxmlformats.org/officeDocument/2006/relationships/image" Target="../media/image810.png"/><Relationship Id="rId14" Type="http://schemas.openxmlformats.org/officeDocument/2006/relationships/image" Target="../media/image6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1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0.png"/><Relationship Id="rId7" Type="http://schemas.openxmlformats.org/officeDocument/2006/relationships/image" Target="../media/image111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0.png"/><Relationship Id="rId7" Type="http://schemas.openxmlformats.org/officeDocument/2006/relationships/image" Target="../media/image115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7.png"/><Relationship Id="rId5" Type="http://schemas.openxmlformats.org/officeDocument/2006/relationships/image" Target="../media/image109.png"/><Relationship Id="rId10" Type="http://schemas.openxmlformats.org/officeDocument/2006/relationships/image" Target="../media/image116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070.png"/><Relationship Id="rId7" Type="http://schemas.openxmlformats.org/officeDocument/2006/relationships/image" Target="../media/image118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20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070.png"/><Relationship Id="rId7" Type="http://schemas.openxmlformats.org/officeDocument/2006/relationships/image" Target="../media/image118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09.png"/><Relationship Id="rId10" Type="http://schemas.openxmlformats.org/officeDocument/2006/relationships/image" Target="../media/image120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70.png"/><Relationship Id="rId7" Type="http://schemas.openxmlformats.org/officeDocument/2006/relationships/image" Target="../media/image1210.png"/><Relationship Id="rId12" Type="http://schemas.openxmlformats.org/officeDocument/2006/relationships/image" Target="../media/image125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4.png"/><Relationship Id="rId5" Type="http://schemas.openxmlformats.org/officeDocument/2006/relationships/image" Target="../media/image109.png"/><Relationship Id="rId10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2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070.png"/><Relationship Id="rId7" Type="http://schemas.openxmlformats.org/officeDocument/2006/relationships/image" Target="../media/image126.png"/><Relationship Id="rId12" Type="http://schemas.openxmlformats.org/officeDocument/2006/relationships/image" Target="../media/image125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24.png"/><Relationship Id="rId5" Type="http://schemas.openxmlformats.org/officeDocument/2006/relationships/image" Target="../media/image109.png"/><Relationship Id="rId10" Type="http://schemas.openxmlformats.org/officeDocument/2006/relationships/image" Target="../media/image122.png"/><Relationship Id="rId4" Type="http://schemas.openxmlformats.org/officeDocument/2006/relationships/image" Target="../media/image108.png"/><Relationship Id="rId9" Type="http://schemas.openxmlformats.org/officeDocument/2006/relationships/image" Target="../media/image1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750.png"/><Relationship Id="rId7" Type="http://schemas.openxmlformats.org/officeDocument/2006/relationships/image" Target="../media/image850.png"/><Relationship Id="rId12" Type="http://schemas.openxmlformats.org/officeDocument/2006/relationships/image" Target="../media/image1000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80.png"/><Relationship Id="rId10" Type="http://schemas.openxmlformats.org/officeDocument/2006/relationships/image" Target="../media/image870.png"/><Relationship Id="rId9" Type="http://schemas.openxmlformats.org/officeDocument/2006/relationships/image" Target="../media/image731.png"/><Relationship Id="rId14" Type="http://schemas.openxmlformats.org/officeDocument/2006/relationships/image" Target="../media/image1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png"/><Relationship Id="rId3" Type="http://schemas.openxmlformats.org/officeDocument/2006/relationships/image" Target="../media/image28.png"/><Relationship Id="rId12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3599" y="990599"/>
            <a:ext cx="7821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  <a:cs typeface="Andalus" pitchFamily="18" charset="-78"/>
              </a:rPr>
              <a:t>Lecture 5: Equilibrium Computation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  <a:cs typeface="Andalus" pitchFamily="18" charset="-78"/>
              </a:rPr>
              <a:t>in Two-player Games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5050" y="4114800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Ruta</a:t>
            </a:r>
            <a:r>
              <a:rPr lang="en-US" sz="3600" dirty="0" smtClean="0"/>
              <a:t> Mehta</a:t>
            </a:r>
          </a:p>
        </p:txBody>
      </p:sp>
      <p:sp>
        <p:nvSpPr>
          <p:cNvPr id="4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8064" y="1906668"/>
                <a:ext cx="36845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𝑥𝐴𝑦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64" y="1906668"/>
                <a:ext cx="368459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Up Arrow 7"/>
          <p:cNvSpPr/>
          <p:nvPr/>
        </p:nvSpPr>
        <p:spPr bwMode="auto">
          <a:xfrm>
            <a:off x="2734464" y="2668668"/>
            <a:ext cx="304800" cy="381000"/>
          </a:xfrm>
          <a:prstGeom prst="up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15264" y="3202068"/>
                <a:ext cx="31277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64" y="3202068"/>
                <a:ext cx="312771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9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15264" y="3911760"/>
                <a:ext cx="3261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64" y="3911760"/>
                <a:ext cx="3261727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280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15264" y="4649868"/>
                <a:ext cx="2944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𝑥𝐴𝑦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64" y="4649868"/>
                <a:ext cx="294407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31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7600" y="3250970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0" y="3250970"/>
                <a:ext cx="83266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1000" y="3911760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00" y="3911760"/>
                <a:ext cx="83266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7600" y="4649868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0" y="4649868"/>
                <a:ext cx="83266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79993" y="1905000"/>
                <a:ext cx="736997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93" y="1905000"/>
                <a:ext cx="736997" cy="586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20430" y="420736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&amp;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664" y="357860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&amp;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6544464" y="2744868"/>
            <a:ext cx="304800" cy="342900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28365" y="3213646"/>
                <a:ext cx="738087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65" y="3213646"/>
                <a:ext cx="738087" cy="5246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15864" y="3879901"/>
                <a:ext cx="738087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864" y="3879901"/>
                <a:ext cx="738087" cy="5246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15864" y="4499754"/>
                <a:ext cx="738087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864" y="4499754"/>
                <a:ext cx="738087" cy="5246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146025" y="3711457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54064" y="4325522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740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1" grpId="0"/>
      <p:bldP spid="22" grpId="0"/>
      <p:bldP spid="11" grpId="0"/>
      <p:bldP spid="24" grpId="0"/>
      <p:bldP spid="25" grpId="0"/>
      <p:bldP spid="12" grpId="0"/>
      <p:bldP spid="14" grpId="0"/>
      <p:bldP spid="32" grpId="0"/>
      <p:bldP spid="15" grpId="0" animBg="1"/>
      <p:bldP spid="33" grpId="0"/>
      <p:bldP spid="34" grpId="0"/>
      <p:bldP spid="35" grpId="0"/>
      <p:bldP spid="17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2201" y="1982868"/>
                <a:ext cx="3243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𝑥𝐴𝑦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01" y="1982868"/>
                <a:ext cx="324351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9401" y="3278268"/>
                <a:ext cx="31277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01" y="3278268"/>
                <a:ext cx="312771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311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49401" y="3987960"/>
                <a:ext cx="3261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01" y="3987960"/>
                <a:ext cx="3261727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29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49401" y="4726068"/>
                <a:ext cx="2944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𝑥𝐴𝑦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01" y="4726068"/>
                <a:ext cx="294407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331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1737" y="3327170"/>
                <a:ext cx="832664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37" y="3327170"/>
                <a:ext cx="832664" cy="5246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5137" y="3987960"/>
                <a:ext cx="832664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37" y="3987960"/>
                <a:ext cx="832664" cy="5246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1737" y="4726068"/>
                <a:ext cx="832664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37" y="4726068"/>
                <a:ext cx="832664" cy="5246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14130" y="1981200"/>
                <a:ext cx="151067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𝑝𝑟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130" y="1981200"/>
                <a:ext cx="1510670" cy="586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62502" y="3289846"/>
                <a:ext cx="1416029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02" y="3289846"/>
                <a:ext cx="1416029" cy="5246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50001" y="3956101"/>
                <a:ext cx="1416029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1" y="3956101"/>
                <a:ext cx="1416029" cy="5246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50001" y="4575954"/>
                <a:ext cx="1297406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𝑝𝑟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1" y="4575954"/>
                <a:ext cx="1297406" cy="524631"/>
              </a:xfrm>
              <a:prstGeom prst="rect">
                <a:avLst/>
              </a:prstGeom>
              <a:blipFill rotWithShape="1">
                <a:blip r:embed="rId12"/>
                <a:stretch>
                  <a:fillRect t="-11628" r="-84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123998" y="437589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5400000">
                <a:off x="6731545" y="261216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731545" y="2612163"/>
                <a:ext cx="595035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121401" y="373546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920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798" y="297949"/>
            <a:ext cx="178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Hoeffding’s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inequality: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0014" y="365322"/>
                <a:ext cx="6346353" cy="103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∈[0, 1]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iid</a:t>
                </a:r>
                <a:r>
                  <a:rPr lang="en-US" sz="2400" dirty="0" smtClean="0"/>
                  <a:t> random var.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V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𝑝𝑟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/>
                            </a:rPr>
                            <m:t>≥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14" y="365322"/>
                <a:ext cx="6346353" cy="1035861"/>
              </a:xfrm>
              <a:prstGeom prst="rect">
                <a:avLst/>
              </a:prstGeom>
              <a:blipFill rotWithShape="1">
                <a:blip r:embed="rId2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4"/>
          <p:cNvSpPr/>
          <p:nvPr/>
        </p:nvSpPr>
        <p:spPr bwMode="auto">
          <a:xfrm>
            <a:off x="4791564" y="1676400"/>
            <a:ext cx="304800" cy="342900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6400" y="2133600"/>
                <a:ext cx="7048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′. 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𝐴𝑦</m:t>
                    </m:r>
                    <m:r>
                      <a:rPr lang="en-US" sz="2400" b="0" i="1" smtClean="0">
                        <a:latin typeface="Cambria Math"/>
                      </a:rPr>
                      <m:t>′,  </m:t>
                    </m:r>
                    <m:r>
                      <a:rPr lang="en-US" sz="2400" b="0" i="1" smtClean="0">
                        <a:latin typeface="Cambria Math"/>
                      </a:rPr>
                      <m:t>𝑤h𝑒𝑟𝑒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.   </m:t>
                    </m:r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uniform(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133600"/>
                <a:ext cx="704802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98" t="-10526" r="-5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7953" y="5334000"/>
                <a:ext cx="8161721" cy="633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𝑘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≝</m:t>
                    </m:r>
                  </m:oMath>
                </a14:m>
                <a:r>
                  <a:rPr lang="en-US" sz="2400" dirty="0"/>
                  <a:t> k independent samples as per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dirty="0"/>
                  <a:t>(w/ repetition</a:t>
                </a:r>
                <a:r>
                  <a:rPr lang="en-US" sz="24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53" y="5334000"/>
                <a:ext cx="8161721" cy="633891"/>
              </a:xfrm>
              <a:prstGeom prst="rect">
                <a:avLst/>
              </a:prstGeom>
              <a:blipFill rotWithShape="1">
                <a:blip r:embed="rId4"/>
                <a:stretch>
                  <a:fillRect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2634073"/>
                <a:ext cx="360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𝑥𝐴𝑦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′. 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𝐴𝑦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′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34073"/>
                <a:ext cx="360188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2211" y="3140700"/>
                <a:ext cx="5989973" cy="821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𝑝𝑟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𝑥𝐴𝑦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/>
                                </a:rPr>
                                <m:t>𝐴𝑦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211" y="3140700"/>
                <a:ext cx="5989973" cy="8217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2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1981200"/>
                <a:ext cx="36845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𝐴𝑦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𝑥𝐴𝑦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368459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1529" y="1979532"/>
                <a:ext cx="151067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𝑝𝑟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529" y="1979532"/>
                <a:ext cx="1510670" cy="586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79901" y="3288178"/>
                <a:ext cx="2654381" cy="53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𝑝𝑟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≤2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01" y="3288178"/>
                <a:ext cx="2654381" cy="5332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67400" y="3954433"/>
                <a:ext cx="2654509" cy="53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≤2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954433"/>
                <a:ext cx="2654509" cy="5332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67400" y="4574286"/>
                <a:ext cx="2654509" cy="53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≤2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574286"/>
                <a:ext cx="2654509" cy="5332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641397" y="4374231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5400000">
                <a:off x="6248944" y="2610495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248944" y="2610495"/>
                <a:ext cx="59503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638800" y="373380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97456" y="2067580"/>
                <a:ext cx="1413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&lt;6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56" y="2067580"/>
                <a:ext cx="141314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638800"/>
                <a:ext cx="4404924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Pr(Goo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 = pr(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p>
                    </m:sSubSup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638800"/>
                <a:ext cx="4404924" cy="573427"/>
              </a:xfrm>
              <a:prstGeom prst="rect">
                <a:avLst/>
              </a:prstGeom>
              <a:blipFill rotWithShape="1">
                <a:blip r:embed="rId9"/>
                <a:stretch>
                  <a:fillRect l="-2766" t="-10638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5867400" y="1905000"/>
            <a:ext cx="2743200" cy="76366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565568" y="6096000"/>
            <a:ext cx="273632" cy="381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97949"/>
            <a:ext cx="178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Hoeffding’s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inequality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76400" y="228600"/>
                <a:ext cx="6497035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y</m:t>
                    </m:r>
                    <m:r>
                      <a:rPr lang="en-US" sz="2000" b="0" i="0" smtClean="0">
                        <a:latin typeface="Cambria Math"/>
                      </a:rPr>
                      <m:t>′. 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uniform(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  </m:t>
                    </m:r>
                    <m:r>
                      <a:rPr lang="en-US" sz="2000" b="0" i="1" dirty="0" smtClean="0">
                        <a:latin typeface="Cambria Math"/>
                      </a:rPr>
                      <m:t>𝑝𝑟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𝑥𝐴𝑦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′ −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dirty="0" smtClean="0">
                                <a:latin typeface="Cambria Math"/>
                              </a:rPr>
                              <m:t>𝐴𝑦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28600"/>
                <a:ext cx="6497035" cy="552972"/>
              </a:xfrm>
              <a:prstGeom prst="rect">
                <a:avLst/>
              </a:prstGeom>
              <a:blipFill rotWithShape="1">
                <a:blip r:embed="rId10"/>
                <a:stretch>
                  <a:fillRect l="-93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79777" y="762000"/>
                <a:ext cx="650723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/>
                      </a:rPr>
                      <m:t>x</m:t>
                    </m:r>
                    <m:r>
                      <a:rPr lang="en-US" sz="2000" b="0" i="0" dirty="0" smtClean="0">
                        <a:latin typeface="Cambria Math"/>
                      </a:rPr>
                      <m:t>′</m:t>
                    </m:r>
                    <m:r>
                      <a:rPr lang="en-US" sz="2000" b="0" i="0" smtClean="0">
                        <a:latin typeface="Cambria Math"/>
                      </a:rPr>
                      <m:t>. 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uniform(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  </m:t>
                    </m:r>
                    <m:r>
                      <a:rPr lang="en-US" sz="2000" b="0" i="1" dirty="0" smtClean="0">
                        <a:latin typeface="Cambria Math"/>
                      </a:rPr>
                      <m:t>𝑝𝑟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𝐴𝑦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dirty="0" smtClean="0"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777" y="762000"/>
                <a:ext cx="6507231" cy="552972"/>
              </a:xfrm>
              <a:prstGeom prst="rect">
                <a:avLst/>
              </a:prstGeom>
              <a:blipFill rotWithShape="1">
                <a:blip r:embed="rId11"/>
                <a:stretch>
                  <a:fillRect l="-1031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10200" y="5638800"/>
                <a:ext cx="29036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&lt;</m:t>
                      </m:r>
                      <m:r>
                        <a:rPr lang="en-US" sz="2800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12</m:t>
                      </m:r>
                      <m:r>
                        <a:rPr lang="en-US" sz="2800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∗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dirty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638800"/>
                <a:ext cx="290368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02464" y="3200400"/>
                <a:ext cx="31277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64" y="3200400"/>
                <a:ext cx="3127716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1628" r="-29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02464" y="3910092"/>
                <a:ext cx="3261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64" y="3910092"/>
                <a:ext cx="3261727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1628" r="-280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02464" y="4648200"/>
                <a:ext cx="2944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𝑥𝐴𝑦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64" y="4648200"/>
                <a:ext cx="2944076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1765" r="-3106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4800" y="3249302"/>
                <a:ext cx="832664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49302"/>
                <a:ext cx="832664" cy="5246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8200" y="3910092"/>
                <a:ext cx="832664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0" y="3910092"/>
                <a:ext cx="832664" cy="5246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4800" y="4648200"/>
                <a:ext cx="832664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48200"/>
                <a:ext cx="832664" cy="52463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9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2209800"/>
                <a:ext cx="36845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𝐴𝑦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𝑥𝐴𝑦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09800"/>
                <a:ext cx="368459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Up Arrow 7"/>
          <p:cNvSpPr/>
          <p:nvPr/>
        </p:nvSpPr>
        <p:spPr bwMode="auto">
          <a:xfrm>
            <a:off x="2286000" y="2971800"/>
            <a:ext cx="304800" cy="381000"/>
          </a:xfrm>
          <a:prstGeom prst="upArrow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6800" y="3505200"/>
                <a:ext cx="31277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𝐴𝑦</m:t>
                    </m:r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05200"/>
                <a:ext cx="312771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9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66800" y="4214892"/>
                <a:ext cx="3261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𝑥𝐴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/3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214892"/>
                <a:ext cx="3261727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261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6800" y="4953000"/>
                <a:ext cx="3192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𝑥𝐴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𝒙𝑨𝒚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/3</a:t>
                </a:r>
                <a:endParaRPr lang="en-US" sz="28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3192605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r="-2672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9136" y="3554102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6" y="3554102"/>
                <a:ext cx="83266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2536" y="4214892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6" y="4214892"/>
                <a:ext cx="83266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36" y="4953000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6" y="4953000"/>
                <a:ext cx="83266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1529" y="2208132"/>
                <a:ext cx="151067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𝑝𝑟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529" y="2208132"/>
                <a:ext cx="1510670" cy="586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1966" y="45104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" y="38817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79901" y="3516778"/>
                <a:ext cx="2654381" cy="53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𝑝𝑟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≤2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01" y="3516778"/>
                <a:ext cx="2654381" cy="5332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67400" y="4183033"/>
                <a:ext cx="2654509" cy="53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𝑝𝑟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)≤2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83033"/>
                <a:ext cx="2654509" cy="5332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67400" y="4802886"/>
                <a:ext cx="2654509" cy="53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𝑝𝑟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sz="2800" b="0" i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≤2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802886"/>
                <a:ext cx="2654509" cy="53328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641397" y="4602831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5400000">
                <a:off x="6248944" y="2839095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248944" y="2839095"/>
                <a:ext cx="595035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638800" y="396240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97456" y="2296180"/>
                <a:ext cx="1413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&lt;6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56" y="2296180"/>
                <a:ext cx="1413144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5867400"/>
                <a:ext cx="6965368" cy="566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Pr(Goo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) = pr(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)&lt;12</m:t>
                    </m:r>
                    <m:r>
                      <a:rPr lang="en-US" sz="28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∗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2800" b="0" i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&lt;1</m:t>
                    </m:r>
                  </m:oMath>
                </a14:m>
                <a:endParaRPr lang="en-US" sz="28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867400"/>
                <a:ext cx="6965368" cy="566565"/>
              </a:xfrm>
              <a:prstGeom prst="rect">
                <a:avLst/>
              </a:prstGeom>
              <a:blipFill rotWithShape="1">
                <a:blip r:embed="rId15"/>
                <a:stretch>
                  <a:fillRect l="-1839" t="-9783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5867400" y="2133600"/>
            <a:ext cx="2743200" cy="763668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565568" y="6324600"/>
            <a:ext cx="273632" cy="381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97949"/>
            <a:ext cx="178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Hoeffding’s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inequality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7663" y="3670012"/>
            <a:ext cx="3466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Almost NE payoff!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228600"/>
                <a:ext cx="6497035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y</m:t>
                    </m:r>
                    <m:r>
                      <a:rPr lang="en-US" sz="2000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′. </m:t>
                    </m:r>
                    <m:r>
                      <a:rPr lang="en-US" sz="20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en-US" sz="20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 uniform(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en-US" sz="20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𝑝𝑟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𝑥𝐴𝑦</m:t>
                            </m:r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′ −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𝐴𝑦</m:t>
                            </m:r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28600"/>
                <a:ext cx="6497035" cy="552972"/>
              </a:xfrm>
              <a:prstGeom prst="rect">
                <a:avLst/>
              </a:prstGeom>
              <a:blipFill rotWithShape="1">
                <a:blip r:embed="rId16"/>
                <a:stretch>
                  <a:fillRect l="-93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79777" y="762000"/>
                <a:ext cx="650723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x</m:t>
                    </m:r>
                    <m:r>
                      <a:rPr lang="en-US" sz="2000" b="0" i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000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. </m:t>
                    </m:r>
                    <m:r>
                      <a:rPr lang="en-US" sz="20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 uniform(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9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en-US" sz="20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𝑝𝑟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𝐴𝑦</m:t>
                            </m:r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 −</m:t>
                            </m:r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777" y="762000"/>
                <a:ext cx="6507231" cy="552972"/>
              </a:xfrm>
              <a:prstGeom prst="rect">
                <a:avLst/>
              </a:prstGeom>
              <a:blipFill rotWithShape="1">
                <a:blip r:embed="rId17"/>
                <a:stretch>
                  <a:fillRect l="-1031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8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3716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Constant rank games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Rank of a Game: rank(A+B</a:t>
            </a:r>
            <a:r>
              <a:rPr lang="en-US" dirty="0"/>
              <a:t>)</a:t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dirty="0" err="1"/>
              <a:t>Kannan</a:t>
            </a:r>
            <a:r>
              <a:rPr lang="en-US" sz="2800" dirty="0"/>
              <a:t> and Theobald’05</a:t>
            </a:r>
            <a:r>
              <a:rPr lang="en-US" sz="2800" dirty="0" smtClean="0"/>
              <a:t>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76400"/>
                <a:ext cx="8610600" cy="4572000"/>
              </a:xfrm>
            </p:spPr>
            <p:txBody>
              <a:bodyPr/>
              <a:lstStyle/>
              <a:p>
                <a:r>
                  <a:rPr lang="en-US" sz="2800" dirty="0" smtClean="0"/>
                  <a:t>Zero-sum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=−</m:t>
                    </m:r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 smtClean="0"/>
                  <a:t>) is rank-0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LP</a:t>
                </a:r>
              </a:p>
              <a:p>
                <a:pPr marL="914400" lvl="2" indent="0">
                  <a:buNone/>
                </a:pPr>
                <a:endParaRPr lang="en-US" sz="2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𝑝𝑜𝑙𝑦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 err="1" smtClean="0"/>
                  <a:t>approx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for </a:t>
                </a:r>
                <a:r>
                  <a:rPr lang="en-US" sz="2800" dirty="0" smtClean="0"/>
                  <a:t>constant rank</a:t>
                </a: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What is the complexity of constant rank games? Can we solve even  rank-1 games in polynomial time?</a:t>
                </a:r>
              </a:p>
              <a:p>
                <a:pPr marL="457200" lvl="1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Difficulty: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Disconnected solution set</a:t>
                </a:r>
              </a:p>
              <a:p>
                <a:pPr lvl="1"/>
                <a:r>
                  <a:rPr lang="en-US" sz="2400" dirty="0" smtClean="0"/>
                  <a:t>Exponentially many even in rank-1 games (von Stengel’12)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610600" cy="4572000"/>
              </a:xfrm>
              <a:blipFill rotWithShape="1">
                <a:blip r:embed="rId2"/>
                <a:stretch>
                  <a:fillRect l="-63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/>
          <a:lstStyle/>
          <a:p>
            <a:r>
              <a:rPr lang="en-US" dirty="0" smtClean="0"/>
              <a:t>Today: </a:t>
            </a:r>
            <a:r>
              <a:rPr lang="en-US" dirty="0"/>
              <a:t>Algorithm </a:t>
            </a:r>
            <a:r>
              <a:rPr lang="en-US" dirty="0" smtClean="0"/>
              <a:t>for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524000"/>
                <a:ext cx="8229600" cy="38862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Additive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-approximate NE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-NE)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Support enumeration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)-time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NE when rank(A+B)=1. </a:t>
                </a:r>
              </a:p>
              <a:p>
                <a:pPr lvl="1"/>
                <a:r>
                  <a:rPr lang="en-US" dirty="0"/>
                  <a:t>LP + 1-D fixed </a:t>
                </a:r>
                <a:r>
                  <a:rPr lang="en-US" dirty="0" smtClean="0"/>
                  <a:t>point</a:t>
                </a:r>
              </a:p>
              <a:p>
                <a:pPr lvl="1"/>
                <a:r>
                  <a:rPr lang="en-US" dirty="0" smtClean="0"/>
                  <a:t>Poly-time despite disconnected solutions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524000"/>
                <a:ext cx="8229600" cy="3886200"/>
              </a:xfrm>
              <a:blipFill rotWithShape="1">
                <a:blip r:embed="rId2"/>
                <a:stretch>
                  <a:fillRect l="-1037" t="-219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8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895600"/>
                <a:ext cx="8229600" cy="3200400"/>
              </a:xfrm>
            </p:spPr>
            <p:txBody>
              <a:bodyPr/>
              <a:lstStyle/>
              <a:p>
                <a:r>
                  <a:rPr lang="en-US" dirty="0" smtClean="0"/>
                  <a:t>Max payoff is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lim>
                    </m:limLow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(</m:t>
                        </m:r>
                        <m:r>
                          <a:rPr lang="en-US" i="1">
                            <a:latin typeface="Cambria Math"/>
                          </a:rPr>
                          <m:t>𝐴𝑦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sz="4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achieves </a:t>
                </a:r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max payoff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&gt;0⇒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(</m:t>
                          </m:r>
                          <m:r>
                            <a:rPr lang="en-US" i="1">
                              <a:latin typeface="Cambria Math"/>
                            </a:rPr>
                            <m:t>𝐴𝑦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lim>
                      </m:limLow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(</m:t>
                          </m:r>
                          <m:r>
                            <a:rPr lang="en-US" i="1">
                              <a:latin typeface="Cambria Math"/>
                            </a:rPr>
                            <m:t>𝐴𝑦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895600"/>
                <a:ext cx="8229600" cy="3200400"/>
              </a:xfrm>
              <a:blipFill rotWithShape="1">
                <a:blip r:embed="rId2"/>
                <a:stretch>
                  <a:fillRect l="-963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5000" y="-381000"/>
            <a:ext cx="5943600" cy="2971800"/>
            <a:chOff x="609600" y="2621370"/>
            <a:chExt cx="8229600" cy="3886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 bwMode="auto">
                <a:xfrm>
                  <a:off x="609600" y="2621370"/>
                  <a:ext cx="8229600" cy="3886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Wingdings" pitchFamily="1" charset="2"/>
                    <a:buChar char="n"/>
                    <a:defRPr sz="3200">
                      <a:solidFill>
                        <a:schemeClr val="tx1"/>
                      </a:solidFill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1" charset="2"/>
                    <a:buChar char="¨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65000"/>
                    <a:buFont typeface="Wingdings" pitchFamily="1" charset="2"/>
                    <a:buChar char="n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itchFamily="1" charset="2"/>
                    <a:buChar char="¨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1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400" kern="0" dirty="0" smtClean="0"/>
                    <a:t>  </a:t>
                  </a: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kern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kern="0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sz="2400" b="0" i="1" kern="0" smtClean="0">
                              <a:latin typeface="Cambria Math"/>
                            </a:rPr>
                            <m:t>𝑡h</m:t>
                          </m:r>
                        </m:sup>
                      </m:sSup>
                    </m:oMath>
                  </a14:m>
                  <a:r>
                    <a:rPr lang="en-US" sz="2400" kern="0" dirty="0" smtClean="0"/>
                    <a:t> strategy gives </a:t>
                  </a:r>
                  <a:r>
                    <a:rPr lang="en-US" sz="2400" dirty="0" smtClean="0">
                      <a:solidFill>
                        <a:srgbClr val="D41602"/>
                      </a:solidFill>
                    </a:rPr>
                    <a:t>Alice</a:t>
                  </a:r>
                  <a:r>
                    <a:rPr lang="en-US" kern="0" dirty="0" smtClean="0"/>
                    <a:t> </a:t>
                  </a:r>
                </a:p>
                <a:p>
                  <a:endParaRPr lang="en-US" kern="0" dirty="0" smtClean="0"/>
                </a:p>
                <a:p>
                  <a:endParaRPr lang="en-US" kern="0" dirty="0"/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9600" y="2621370"/>
                  <a:ext cx="8229600" cy="38862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 bwMode="auto">
            <a:xfrm>
              <a:off x="1263536" y="3976255"/>
              <a:ext cx="2851263" cy="2514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990600" y="4953000"/>
              <a:ext cx="312419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38200" y="4865351"/>
                  <a:ext cx="32342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65351"/>
                  <a:ext cx="323422" cy="3693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081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 bwMode="auto">
            <a:xfrm>
              <a:off x="990600" y="5334000"/>
              <a:ext cx="3124199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90999" y="3810000"/>
                  <a:ext cx="719286" cy="2630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999" y="3810000"/>
                  <a:ext cx="719286" cy="263083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ket 20"/>
            <p:cNvSpPr/>
            <p:nvPr/>
          </p:nvSpPr>
          <p:spPr bwMode="auto">
            <a:xfrm>
              <a:off x="4267200" y="3976254"/>
              <a:ext cx="73152" cy="2500745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" name="Left Bracket 21"/>
            <p:cNvSpPr/>
            <p:nvPr/>
          </p:nvSpPr>
          <p:spPr bwMode="auto">
            <a:xfrm>
              <a:off x="4759533" y="3976255"/>
              <a:ext cx="73152" cy="2500745"/>
            </a:xfrm>
            <a:prstGeom prst="leftBracke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799999" rev="0"/>
              </a:camera>
              <a:lightRig rig="threePt" dir="t"/>
            </a:scene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34554" y="4713940"/>
                  <a:ext cx="1534148" cy="887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40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/>
                </a:p>
                <a:p>
                  <a:r>
                    <a:rPr lang="en-US" dirty="0"/>
                    <a:t>	</a:t>
                  </a: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554" y="4713940"/>
                  <a:ext cx="1534148" cy="88729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 bwMode="auto">
            <a:xfrm>
              <a:off x="5389029" y="5029199"/>
              <a:ext cx="150105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5904160" y="3786420"/>
            <a:ext cx="2898550" cy="523220"/>
          </a:xfrm>
          <a:prstGeom prst="rect">
            <a:avLst/>
          </a:prstGeom>
          <a:solidFill>
            <a:srgbClr val="E5C3E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Complementarity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9049" y="21352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904160" y="4309640"/>
            <a:ext cx="1106240" cy="6433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100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ctr"/>
            <a:r>
              <a:rPr lang="en-US" dirty="0" err="1" smtClean="0"/>
              <a:t>Polyhedra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66800" y="1384012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41602"/>
                </a:solidFill>
              </a:rPr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7516" y="1676400"/>
                <a:ext cx="262892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Scalar variable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6" y="1676400"/>
                <a:ext cx="2628925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487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14000" y="2779693"/>
            <a:ext cx="2834543" cy="954107"/>
            <a:chOff x="506958" y="1255693"/>
            <a:chExt cx="2834543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34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371600"/>
          </a:xfrm>
        </p:spPr>
        <p:txBody>
          <a:bodyPr/>
          <a:lstStyle/>
          <a:p>
            <a:r>
              <a:rPr lang="en-US" dirty="0" smtClean="0"/>
              <a:t>Algorithms So far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752600"/>
                <a:ext cx="8229600" cy="3886200"/>
              </a:xfrm>
            </p:spPr>
            <p:txBody>
              <a:bodyPr/>
              <a:lstStyle/>
              <a:p>
                <a:r>
                  <a:rPr lang="en-US" dirty="0" smtClean="0"/>
                  <a:t>2-player zero-sum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Linear programming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(von Neuman’28, Dantzig’51)</a:t>
                </a:r>
              </a:p>
              <a:p>
                <a:endParaRPr lang="en-US" dirty="0"/>
              </a:p>
              <a:p>
                <a:r>
                  <a:rPr lang="en-US" dirty="0" smtClean="0"/>
                  <a:t>Lemke-</a:t>
                </a:r>
                <a:r>
                  <a:rPr lang="en-US" dirty="0" err="1" smtClean="0"/>
                  <a:t>Howson</a:t>
                </a:r>
                <a:r>
                  <a:rPr lang="en-US" dirty="0" smtClean="0"/>
                  <a:t> (1964) for the general case</a:t>
                </a:r>
              </a:p>
              <a:p>
                <a:pPr lvl="1"/>
                <a:r>
                  <a:rPr lang="en-US" dirty="0" smtClean="0"/>
                  <a:t>Motivation for defining class PPAD</a:t>
                </a:r>
              </a:p>
              <a:p>
                <a:pPr lvl="1"/>
                <a:r>
                  <a:rPr lang="en-US" dirty="0" smtClean="0"/>
                  <a:t>Exponential in the worst case</a:t>
                </a:r>
              </a:p>
              <a:p>
                <a:pPr lvl="1"/>
                <a:r>
                  <a:rPr lang="en-US" dirty="0" smtClean="0"/>
                  <a:t>Problem is PPAD-complete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752600"/>
                <a:ext cx="8229600" cy="3886200"/>
              </a:xfrm>
              <a:blipFill rotWithShape="1">
                <a:blip r:embed="rId2"/>
                <a:stretch>
                  <a:fillRect l="-1037" t="-2198" b="-3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8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ctr"/>
            <a:r>
              <a:rPr lang="en-US" dirty="0" err="1" smtClean="0"/>
              <a:t>Polyhedra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8852" y="1593091"/>
                <a:ext cx="26321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Scalar variable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𝛽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852" y="1593091"/>
                <a:ext cx="2632131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4630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245409" y="2659891"/>
            <a:ext cx="3080215" cy="997709"/>
            <a:chOff x="5138367" y="1371600"/>
            <a:chExt cx="3080215" cy="997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666730" y="1371600"/>
                  <a:ext cx="2551852" cy="997709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bg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30" y="1371600"/>
                  <a:ext cx="2551852" cy="99770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138367" y="1422214"/>
                  <a:ext cx="5766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367" y="1422214"/>
                  <a:ext cx="576633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7391400" y="1320225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Bob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1384012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41602"/>
                </a:solidFill>
              </a:rPr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7516" y="1676400"/>
                <a:ext cx="262892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Scalar variable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6" y="1676400"/>
                <a:ext cx="2628925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487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14000" y="2779693"/>
            <a:ext cx="2834543" cy="954107"/>
            <a:chOff x="506958" y="1255693"/>
            <a:chExt cx="2834543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91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42062" y="3972580"/>
                <a:ext cx="3840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062" y="3972580"/>
                <a:ext cx="384041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685800" y="3048000"/>
            <a:ext cx="3798324" cy="1142397"/>
            <a:chOff x="1154676" y="2352020"/>
            <a:chExt cx="3798324" cy="1142397"/>
          </a:xfrm>
        </p:grpSpPr>
        <p:sp>
          <p:nvSpPr>
            <p:cNvPr id="14" name="Left Brace 13"/>
            <p:cNvSpPr/>
            <p:nvPr/>
          </p:nvSpPr>
          <p:spPr bwMode="auto">
            <a:xfrm rot="5400000">
              <a:off x="3733800" y="2275216"/>
              <a:ext cx="381000" cy="2057401"/>
            </a:xfrm>
            <a:prstGeom prst="leftBrace">
              <a:avLst>
                <a:gd name="adj1" fmla="val 61666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 flipV="1">
              <a:off x="3922485" y="2743200"/>
              <a:ext cx="1" cy="3810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3505200" y="2743200"/>
              <a:ext cx="4172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1154676" y="2352020"/>
              <a:ext cx="2393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Sum of payoffs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67779" y="2219980"/>
                <a:ext cx="3238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79" y="2219980"/>
                <a:ext cx="323864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77000" y="3962400"/>
                <a:ext cx="8422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962400"/>
                <a:ext cx="84228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5214567" y="685800"/>
            <a:ext cx="3030457" cy="997709"/>
            <a:chOff x="5188125" y="1371600"/>
            <a:chExt cx="3030457" cy="997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666730" y="1371600"/>
                  <a:ext cx="2551852" cy="997709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30" y="1371600"/>
                  <a:ext cx="2551852" cy="99770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88125" y="1447800"/>
                  <a:ext cx="5766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125" y="1447800"/>
                  <a:ext cx="576633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590861" y="722293"/>
            <a:ext cx="2777082" cy="954107"/>
            <a:chOff x="564419" y="1255693"/>
            <a:chExt cx="2777082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64419" y="1371600"/>
                  <a:ext cx="5521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19" y="1371600"/>
                  <a:ext cx="552139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4724400" y="2819400"/>
            <a:ext cx="4202710" cy="1381781"/>
            <a:chOff x="5257799" y="2123420"/>
            <a:chExt cx="4202710" cy="1381781"/>
          </a:xfrm>
        </p:grpSpPr>
        <p:sp>
          <p:nvSpPr>
            <p:cNvPr id="18" name="Left Brace 17"/>
            <p:cNvSpPr/>
            <p:nvPr/>
          </p:nvSpPr>
          <p:spPr bwMode="auto">
            <a:xfrm rot="5400000">
              <a:off x="5676900" y="2705100"/>
              <a:ext cx="381000" cy="1219201"/>
            </a:xfrm>
            <a:prstGeom prst="leftBrace">
              <a:avLst>
                <a:gd name="adj1" fmla="val 61666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H="1" flipV="1">
              <a:off x="5867399" y="2809218"/>
              <a:ext cx="1" cy="3810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5867400" y="2809218"/>
              <a:ext cx="4172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477000" y="2123420"/>
              <a:ext cx="29835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At least the sum of </a:t>
              </a:r>
            </a:p>
            <a:p>
              <a:r>
                <a:rPr lang="en-US" sz="2800" dirty="0"/>
                <a:t>m</a:t>
              </a:r>
              <a:r>
                <a:rPr lang="en-US" sz="2800" dirty="0" smtClean="0"/>
                <a:t>ax payoffs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56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42062" y="3972580"/>
                <a:ext cx="3840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062" y="3972580"/>
                <a:ext cx="384041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685800" y="3048000"/>
            <a:ext cx="3798324" cy="1142397"/>
            <a:chOff x="1154676" y="2352020"/>
            <a:chExt cx="3798324" cy="1142397"/>
          </a:xfrm>
        </p:grpSpPr>
        <p:sp>
          <p:nvSpPr>
            <p:cNvPr id="14" name="Left Brace 13"/>
            <p:cNvSpPr/>
            <p:nvPr/>
          </p:nvSpPr>
          <p:spPr bwMode="auto">
            <a:xfrm rot="5400000">
              <a:off x="3733800" y="2275216"/>
              <a:ext cx="381000" cy="2057401"/>
            </a:xfrm>
            <a:prstGeom prst="leftBrace">
              <a:avLst>
                <a:gd name="adj1" fmla="val 61666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 flipV="1">
              <a:off x="3922485" y="2743200"/>
              <a:ext cx="1" cy="3810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3505200" y="2743200"/>
              <a:ext cx="4172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1154676" y="2352020"/>
              <a:ext cx="2393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Sum of payoffs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67779" y="2219980"/>
                <a:ext cx="3160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79" y="2219980"/>
                <a:ext cx="31600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09899" y="5410200"/>
                <a:ext cx="4991366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a 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and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are the max payoffs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99" y="5410200"/>
                <a:ext cx="4991366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073" t="-5696" r="-1463" b="-158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77000" y="3962400"/>
                <a:ext cx="856709" cy="5232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962400"/>
                <a:ext cx="85670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5400000">
                <a:off x="4646540" y="4696154"/>
                <a:ext cx="7777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646540" y="4696154"/>
                <a:ext cx="777777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172200" y="4648200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Complementarity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543800" y="5257800"/>
            <a:ext cx="773778" cy="619011"/>
            <a:chOff x="7455822" y="5315178"/>
            <a:chExt cx="773778" cy="619011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7455822" y="5934189"/>
              <a:ext cx="7737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8229600" y="5315178"/>
              <a:ext cx="0" cy="6190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 rot="16200000">
            <a:off x="7729293" y="4072296"/>
            <a:ext cx="534002" cy="619011"/>
            <a:chOff x="7455822" y="5315178"/>
            <a:chExt cx="773778" cy="619011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7455822" y="5934189"/>
              <a:ext cx="7737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8229600" y="5315178"/>
              <a:ext cx="0" cy="6190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214567" y="685800"/>
            <a:ext cx="3030457" cy="997709"/>
            <a:chOff x="5188125" y="1371600"/>
            <a:chExt cx="3030457" cy="997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666730" y="1371600"/>
                  <a:ext cx="2551852" cy="997709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30" y="1371600"/>
                  <a:ext cx="2551852" cy="99770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188125" y="1447800"/>
                  <a:ext cx="5766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125" y="1447800"/>
                  <a:ext cx="576633" cy="58477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590861" y="722293"/>
            <a:ext cx="2777082" cy="954107"/>
            <a:chOff x="564419" y="1255693"/>
            <a:chExt cx="2777082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64419" y="1371600"/>
                  <a:ext cx="5521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19" y="1371600"/>
                  <a:ext cx="552139" cy="58477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4724400" y="2819400"/>
            <a:ext cx="4202710" cy="1381781"/>
            <a:chOff x="5257799" y="2123420"/>
            <a:chExt cx="4202710" cy="1381781"/>
          </a:xfrm>
        </p:grpSpPr>
        <p:sp>
          <p:nvSpPr>
            <p:cNvPr id="54" name="Left Brace 53"/>
            <p:cNvSpPr/>
            <p:nvPr/>
          </p:nvSpPr>
          <p:spPr bwMode="auto">
            <a:xfrm rot="5400000">
              <a:off x="5676900" y="2705100"/>
              <a:ext cx="381000" cy="1219201"/>
            </a:xfrm>
            <a:prstGeom prst="leftBrace">
              <a:avLst>
                <a:gd name="adj1" fmla="val 61666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H="1" flipV="1">
              <a:off x="5867399" y="2809218"/>
              <a:ext cx="1" cy="3810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5867400" y="2809218"/>
              <a:ext cx="4172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6477000" y="2123420"/>
              <a:ext cx="29835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At least the sum of </a:t>
              </a:r>
            </a:p>
            <a:p>
              <a:r>
                <a:rPr lang="en-US" sz="2800" dirty="0"/>
                <a:t>m</a:t>
              </a:r>
              <a:r>
                <a:rPr lang="en-US" sz="2800" dirty="0" smtClean="0"/>
                <a:t>ax payoffs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90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09899" y="5410200"/>
                <a:ext cx="4991366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a 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and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are the max payoffs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99" y="5410200"/>
                <a:ext cx="4991366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2073" t="-5696" r="-1463" b="-158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609600" y="3048000"/>
            <a:ext cx="3886200" cy="1142397"/>
            <a:chOff x="1066800" y="2352020"/>
            <a:chExt cx="3886200" cy="1142397"/>
          </a:xfrm>
        </p:grpSpPr>
        <p:sp>
          <p:nvSpPr>
            <p:cNvPr id="14" name="Left Brace 13"/>
            <p:cNvSpPr/>
            <p:nvPr/>
          </p:nvSpPr>
          <p:spPr bwMode="auto">
            <a:xfrm rot="5400000">
              <a:off x="3733800" y="2275216"/>
              <a:ext cx="381000" cy="2057401"/>
            </a:xfrm>
            <a:prstGeom prst="leftBrace">
              <a:avLst>
                <a:gd name="adj1" fmla="val 61666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 flipV="1">
              <a:off x="3922485" y="2743200"/>
              <a:ext cx="1" cy="3810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3505200" y="2743200"/>
              <a:ext cx="4172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1066800" y="2352020"/>
              <a:ext cx="2483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Sum of  payoffs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67779" y="2219980"/>
                <a:ext cx="3160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79" y="2219980"/>
                <a:ext cx="31600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77000" y="3962400"/>
                <a:ext cx="856709" cy="5232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962400"/>
                <a:ext cx="85670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rot="5400000">
                <a:off x="4646540" y="4696154"/>
                <a:ext cx="7777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646540" y="4696154"/>
                <a:ext cx="777777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600200" y="39624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ax: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" y="32004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2-Nash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33600" y="4734580"/>
                <a:ext cx="3160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∈</m:t>
                      </m:r>
                      <m:r>
                        <a:rPr lang="en-US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×</m:t>
                      </m:r>
                      <m:r>
                        <a:rPr lang="en-US" sz="2800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734580"/>
                <a:ext cx="316009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209800" y="3962400"/>
                <a:ext cx="3840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62400"/>
                <a:ext cx="384041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676400" y="47345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s.t.</a:t>
            </a: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72200" y="4648200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Complementarity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43800" y="5257800"/>
            <a:ext cx="773778" cy="619011"/>
            <a:chOff x="7455822" y="5315178"/>
            <a:chExt cx="773778" cy="619011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7455822" y="5934189"/>
              <a:ext cx="7737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8229600" y="5315178"/>
              <a:ext cx="0" cy="6190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 rot="16200000">
            <a:off x="7729293" y="4072296"/>
            <a:ext cx="534002" cy="619011"/>
            <a:chOff x="7455822" y="5315178"/>
            <a:chExt cx="773778" cy="619011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7455822" y="5934189"/>
              <a:ext cx="7737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8229600" y="5315178"/>
              <a:ext cx="0" cy="6190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4724400" y="2819400"/>
            <a:ext cx="4202710" cy="1404609"/>
            <a:chOff x="5257799" y="2123420"/>
            <a:chExt cx="4202710" cy="1404609"/>
          </a:xfrm>
        </p:grpSpPr>
        <p:sp>
          <p:nvSpPr>
            <p:cNvPr id="31" name="Left Brace 30"/>
            <p:cNvSpPr/>
            <p:nvPr/>
          </p:nvSpPr>
          <p:spPr bwMode="auto">
            <a:xfrm rot="5400000">
              <a:off x="5665485" y="2716514"/>
              <a:ext cx="403829" cy="1219201"/>
            </a:xfrm>
            <a:prstGeom prst="leftBrace">
              <a:avLst>
                <a:gd name="adj1" fmla="val 61666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H="1" flipV="1">
              <a:off x="5867399" y="2743200"/>
              <a:ext cx="1" cy="3810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5867400" y="2743200"/>
              <a:ext cx="4172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477000" y="2123420"/>
              <a:ext cx="29835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At least the sum of </a:t>
              </a:r>
            </a:p>
            <a:p>
              <a:r>
                <a:rPr lang="en-US" sz="2800" dirty="0"/>
                <a:t>m</a:t>
              </a:r>
              <a:r>
                <a:rPr lang="en-US" sz="2800" dirty="0" smtClean="0"/>
                <a:t>ax payoffs</a:t>
              </a:r>
              <a:endParaRPr lang="en-US" sz="28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14567" y="685800"/>
            <a:ext cx="3030457" cy="997709"/>
            <a:chOff x="5188125" y="1371600"/>
            <a:chExt cx="3030457" cy="997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666730" y="1371600"/>
                  <a:ext cx="2551852" cy="997709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30" y="1371600"/>
                  <a:ext cx="2551852" cy="99770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188125" y="1447800"/>
                  <a:ext cx="5766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125" y="1447800"/>
                  <a:ext cx="576633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590861" y="722293"/>
            <a:ext cx="2777082" cy="954107"/>
            <a:chOff x="564419" y="1255693"/>
            <a:chExt cx="2777082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58" y="1255693"/>
                  <a:ext cx="2301143" cy="95410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64419" y="1371600"/>
                  <a:ext cx="5521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19" y="1371600"/>
                  <a:ext cx="552139" cy="5847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603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/>
      <p:bldP spid="39" grpId="0" animBg="1"/>
      <p:bldP spid="40" grpId="0"/>
      <p:bldP spid="41" grpId="0"/>
      <p:bldP spid="42" grpId="0"/>
      <p:bldP spid="25" grpId="0"/>
      <p:bldP spid="4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38400" y="4201180"/>
                <a:ext cx="3160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∈</m:t>
                      </m:r>
                      <m:r>
                        <a:rPr lang="en-US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×</m:t>
                      </m:r>
                      <m:r>
                        <a:rPr lang="en-US" sz="2800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201180"/>
                <a:ext cx="31600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905000" y="34290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ax: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" y="26670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2-Nash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64809" y="685800"/>
            <a:ext cx="3080215" cy="1428917"/>
            <a:chOff x="5138367" y="1371600"/>
            <a:chExt cx="3080215" cy="1428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666730" y="1371600"/>
                  <a:ext cx="2551852" cy="1428917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=1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30" y="1371600"/>
                  <a:ext cx="2551852" cy="14289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138367" y="1422214"/>
                  <a:ext cx="5766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367" y="1422214"/>
                  <a:ext cx="576633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33400" y="722293"/>
            <a:ext cx="2834543" cy="1434111"/>
            <a:chOff x="506958" y="1255693"/>
            <a:chExt cx="2834543" cy="1434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040358" y="1255693"/>
                  <a:ext cx="2301143" cy="1434111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58" y="1255693"/>
                  <a:ext cx="2301143" cy="143411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14600" y="3429000"/>
                <a:ext cx="3840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429000"/>
                <a:ext cx="384041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981200" y="42011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s.t.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5014" y="5181600"/>
                <a:ext cx="41465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Zero-sum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4" y="5181600"/>
                <a:ext cx="4146520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367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38400" y="4201180"/>
                <a:ext cx="3160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∈</m:t>
                      </m:r>
                      <m:r>
                        <a:rPr lang="en-US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×</m:t>
                      </m:r>
                      <m:r>
                        <a:rPr lang="en-US" sz="2800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201180"/>
                <a:ext cx="31600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905000" y="34290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ax: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" y="26670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2-Nash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64809" y="685800"/>
            <a:ext cx="3080215" cy="1428917"/>
            <a:chOff x="5138367" y="1371600"/>
            <a:chExt cx="3080215" cy="1428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666730" y="1371600"/>
                  <a:ext cx="2551852" cy="1428917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=1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30" y="1371600"/>
                  <a:ext cx="2551852" cy="14289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138367" y="1422214"/>
                  <a:ext cx="5766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367" y="1422214"/>
                  <a:ext cx="576633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33400" y="722293"/>
            <a:ext cx="2834543" cy="1434111"/>
            <a:chOff x="506958" y="1255693"/>
            <a:chExt cx="2834543" cy="1434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040358" y="1255693"/>
                  <a:ext cx="2301143" cy="1434111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58" y="1255693"/>
                  <a:ext cx="2301143" cy="143411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14600" y="3429000"/>
                <a:ext cx="31355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429000"/>
                <a:ext cx="313553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981200" y="42011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s.t.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5014" y="5181600"/>
                <a:ext cx="41465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Zero-sum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4" y="5181600"/>
                <a:ext cx="4146520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367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8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38400" y="4201180"/>
                <a:ext cx="3160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∈</m:t>
                      </m:r>
                      <m:r>
                        <a:rPr lang="en-US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×</m:t>
                      </m:r>
                      <m:r>
                        <a:rPr lang="en-US" sz="2800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201180"/>
                <a:ext cx="31600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905000" y="342900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in: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" y="26670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2-Nash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64809" y="685800"/>
            <a:ext cx="3080215" cy="1428917"/>
            <a:chOff x="5138367" y="1371600"/>
            <a:chExt cx="3080215" cy="1428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666730" y="1371600"/>
                  <a:ext cx="2551852" cy="1428917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=1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30" y="1371600"/>
                  <a:ext cx="2551852" cy="14289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138367" y="1422214"/>
                  <a:ext cx="5766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367" y="1422214"/>
                  <a:ext cx="576633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33400" y="722293"/>
            <a:ext cx="2834543" cy="1434111"/>
            <a:chOff x="506958" y="1255693"/>
            <a:chExt cx="2834543" cy="1434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040358" y="1255693"/>
                  <a:ext cx="2301143" cy="1434111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ctr"/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358" y="1255693"/>
                  <a:ext cx="2301143" cy="143411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58" y="1440358"/>
                  <a:ext cx="552139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0" y="3429000"/>
                <a:ext cx="11562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429000"/>
                <a:ext cx="115627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981200" y="42011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s.t.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5014" y="5181600"/>
                <a:ext cx="7282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Zero-sum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=0⇒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Linear program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4" y="5181600"/>
                <a:ext cx="7282186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2092" t="-14583" r="-117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2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600200" y="39624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ax: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" y="32004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2-Nash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38400" y="4658380"/>
                <a:ext cx="3160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58380"/>
                <a:ext cx="31600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09800" y="3962400"/>
                <a:ext cx="3840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62400"/>
                <a:ext cx="384041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676400" y="46583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s.t.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438400" y="3962400"/>
            <a:ext cx="1972099" cy="626005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Rank 1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0834" y="1626885"/>
                <a:ext cx="1545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34" y="1626885"/>
                <a:ext cx="15455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579403"/>
                <a:ext cx="12884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𝑢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3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79403"/>
                <a:ext cx="12884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>
            <a:endCxn id="11" idx="0"/>
          </p:cNvCxnSpPr>
          <p:nvPr/>
        </p:nvCxnSpPr>
        <p:spPr bwMode="auto">
          <a:xfrm rot="5400000">
            <a:off x="2387588" y="2295215"/>
            <a:ext cx="440695" cy="15047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81200" y="2590800"/>
                <a:ext cx="11029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590800"/>
                <a:ext cx="110299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91000" y="1991380"/>
                <a:ext cx="1027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91380"/>
                <a:ext cx="102765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/>
          <p:nvPr/>
        </p:nvCxnSpPr>
        <p:spPr bwMode="auto">
          <a:xfrm>
            <a:off x="3581400" y="1964790"/>
            <a:ext cx="615861" cy="24501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urved Connector 14"/>
          <p:cNvCxnSpPr>
            <a:stCxn id="5" idx="2"/>
          </p:cNvCxnSpPr>
          <p:nvPr/>
        </p:nvCxnSpPr>
        <p:spPr bwMode="auto">
          <a:xfrm rot="5400000">
            <a:off x="3997235" y="3407210"/>
            <a:ext cx="586772" cy="52361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886200" y="2852410"/>
            <a:ext cx="133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Bilinear</a:t>
            </a:r>
          </a:p>
        </p:txBody>
      </p:sp>
    </p:spTree>
    <p:extLst>
      <p:ext uri="{BB962C8B-B14F-4D97-AF65-F5344CB8AC3E}">
        <p14:creationId xmlns:p14="http://schemas.microsoft.com/office/powerpoint/2010/main" val="17679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" grpId="0"/>
      <p:bldP spid="6" grpId="0"/>
      <p:bldP spid="11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600200" y="39624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ax: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" y="32004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2-Nash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09800" y="3962400"/>
                <a:ext cx="38505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)−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62400"/>
                <a:ext cx="385054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676400" y="45821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s.t.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438400" y="3962400"/>
            <a:ext cx="1972099" cy="626005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Rank 1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0834" y="1626885"/>
                <a:ext cx="1545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34" y="1626885"/>
                <a:ext cx="15455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579403"/>
                <a:ext cx="12884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𝑢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32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79403"/>
                <a:ext cx="12884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19139" y="5791200"/>
            <a:ext cx="5573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Rank 1 QP is NP-hard in general</a:t>
            </a:r>
          </a:p>
        </p:txBody>
      </p:sp>
      <p:cxnSp>
        <p:nvCxnSpPr>
          <p:cNvPr id="12" name="Curved Connector 11"/>
          <p:cNvCxnSpPr/>
          <p:nvPr/>
        </p:nvCxnSpPr>
        <p:spPr bwMode="auto">
          <a:xfrm rot="5400000">
            <a:off x="4103172" y="3569771"/>
            <a:ext cx="323166" cy="309691"/>
          </a:xfrm>
          <a:prstGeom prst="curvedConnector3">
            <a:avLst>
              <a:gd name="adj1" fmla="val 20437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57600" y="2569458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Product of two linear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658380"/>
                <a:ext cx="3160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58380"/>
                <a:ext cx="3160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3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Think Big!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0834" y="1626885"/>
                <a:ext cx="1545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34" y="1626885"/>
                <a:ext cx="154555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579403"/>
                <a:ext cx="12884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𝑢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32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79403"/>
                <a:ext cx="12884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3183833"/>
            <a:ext cx="5705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Consider a space of rank-1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3000" y="3657600"/>
                <a:ext cx="3859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Lucida Handwriting" pitchFamily="66" charset="0"/>
                  </a:rPr>
                  <a:t>S </a:t>
                </a:r>
                <a:r>
                  <a:rPr lang="en-US" sz="3200" dirty="0" smtClean="0"/>
                  <a:t>= {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80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800" b="0" i="1" smtClean="0">
                        <a:latin typeface="Cambria Math"/>
                      </a:rPr>
                      <m:t>| </m:t>
                    </m:r>
                    <m:r>
                      <a:rPr lang="en-US" sz="28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657600"/>
                <a:ext cx="385939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4107" t="-1770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3886200" y="1888495"/>
            <a:ext cx="1111599" cy="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81600" y="1600200"/>
                <a:ext cx="14928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00200"/>
                <a:ext cx="14928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8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/>
          <a:lstStyle/>
          <a:p>
            <a:r>
              <a:rPr lang="en-US" dirty="0" smtClean="0"/>
              <a:t>Today: </a:t>
            </a:r>
            <a:r>
              <a:rPr lang="en-US" dirty="0"/>
              <a:t>Algorithm </a:t>
            </a:r>
            <a:r>
              <a:rPr lang="en-US" dirty="0" smtClean="0"/>
              <a:t>for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524000"/>
                <a:ext cx="8229600" cy="3886200"/>
              </a:xfrm>
            </p:spPr>
            <p:txBody>
              <a:bodyPr/>
              <a:lstStyle/>
              <a:p>
                <a:r>
                  <a:rPr lang="en-US" dirty="0" smtClean="0"/>
                  <a:t>Additive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-approximate 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-NE)</a:t>
                </a:r>
              </a:p>
              <a:p>
                <a:pPr lvl="1"/>
                <a:r>
                  <a:rPr lang="en-US" dirty="0"/>
                  <a:t>Support enumeration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>)-time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NE when rank(A+B)=1. </a:t>
                </a:r>
              </a:p>
              <a:p>
                <a:pPr lvl="1"/>
                <a:r>
                  <a:rPr lang="en-US" dirty="0"/>
                  <a:t>LP + 1-D fixed </a:t>
                </a:r>
                <a:r>
                  <a:rPr lang="en-US" dirty="0" smtClean="0"/>
                  <a:t>point</a:t>
                </a:r>
              </a:p>
              <a:p>
                <a:pPr lvl="1"/>
                <a:r>
                  <a:rPr lang="en-US" dirty="0" smtClean="0"/>
                  <a:t>Poly-time despite disconnected solutions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524000"/>
                <a:ext cx="8229600" cy="3886200"/>
              </a:xfrm>
              <a:blipFill rotWithShape="1">
                <a:blip r:embed="rId2"/>
                <a:stretch>
                  <a:fillRect l="-1037" t="-219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6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3225225"/>
            <a:ext cx="5705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Consider a space of rank 1 games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Think Big!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0834" y="1626885"/>
                <a:ext cx="1545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34" y="1626885"/>
                <a:ext cx="154555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579403"/>
                <a:ext cx="12884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𝑢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32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79403"/>
                <a:ext cx="12884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3886200" y="1888495"/>
            <a:ext cx="1111599" cy="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1781" y="3688515"/>
                <a:ext cx="22640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smtClean="0"/>
                        <m:t>=</m:t>
                      </m:r>
                      <m:r>
                        <m:rPr>
                          <m:nor/>
                        </m:rPr>
                        <a:rPr lang="en-US" sz="3200" b="0" i="0" dirty="0" smtClean="0"/>
                        <m:t> </m:t>
                      </m:r>
                      <m:d>
                        <m:d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3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81" y="3688515"/>
                <a:ext cx="226408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1600" y="1600200"/>
                <a:ext cx="14928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00200"/>
                <a:ext cx="14928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5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Think Big!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38600" y="1600200"/>
                <a:ext cx="1492845" cy="543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600200"/>
                <a:ext cx="1492845" cy="5436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00200" y="39624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09800" y="3962400"/>
                <a:ext cx="38505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)−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62400"/>
                <a:ext cx="385054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76400" y="45821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s.t.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 bwMode="auto">
          <a:xfrm rot="5400000">
            <a:off x="4246231" y="5160633"/>
            <a:ext cx="533402" cy="42293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48000" y="5791200"/>
                <a:ext cx="26336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791200"/>
                <a:ext cx="263360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1000" y="32004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2-Nash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4572000"/>
                <a:ext cx="1174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72000"/>
                <a:ext cx="117461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6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Think Big!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9624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6200" y="4582180"/>
                <a:ext cx="1174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82180"/>
                <a:ext cx="117461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09800" y="3962400"/>
                <a:ext cx="3887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∗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)−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62400"/>
                <a:ext cx="388753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76400" y="45821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s.t.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 bwMode="auto">
          <a:xfrm rot="5400000">
            <a:off x="4259735" y="5147127"/>
            <a:ext cx="533403" cy="449947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6737" y="5791200"/>
                <a:ext cx="2670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∗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37" y="5791200"/>
                <a:ext cx="267060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52421" y="1600200"/>
            <a:ext cx="3778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Consider game space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20526" y="1676400"/>
                <a:ext cx="2004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smtClean="0"/>
                        <m:t>=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526" y="1676400"/>
                <a:ext cx="200407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1000" y="32004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2-Nash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Think Big!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9624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6200" y="4582180"/>
                <a:ext cx="1174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82180"/>
                <a:ext cx="117461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09800" y="3962400"/>
                <a:ext cx="31351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)−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62400"/>
                <a:ext cx="313515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76400" y="458218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s.t.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 bwMode="auto">
          <a:xfrm rot="5400000">
            <a:off x="4259735" y="5147127"/>
            <a:ext cx="533403" cy="449947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6737" y="5791200"/>
                <a:ext cx="19182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37" y="5791200"/>
                <a:ext cx="191821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38200" y="1600200"/>
            <a:ext cx="3778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Consider game space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4810780"/>
                <a:ext cx="1037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LP(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10780"/>
                <a:ext cx="103720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2353" t="-11628" r="-88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1600200" y="3810000"/>
            <a:ext cx="4092285" cy="253359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06305" y="1676400"/>
                <a:ext cx="2004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smtClean="0"/>
                        <m:t>=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05" y="1676400"/>
                <a:ext cx="200407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35386" y="4532293"/>
                <a:ext cx="290150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Solutions of LP(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8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386" y="4532293"/>
                <a:ext cx="2901500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4412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400800" y="1762780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All NE of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 bwMode="auto">
          <a:xfrm flipH="1" flipV="1">
            <a:off x="7369658" y="2590801"/>
            <a:ext cx="16478" cy="1941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467600" y="3362980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Captures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962400" y="2590800"/>
            <a:ext cx="2989909" cy="87752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Complementarity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5" grpId="0"/>
      <p:bldP spid="26" grpId="0"/>
      <p:bldP spid="28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33800" y="1285220"/>
                <a:ext cx="1117608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LP(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285220"/>
                <a:ext cx="111760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703" t="-10227" r="-8649" b="-2954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4267200" y="904220"/>
            <a:ext cx="0" cy="370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29262" y="457200"/>
                <a:ext cx="4665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62" y="457200"/>
                <a:ext cx="46653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4296596" y="1818620"/>
            <a:ext cx="1" cy="41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1720" y="2047220"/>
                <a:ext cx="1836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20" y="2047220"/>
                <a:ext cx="18360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12944" y="4601001"/>
                <a:ext cx="4006033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Claim: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944" y="4601001"/>
                <a:ext cx="4006033" cy="530915"/>
              </a:xfrm>
              <a:prstGeom prst="rect">
                <a:avLst/>
              </a:prstGeom>
              <a:blipFill rotWithShape="1">
                <a:blip r:embed="rId5"/>
                <a:stretch>
                  <a:fillRect l="-3044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>
            <a:off x="4114800" y="3124200"/>
            <a:ext cx="380999" cy="739863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43200" y="5115580"/>
                <a:ext cx="46874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) is a NE of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115580"/>
                <a:ext cx="468743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60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1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33800" y="1285220"/>
                <a:ext cx="1117608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LP(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285220"/>
                <a:ext cx="111760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703" t="-10227" r="-8649" b="-2954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4267200" y="904220"/>
            <a:ext cx="0" cy="370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29262" y="457200"/>
                <a:ext cx="4665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62" y="457200"/>
                <a:ext cx="46653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4296596" y="1818620"/>
            <a:ext cx="1" cy="41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1720" y="2047220"/>
                <a:ext cx="1836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20" y="2047220"/>
                <a:ext cx="18360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12944" y="4590821"/>
                <a:ext cx="4006033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Claim: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944" y="4590821"/>
                <a:ext cx="4006033" cy="530915"/>
              </a:xfrm>
              <a:prstGeom prst="rect">
                <a:avLst/>
              </a:prstGeom>
              <a:blipFill rotWithShape="1">
                <a:blip r:embed="rId5"/>
                <a:stretch>
                  <a:fillRect l="-3044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>
            <a:off x="4114800" y="3124200"/>
            <a:ext cx="380999" cy="739863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505200" y="3843010"/>
            <a:ext cx="639792" cy="6168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29383" y="3352800"/>
            <a:ext cx="290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(m</a:t>
            </a:r>
            <a:r>
              <a:rPr lang="en-US" sz="2400" i="1" dirty="0" smtClean="0">
                <a:solidFill>
                  <a:schemeClr val="tx1"/>
                </a:solidFill>
              </a:rPr>
              <a:t>-1)</a:t>
            </a:r>
            <a:r>
              <a:rPr lang="en-US" sz="2400" dirty="0" smtClean="0">
                <a:solidFill>
                  <a:schemeClr val="tx1"/>
                </a:solidFill>
              </a:rPr>
              <a:t>-dimensional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pace in </a:t>
            </a:r>
            <a:r>
              <a:rPr lang="en-US" sz="2400" dirty="0" smtClean="0">
                <a:latin typeface="Lucida Handwriting" pitchFamily="66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3919012" y="3228632"/>
            <a:ext cx="410396" cy="2571978"/>
          </a:xfrm>
          <a:prstGeom prst="leftBrace">
            <a:avLst>
              <a:gd name="adj1" fmla="val 1893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43200" y="5105400"/>
                <a:ext cx="46874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) is a NE of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105400"/>
                <a:ext cx="468743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60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199" y="2514600"/>
                <a:ext cx="32645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sz="2800" dirty="0" smtClean="0"/>
                  <a:t> NE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99" y="2514600"/>
                <a:ext cx="326454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73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15000" y="3219012"/>
                <a:ext cx="255069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800" dirty="0" smtClean="0"/>
                  <a:t> one of them</a:t>
                </a:r>
              </a:p>
              <a:p>
                <a:r>
                  <a:rPr lang="en-US" sz="2800" dirty="0"/>
                  <a:t>t</a:t>
                </a:r>
                <a:r>
                  <a:rPr lang="en-US" sz="2800" dirty="0" smtClean="0"/>
                  <a:t>hen done!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219012"/>
                <a:ext cx="2550698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5024" t="-6369" r="-3110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 bwMode="auto">
          <a:xfrm>
            <a:off x="4724400" y="189482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86462" y="1447800"/>
                <a:ext cx="4665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62" y="1447800"/>
                <a:ext cx="46653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4787473" y="3048000"/>
            <a:ext cx="1" cy="41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78920" y="3302912"/>
                <a:ext cx="1836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920" y="3302912"/>
                <a:ext cx="183608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634425"/>
                <a:ext cx="4130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sz="2800" dirty="0" smtClean="0"/>
                  <a:t> NE of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34425"/>
                <a:ext cx="413017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9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 bwMode="auto">
          <a:xfrm>
            <a:off x="2668208" y="2143780"/>
            <a:ext cx="4037392" cy="193292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879715" y="38862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419600"/>
                <a:ext cx="9004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19600"/>
                <a:ext cx="9004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78249" y="2737755"/>
                <a:ext cx="6887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r>
                        <a:rPr lang="en-US" sz="36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49" y="2737755"/>
                <a:ext cx="688715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00400" y="5782617"/>
                <a:ext cx="36754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3200" dirty="0" smtClean="0"/>
                  <a:t> =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3200" dirty="0" smtClean="0"/>
                  <a:t> then done!</a:t>
                </a:r>
                <a:endParaRPr lang="en-US" sz="3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782617"/>
                <a:ext cx="3675430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4146" t="-13542" r="-28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91000" y="2514600"/>
                <a:ext cx="1117608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LP(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14600"/>
                <a:ext cx="1117608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2703" t="-10345" r="-8649" b="-2988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8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15" grpId="0" animBg="1"/>
      <p:bldP spid="18" grpId="0"/>
      <p:bldP spid="19" grpId="0"/>
      <p:bldP spid="25" grpId="0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634425"/>
                <a:ext cx="4130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sz="2800" dirty="0" smtClean="0"/>
                  <a:t> NE of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34425"/>
                <a:ext cx="413017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95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878249" y="1447800"/>
            <a:ext cx="4827351" cy="3495020"/>
            <a:chOff x="1878249" y="1447800"/>
            <a:chExt cx="4827351" cy="349502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4724400" y="189482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486462" y="1447800"/>
                  <a:ext cx="4665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462" y="1447800"/>
                  <a:ext cx="46653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/>
            <p:nvPr/>
          </p:nvCxnSpPr>
          <p:spPr bwMode="auto">
            <a:xfrm flipH="1">
              <a:off x="4787473" y="3048000"/>
              <a:ext cx="1" cy="4174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878920" y="3302912"/>
                  <a:ext cx="18360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920" y="3302912"/>
                  <a:ext cx="183608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 bwMode="auto">
            <a:xfrm>
              <a:off x="2668208" y="2143780"/>
              <a:ext cx="4037392" cy="193292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4879715" y="3886200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433561" y="4419600"/>
                  <a:ext cx="9004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561" y="4419600"/>
                  <a:ext cx="90043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878249" y="2737755"/>
                  <a:ext cx="68871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/>
                          </a:rPr>
                          <m:t>: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249" y="2737755"/>
                  <a:ext cx="688715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91000" y="2514600"/>
                  <a:ext cx="1117608" cy="523220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 LP(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a14:m>
                  <a:r>
                    <a:rPr lang="en-US" sz="2800" dirty="0" smtClean="0"/>
                    <a:t>)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514600"/>
                  <a:ext cx="1117608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703" t="-10345" r="-8649" b="-29885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1277" y="5715000"/>
                <a:ext cx="64926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NE of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Fixed points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277" y="5715000"/>
                <a:ext cx="6492675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1972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00400" y="5715000"/>
                <a:ext cx="36754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3200" dirty="0" smtClean="0"/>
                  <a:t> =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3200" dirty="0" smtClean="0"/>
                  <a:t> then done!</a:t>
                </a:r>
                <a:endParaRPr lang="en-US" sz="3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715000"/>
                <a:ext cx="3675430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4146" t="-13684" r="-2819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6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80886" y="1591464"/>
                <a:ext cx="30480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800" b="0" i="1" smtClean="0">
                          <a:latin typeface="Cambria Math"/>
                        </a:rPr>
                        <m:t>=[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𝑚𝑖𝑛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 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86" y="1591464"/>
                <a:ext cx="3048000" cy="5421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43000" y="695980"/>
                <a:ext cx="6628802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NE of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bar>
                          <m:barPr>
                            <m:ctrlPr>
                              <a:rPr lang="en-US" sz="2800" b="1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</m:ba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bar>
                          <m:bar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Fixed points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95980"/>
                <a:ext cx="6628802" cy="578685"/>
              </a:xfrm>
              <a:prstGeom prst="rect">
                <a:avLst/>
              </a:prstGeom>
              <a:blipFill rotWithShape="1">
                <a:blip r:embed="rId3"/>
                <a:stretch>
                  <a:fillRect l="-1932" t="-6316" b="-2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57216" y="5267980"/>
                <a:ext cx="13762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216" y="5267980"/>
                <a:ext cx="137621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16685" y="5267980"/>
                <a:ext cx="143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685" y="5267980"/>
                <a:ext cx="143648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39000" y="753264"/>
                <a:ext cx="13716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753264"/>
                <a:ext cx="1371600" cy="5421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543035" y="3515380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Continuous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143000" y="2267005"/>
            <a:ext cx="4827351" cy="3524195"/>
            <a:chOff x="1878249" y="1447800"/>
            <a:chExt cx="4827351" cy="3524195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4724400" y="189482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486462" y="1447800"/>
                  <a:ext cx="4665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462" y="1447800"/>
                  <a:ext cx="4665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 bwMode="auto">
            <a:xfrm flipH="1">
              <a:off x="4787473" y="3048000"/>
              <a:ext cx="1" cy="4174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720673" y="3302912"/>
                  <a:ext cx="2180404" cy="617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(</m:t>
                        </m:r>
                        <m:bar>
                          <m:barPr>
                            <m:ctrlPr>
                              <a:rPr lang="en-US" sz="2800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ba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,</m:t>
                        </m:r>
                        <m:bar>
                          <m:barPr>
                            <m:ctrlPr>
                              <a:rPr lang="en-US" sz="2800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ba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0673" y="3302912"/>
                  <a:ext cx="2180404" cy="61709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 bwMode="auto">
            <a:xfrm>
              <a:off x="2668208" y="2143780"/>
              <a:ext cx="4037392" cy="193292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4879715" y="3886200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492388" y="4419600"/>
                  <a:ext cx="900438" cy="552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 smtClean="0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rgbClr val="CC0066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bar>
                          <m:barPr>
                            <m:ctrlPr>
                              <a:rPr lang="en-US" sz="2800" b="1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</m:ba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2388" y="4419600"/>
                  <a:ext cx="900438" cy="55239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878249" y="2737755"/>
                  <a:ext cx="68871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/>
                          </a:rPr>
                          <m:t>: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249" y="2737755"/>
                  <a:ext cx="688715" cy="64633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91000" y="2514600"/>
                  <a:ext cx="1117608" cy="523220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 LP(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a14:m>
                  <a:r>
                    <a:rPr lang="en-US" sz="2800" dirty="0" smtClean="0"/>
                    <a:t>)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514600"/>
                  <a:ext cx="1117608" cy="52322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703" t="-10227" r="-8649" b="-29545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34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  <p:bldP spid="28" grpId="0"/>
      <p:bldP spid="31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1-D Fixed Point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743200" y="1752600"/>
            <a:ext cx="0" cy="35915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743200" y="5344180"/>
            <a:ext cx="4267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743200" y="2438400"/>
            <a:ext cx="3238795" cy="28917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981995" y="2438400"/>
            <a:ext cx="0" cy="28917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743200" y="2438400"/>
            <a:ext cx="32387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Freeform 21"/>
          <p:cNvSpPr/>
          <p:nvPr/>
        </p:nvSpPr>
        <p:spPr bwMode="auto">
          <a:xfrm>
            <a:off x="2762479" y="2743788"/>
            <a:ext cx="3238795" cy="1892372"/>
          </a:xfrm>
          <a:custGeom>
            <a:avLst/>
            <a:gdLst>
              <a:gd name="connsiteX0" fmla="*/ 0 w 2133600"/>
              <a:gd name="connsiteY0" fmla="*/ 1246622 h 1246622"/>
              <a:gd name="connsiteX1" fmla="*/ 190500 w 2133600"/>
              <a:gd name="connsiteY1" fmla="*/ 1030722 h 1246622"/>
              <a:gd name="connsiteX2" fmla="*/ 723900 w 2133600"/>
              <a:gd name="connsiteY2" fmla="*/ 1233922 h 1246622"/>
              <a:gd name="connsiteX3" fmla="*/ 952500 w 2133600"/>
              <a:gd name="connsiteY3" fmla="*/ 1030722 h 1246622"/>
              <a:gd name="connsiteX4" fmla="*/ 1257300 w 2133600"/>
              <a:gd name="connsiteY4" fmla="*/ 1081522 h 1246622"/>
              <a:gd name="connsiteX5" fmla="*/ 1524000 w 2133600"/>
              <a:gd name="connsiteY5" fmla="*/ 116322 h 1246622"/>
              <a:gd name="connsiteX6" fmla="*/ 2133600 w 2133600"/>
              <a:gd name="connsiteY6" fmla="*/ 52822 h 124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1246622">
                <a:moveTo>
                  <a:pt x="0" y="1246622"/>
                </a:moveTo>
                <a:cubicBezTo>
                  <a:pt x="34925" y="1139730"/>
                  <a:pt x="69850" y="1032839"/>
                  <a:pt x="190500" y="1030722"/>
                </a:cubicBezTo>
                <a:cubicBezTo>
                  <a:pt x="311150" y="1028605"/>
                  <a:pt x="596900" y="1233922"/>
                  <a:pt x="723900" y="1233922"/>
                </a:cubicBezTo>
                <a:cubicBezTo>
                  <a:pt x="850900" y="1233922"/>
                  <a:pt x="863600" y="1056122"/>
                  <a:pt x="952500" y="1030722"/>
                </a:cubicBezTo>
                <a:cubicBezTo>
                  <a:pt x="1041400" y="1005322"/>
                  <a:pt x="1162050" y="1233922"/>
                  <a:pt x="1257300" y="1081522"/>
                </a:cubicBezTo>
                <a:cubicBezTo>
                  <a:pt x="1352550" y="929122"/>
                  <a:pt x="1377950" y="287772"/>
                  <a:pt x="1524000" y="116322"/>
                </a:cubicBezTo>
                <a:cubicBezTo>
                  <a:pt x="1670050" y="-55128"/>
                  <a:pt x="1901825" y="-1153"/>
                  <a:pt x="2133600" y="52822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37280" y="1524000"/>
                <a:ext cx="4821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280" y="1524000"/>
                <a:ext cx="48212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0062" y="5344180"/>
                <a:ext cx="4665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062" y="5344180"/>
                <a:ext cx="46653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 bwMode="auto">
          <a:xfrm>
            <a:off x="5943600" y="2743788"/>
            <a:ext cx="114005" cy="15181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010400" y="1676400"/>
            <a:ext cx="114005" cy="15181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6005" y="1535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10400" y="2057400"/>
            <a:ext cx="114005" cy="1518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1400" y="19166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Upper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705395" y="4572588"/>
            <a:ext cx="114005" cy="1518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4419600" y="4419600"/>
            <a:ext cx="0" cy="9105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53000" y="412283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29834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Upper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5257800"/>
                <a:ext cx="1007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257800"/>
                <a:ext cx="100713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66898" y="5257800"/>
                <a:ext cx="10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98" y="5257800"/>
                <a:ext cx="106740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752600" y="2133600"/>
                <a:ext cx="10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133600"/>
                <a:ext cx="106740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5443116" y="3412206"/>
            <a:ext cx="3048000" cy="455215"/>
          </a:xfrm>
          <a:prstGeom prst="rect">
            <a:avLst/>
          </a:prstGeom>
          <a:solidFill>
            <a:srgbClr val="FF0000">
              <a:alpha val="3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8146" y="1893724"/>
            <a:ext cx="7485798" cy="2819400"/>
            <a:chOff x="1074761" y="3048000"/>
            <a:chExt cx="7485798" cy="2819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512559" y="3048000"/>
              <a:ext cx="3048000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74761" y="3048000"/>
              <a:ext cx="3048000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04173" y="4067734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EE1802"/>
                  </a:solidFill>
                </a:rPr>
                <a:t>A</a:t>
              </a:r>
              <a:endParaRPr lang="en-US" sz="3200" dirty="0">
                <a:solidFill>
                  <a:srgbClr val="EE180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85166" y="4107297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9434" y="1343350"/>
            <a:ext cx="8068822" cy="3433562"/>
            <a:chOff x="304800" y="2205238"/>
            <a:chExt cx="8068822" cy="3433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26314" y="2220598"/>
                  <a:ext cx="3047308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314" y="2220598"/>
                  <a:ext cx="3047308" cy="5579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26258" y="2205238"/>
                  <a:ext cx="3047309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……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258" y="2205238"/>
                  <a:ext cx="3047309" cy="5579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18160" y="2513463"/>
                  <a:ext cx="726289" cy="3108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8160" y="2513463"/>
                  <a:ext cx="726289" cy="31085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4800" y="2530257"/>
                  <a:ext cx="726289" cy="3108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2530257"/>
                  <a:ext cx="726289" cy="31085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3652234" y="762000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Randomize</a:t>
            </a:r>
            <a:endParaRPr lang="en-US" sz="3200" b="1" kern="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02785" y="302886"/>
            <a:ext cx="354546" cy="838200"/>
            <a:chOff x="7467600" y="1293485"/>
            <a:chExt cx="457200" cy="1144915"/>
          </a:xfrm>
        </p:grpSpPr>
        <p:sp>
          <p:nvSpPr>
            <p:cNvPr id="22" name="Oval 21"/>
            <p:cNvSpPr/>
            <p:nvPr/>
          </p:nvSpPr>
          <p:spPr bwMode="auto">
            <a:xfrm>
              <a:off x="7467600" y="1598285"/>
              <a:ext cx="457200" cy="5334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543800" y="1293485"/>
              <a:ext cx="304800" cy="3048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7390446" y="2208840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 flipH="1">
              <a:off x="7620000" y="2207885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942156" y="302886"/>
            <a:ext cx="354546" cy="838200"/>
            <a:chOff x="6324600" y="1291570"/>
            <a:chExt cx="457200" cy="1144915"/>
          </a:xfrm>
        </p:grpSpPr>
        <p:sp>
          <p:nvSpPr>
            <p:cNvPr id="27" name="Oval 26"/>
            <p:cNvSpPr/>
            <p:nvPr/>
          </p:nvSpPr>
          <p:spPr bwMode="auto">
            <a:xfrm>
              <a:off x="6324600" y="1596370"/>
              <a:ext cx="457200" cy="5334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400800" y="1291570"/>
              <a:ext cx="304800" cy="304800"/>
            </a:xfrm>
            <a:prstGeom prst="ellipse">
              <a:avLst/>
            </a:prstGeom>
            <a:solidFill>
              <a:srgbClr val="EE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rot="5400000">
              <a:off x="6247446" y="2206925"/>
              <a:ext cx="382915" cy="76205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16200000" flipH="1">
              <a:off x="6477000" y="2205970"/>
              <a:ext cx="381000" cy="7620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450979" y="17573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41602"/>
                </a:solidFill>
              </a:rPr>
              <a:t>Alice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36651" y="152400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Bob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9434" y="64406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 choices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7487093" y="692491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 choices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8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1-D Fixed Point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743200" y="1752600"/>
            <a:ext cx="0" cy="35915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743200" y="5344180"/>
            <a:ext cx="4267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743200" y="2438400"/>
            <a:ext cx="3258074" cy="2891790"/>
            <a:chOff x="2057400" y="2667000"/>
            <a:chExt cx="2146300" cy="1905000"/>
          </a:xfrm>
        </p:grpSpPr>
        <p:cxnSp>
          <p:nvCxnSpPr>
            <p:cNvPr id="11" name="Straight Connector 10"/>
            <p:cNvCxnSpPr/>
            <p:nvPr/>
          </p:nvCxnSpPr>
          <p:spPr bwMode="auto">
            <a:xfrm flipV="1">
              <a:off x="2057400" y="2667000"/>
              <a:ext cx="2133600" cy="1905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191000" y="2667000"/>
              <a:ext cx="0" cy="1905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057400" y="2667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Freeform 21"/>
            <p:cNvSpPr/>
            <p:nvPr/>
          </p:nvSpPr>
          <p:spPr bwMode="auto">
            <a:xfrm>
              <a:off x="2070100" y="2868178"/>
              <a:ext cx="2133600" cy="1246622"/>
            </a:xfrm>
            <a:custGeom>
              <a:avLst/>
              <a:gdLst>
                <a:gd name="connsiteX0" fmla="*/ 0 w 2133600"/>
                <a:gd name="connsiteY0" fmla="*/ 1246622 h 1246622"/>
                <a:gd name="connsiteX1" fmla="*/ 190500 w 2133600"/>
                <a:gd name="connsiteY1" fmla="*/ 1030722 h 1246622"/>
                <a:gd name="connsiteX2" fmla="*/ 723900 w 2133600"/>
                <a:gd name="connsiteY2" fmla="*/ 1233922 h 1246622"/>
                <a:gd name="connsiteX3" fmla="*/ 952500 w 2133600"/>
                <a:gd name="connsiteY3" fmla="*/ 1030722 h 1246622"/>
                <a:gd name="connsiteX4" fmla="*/ 1257300 w 2133600"/>
                <a:gd name="connsiteY4" fmla="*/ 1081522 h 1246622"/>
                <a:gd name="connsiteX5" fmla="*/ 1524000 w 2133600"/>
                <a:gd name="connsiteY5" fmla="*/ 116322 h 1246622"/>
                <a:gd name="connsiteX6" fmla="*/ 2133600 w 2133600"/>
                <a:gd name="connsiteY6" fmla="*/ 52822 h 124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0" h="1246622">
                  <a:moveTo>
                    <a:pt x="0" y="1246622"/>
                  </a:moveTo>
                  <a:cubicBezTo>
                    <a:pt x="34925" y="1139730"/>
                    <a:pt x="69850" y="1032839"/>
                    <a:pt x="190500" y="1030722"/>
                  </a:cubicBezTo>
                  <a:cubicBezTo>
                    <a:pt x="311150" y="1028605"/>
                    <a:pt x="596900" y="1233922"/>
                    <a:pt x="723900" y="1233922"/>
                  </a:cubicBezTo>
                  <a:cubicBezTo>
                    <a:pt x="850900" y="1233922"/>
                    <a:pt x="863600" y="1056122"/>
                    <a:pt x="952500" y="1030722"/>
                  </a:cubicBezTo>
                  <a:cubicBezTo>
                    <a:pt x="1041400" y="1005322"/>
                    <a:pt x="1162050" y="1233922"/>
                    <a:pt x="1257300" y="1081522"/>
                  </a:cubicBezTo>
                  <a:cubicBezTo>
                    <a:pt x="1352550" y="929122"/>
                    <a:pt x="1377950" y="287772"/>
                    <a:pt x="1524000" y="116322"/>
                  </a:cubicBezTo>
                  <a:cubicBezTo>
                    <a:pt x="1670050" y="-55128"/>
                    <a:pt x="1901825" y="-1153"/>
                    <a:pt x="2133600" y="52822"/>
                  </a:cubicBezTo>
                </a:path>
              </a:pathLst>
            </a:cu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37280" y="1524000"/>
                <a:ext cx="4821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280" y="1524000"/>
                <a:ext cx="48212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10508" y="5344180"/>
                <a:ext cx="4665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508" y="5344180"/>
                <a:ext cx="46653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 bwMode="auto">
          <a:xfrm>
            <a:off x="7010400" y="1676400"/>
            <a:ext cx="114005" cy="15181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381795" y="4343988"/>
            <a:ext cx="114005" cy="15181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6005" y="1535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10400" y="2057400"/>
            <a:ext cx="114005" cy="1518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1400" y="19166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Upper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705395" y="4572588"/>
            <a:ext cx="114005" cy="1518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4419600" y="4419600"/>
            <a:ext cx="0" cy="9105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505200" y="4495801"/>
            <a:ext cx="0" cy="8483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3429000" y="4416265"/>
            <a:ext cx="114005" cy="1518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940" y="5953780"/>
            <a:ext cx="782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 so on until the difference becomes small enough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953000" y="412283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4200" y="29834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Upper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38400" y="5257800"/>
                <a:ext cx="1007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257800"/>
                <a:ext cx="100713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66898" y="5257800"/>
                <a:ext cx="10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98" y="5257800"/>
                <a:ext cx="106740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52600" y="2133600"/>
                <a:ext cx="10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133600"/>
                <a:ext cx="106740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8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LP(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49" t="-8974" r="-2299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1150280" y="926357"/>
            <a:ext cx="0" cy="370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1179676" y="1840757"/>
            <a:ext cx="1" cy="41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82" r="-38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blipFill rotWithShape="1">
                <a:blip r:embed="rId5"/>
                <a:stretch>
                  <a:fillRect l="-26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>
            <a:off x="883142" y="2827920"/>
            <a:ext cx="287861" cy="587463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4056637"/>
                <a:ext cx="22863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) is a NE of </a:t>
                </a:r>
                <a:endParaRPr lang="en-US" sz="2400" dirty="0" smtClean="0"/>
              </a:p>
              <a:p>
                <a:r>
                  <a:rPr lang="en-US" sz="2400" dirty="0" smtClean="0"/>
                  <a:t>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56637"/>
                <a:ext cx="228633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000" t="-5839" r="-320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95600" y="3675660"/>
                <a:ext cx="5791200" cy="7694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Proof: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At any feasible point Cost </a:t>
                </a:r>
                <a:r>
                  <a:rPr lang="en-US" sz="2000" dirty="0"/>
                  <a:t>of LP(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 smtClean="0"/>
                  <a:t> zero.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675660"/>
                <a:ext cx="579120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1471" t="-5469" b="-125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0800" y="710169"/>
                <a:ext cx="2529410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b="0" i="0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10169"/>
                <a:ext cx="2529410" cy="738985"/>
              </a:xfrm>
              <a:prstGeom prst="rect">
                <a:avLst/>
              </a:prstGeom>
              <a:blipFill rotWithShape="1">
                <a:blip r:embed="rId8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 bwMode="auto">
          <a:xfrm>
            <a:off x="5257800" y="926357"/>
            <a:ext cx="533400" cy="205222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91200" y="742274"/>
                <a:ext cx="3311163" cy="778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≤0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</a:rPr>
                        <m:t>≤0</m:t>
                      </m:r>
                      <m:r>
                        <a:rPr lang="en-US" sz="2000" b="0" i="0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742274"/>
                <a:ext cx="3311163" cy="778611"/>
              </a:xfrm>
              <a:prstGeom prst="rect">
                <a:avLst/>
              </a:prstGeom>
              <a:blipFill rotWithShape="1">
                <a:blip r:embed="rId9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 bwMode="auto">
          <a:xfrm>
            <a:off x="7010400" y="1538189"/>
            <a:ext cx="228600" cy="443011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85396" y="2049503"/>
                <a:ext cx="2449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</a:rPr>
                        <m:t>≤0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96" y="2049503"/>
                <a:ext cx="2449004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239000" y="1581090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Add all</a:t>
            </a:r>
          </a:p>
        </p:txBody>
      </p:sp>
    </p:spTree>
    <p:extLst>
      <p:ext uri="{BB962C8B-B14F-4D97-AF65-F5344CB8AC3E}">
        <p14:creationId xmlns:p14="http://schemas.microsoft.com/office/powerpoint/2010/main" val="24478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 animBg="1"/>
      <p:bldP spid="22" grpId="0"/>
      <p:bldP spid="23" grpId="0" animBg="1"/>
      <p:bldP spid="32" grpId="0"/>
      <p:bldP spid="24" grpId="0" animBg="1"/>
      <p:bldP spid="33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LP(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49" t="-8974" r="-2299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1150280" y="926357"/>
            <a:ext cx="0" cy="370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1179676" y="1840757"/>
            <a:ext cx="1" cy="41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82" r="-38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blipFill rotWithShape="1">
                <a:blip r:embed="rId5"/>
                <a:stretch>
                  <a:fillRect l="-26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>
            <a:off x="883142" y="2827920"/>
            <a:ext cx="287861" cy="587463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4056637"/>
                <a:ext cx="22863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) is a NE of </a:t>
                </a:r>
                <a:endParaRPr lang="en-US" sz="2400" dirty="0" smtClean="0"/>
              </a:p>
              <a:p>
                <a:r>
                  <a:rPr lang="en-US" sz="2400" dirty="0" smtClean="0"/>
                  <a:t>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56637"/>
                <a:ext cx="228633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000" t="-5839" r="-320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95600" y="3675660"/>
                <a:ext cx="5791200" cy="107721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Proof: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At any feasible point Cost </a:t>
                </a:r>
                <a:r>
                  <a:rPr lang="en-US" sz="2000" dirty="0"/>
                  <a:t>of LP(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 smtClean="0"/>
                  <a:t> zero.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It is zero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complemetarity</a:t>
                </a:r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675660"/>
                <a:ext cx="5791200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1471" t="-3911" b="-838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0800" y="710169"/>
                <a:ext cx="2529410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b="0" i="0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10169"/>
                <a:ext cx="2529410" cy="738985"/>
              </a:xfrm>
              <a:prstGeom prst="rect">
                <a:avLst/>
              </a:prstGeom>
              <a:blipFill rotWithShape="1">
                <a:blip r:embed="rId8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 bwMode="auto">
          <a:xfrm>
            <a:off x="5257800" y="926357"/>
            <a:ext cx="533400" cy="205222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91200" y="742274"/>
                <a:ext cx="3311163" cy="778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≤0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</a:rPr>
                        <m:t>≤0</m:t>
                      </m:r>
                      <m:r>
                        <a:rPr lang="en-US" sz="2000" b="0" i="0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742274"/>
                <a:ext cx="3311163" cy="778611"/>
              </a:xfrm>
              <a:prstGeom prst="rect">
                <a:avLst/>
              </a:prstGeom>
              <a:blipFill rotWithShape="1">
                <a:blip r:embed="rId9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85396" y="2049503"/>
                <a:ext cx="2449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96" y="2049503"/>
                <a:ext cx="2449004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48987" y="1600200"/>
                <a:ext cx="3538084" cy="1102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Complementarity</a:t>
                </a:r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87" y="1600200"/>
                <a:ext cx="3538084" cy="1102097"/>
              </a:xfrm>
              <a:prstGeom prst="rect">
                <a:avLst/>
              </a:prstGeom>
              <a:blipFill rotWithShape="1">
                <a:blip r:embed="rId11"/>
                <a:stretch>
                  <a:fillRect t="-277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-Right Arrow 1"/>
          <p:cNvSpPr/>
          <p:nvPr/>
        </p:nvSpPr>
        <p:spPr bwMode="auto">
          <a:xfrm>
            <a:off x="5524500" y="2151249"/>
            <a:ext cx="419100" cy="149182"/>
          </a:xfrm>
          <a:prstGeom prst="left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LP(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49" t="-8974" r="-2299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1150280" y="926357"/>
            <a:ext cx="0" cy="370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1179676" y="1840757"/>
            <a:ext cx="1" cy="41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82" r="-38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blipFill rotWithShape="1">
                <a:blip r:embed="rId5"/>
                <a:stretch>
                  <a:fillRect l="-26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>
            <a:off x="883142" y="2827920"/>
            <a:ext cx="287861" cy="587463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4056637"/>
                <a:ext cx="22863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) is a NE of </a:t>
                </a:r>
                <a:endParaRPr lang="en-US" sz="2400" dirty="0" smtClean="0"/>
              </a:p>
              <a:p>
                <a:r>
                  <a:rPr lang="en-US" sz="2400" dirty="0" smtClean="0"/>
                  <a:t>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56637"/>
                <a:ext cx="228633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000" t="-5839" r="-320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95600" y="3675660"/>
                <a:ext cx="5791200" cy="13849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Proof: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At any feasible point Cost </a:t>
                </a:r>
                <a:r>
                  <a:rPr lang="en-US" sz="2000" dirty="0"/>
                  <a:t>of LP(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 smtClean="0"/>
                  <a:t> zero.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It is zero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complemetarity</a:t>
                </a:r>
                <a:r>
                  <a:rPr lang="en-US" sz="200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NE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 smtClean="0"/>
                  <a:t> is feasible.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675660"/>
                <a:ext cx="5791200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471" t="-3057" b="-65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2222" y="1828800"/>
                <a:ext cx="2150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22" y="1828800"/>
                <a:ext cx="215071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657600" y="1831641"/>
            <a:ext cx="3733800" cy="415804"/>
            <a:chOff x="4038600" y="1830577"/>
            <a:chExt cx="2935867" cy="415804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6974467" y="1830577"/>
              <a:ext cx="0" cy="4158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4038601" y="2246381"/>
              <a:ext cx="293586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4038600" y="1830577"/>
              <a:ext cx="0" cy="4158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0800" y="710169"/>
                <a:ext cx="2529410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b="0" i="0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10169"/>
                <a:ext cx="2529410" cy="738985"/>
              </a:xfrm>
              <a:prstGeom prst="rect">
                <a:avLst/>
              </a:prstGeom>
              <a:blipFill rotWithShape="1">
                <a:blip r:embed="rId9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55052" y="742274"/>
                <a:ext cx="1877052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</a:rPr>
                        <m:t>, ∀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052" y="742274"/>
                <a:ext cx="1877052" cy="738985"/>
              </a:xfrm>
              <a:prstGeom prst="rect">
                <a:avLst/>
              </a:prstGeom>
              <a:blipFill rotWithShape="1">
                <a:blip r:embed="rId10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9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 animBg="1"/>
      <p:bldP spid="5" grpId="0"/>
      <p:bldP spid="22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LP(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49" t="-8974" r="-2299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1150280" y="926357"/>
            <a:ext cx="0" cy="370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1179676" y="1840757"/>
            <a:ext cx="1" cy="41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82" r="-38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blipFill rotWithShape="1">
                <a:blip r:embed="rId5"/>
                <a:stretch>
                  <a:fillRect l="-26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>
            <a:off x="883142" y="2827920"/>
            <a:ext cx="287861" cy="587463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3962400"/>
                <a:ext cx="22863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) is a NE of </a:t>
                </a:r>
                <a:endParaRPr lang="en-US" sz="2400" dirty="0" smtClean="0"/>
              </a:p>
              <a:p>
                <a:r>
                  <a:rPr lang="en-US" sz="2400" dirty="0" smtClean="0"/>
                  <a:t>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62400"/>
                <a:ext cx="228633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000" t="-5882" r="-320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95600" y="3675660"/>
                <a:ext cx="5791200" cy="13849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Proof: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At any feasible point Cost </a:t>
                </a:r>
                <a:r>
                  <a:rPr lang="en-US" sz="2000" dirty="0"/>
                  <a:t>of LP(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 smtClean="0"/>
                  <a:t> zero.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It is zero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complemetarity</a:t>
                </a:r>
                <a:r>
                  <a:rPr lang="en-US" sz="200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NE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 smtClean="0"/>
                  <a:t> is feasible.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675660"/>
                <a:ext cx="5791200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471" t="-3057" b="-65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2222" y="1828800"/>
                <a:ext cx="2150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22" y="1828800"/>
                <a:ext cx="215071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657600" y="1831641"/>
            <a:ext cx="3733800" cy="415804"/>
            <a:chOff x="4038600" y="1830577"/>
            <a:chExt cx="2935867" cy="415804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6974467" y="1830577"/>
              <a:ext cx="0" cy="4158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4038601" y="2246381"/>
              <a:ext cx="293586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4038600" y="1830577"/>
              <a:ext cx="0" cy="4158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0800" y="710169"/>
                <a:ext cx="2529410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b="0" i="0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10169"/>
                <a:ext cx="2529410" cy="738985"/>
              </a:xfrm>
              <a:prstGeom prst="rect">
                <a:avLst/>
              </a:prstGeom>
              <a:blipFill rotWithShape="1">
                <a:blip r:embed="rId9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55052" y="742274"/>
                <a:ext cx="1877052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</a:rPr>
                        <m:t>, ∀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052" y="742274"/>
                <a:ext cx="1877052" cy="738985"/>
              </a:xfrm>
              <a:prstGeom prst="rect">
                <a:avLst/>
              </a:prstGeom>
              <a:blipFill rotWithShape="1">
                <a:blip r:embed="rId10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LP(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49" t="-8974" r="-2299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1150280" y="926357"/>
            <a:ext cx="0" cy="370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1179676" y="1840757"/>
            <a:ext cx="1" cy="41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82" r="-38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blipFill rotWithShape="1">
                <a:blip r:embed="rId5"/>
                <a:stretch>
                  <a:fillRect l="-26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>
            <a:off x="883142" y="2827920"/>
            <a:ext cx="287861" cy="587463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3962400"/>
                <a:ext cx="22863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) is a NE of </a:t>
                </a:r>
                <a:endParaRPr lang="en-US" sz="2400" dirty="0" smtClean="0"/>
              </a:p>
              <a:p>
                <a:r>
                  <a:rPr lang="en-US" sz="2400" dirty="0" smtClean="0"/>
                  <a:t>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62400"/>
                <a:ext cx="228633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000" t="-5882" r="-320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95600" y="3675660"/>
                <a:ext cx="5791200" cy="169277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Proof: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At any feasible point Cost </a:t>
                </a:r>
                <a:r>
                  <a:rPr lang="en-US" sz="2000" dirty="0"/>
                  <a:t>of LP(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 smtClean="0"/>
                  <a:t> zero.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It is zero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complemetarity</a:t>
                </a:r>
                <a:r>
                  <a:rPr lang="en-US" sz="200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NE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 smtClean="0"/>
                  <a:t> is feasible. 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sz="2000" b="0" dirty="0" smtClean="0"/>
                  <a:t>(N</a:t>
                </a:r>
                <a:r>
                  <a:rPr lang="en-US" sz="2000" dirty="0" smtClean="0"/>
                  <a:t>E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complementarity</a:t>
                </a:r>
                <a:r>
                  <a:rPr lang="en-US" sz="2000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2000" dirty="0" smtClean="0"/>
                  <a:t>cost is zero.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675660"/>
                <a:ext cx="5791200" cy="1692771"/>
              </a:xfrm>
              <a:prstGeom prst="rect">
                <a:avLst/>
              </a:prstGeom>
              <a:blipFill rotWithShape="1">
                <a:blip r:embed="rId7"/>
                <a:stretch>
                  <a:fillRect l="-1471" t="-2500" b="-5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48987" y="1600200"/>
                <a:ext cx="3538084" cy="1102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Complementarity</a:t>
                </a:r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87" y="1600200"/>
                <a:ext cx="3538084" cy="1102097"/>
              </a:xfrm>
              <a:prstGeom prst="rect">
                <a:avLst/>
              </a:prstGeom>
              <a:blipFill rotWithShape="1">
                <a:blip r:embed="rId8"/>
                <a:stretch>
                  <a:fillRect t="-277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3221" y="1600200"/>
                <a:ext cx="2847254" cy="1208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7030A0"/>
                    </a:solidFill>
                  </a:rPr>
                  <a:t>Complementarity</a:t>
                </a:r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221" y="1600200"/>
                <a:ext cx="2847254" cy="1208151"/>
              </a:xfrm>
              <a:prstGeom prst="rect">
                <a:avLst/>
              </a:prstGeom>
              <a:blipFill rotWithShape="1">
                <a:blip r:embed="rId9"/>
                <a:stretch>
                  <a:fillRect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98422" y="2956343"/>
                <a:ext cx="2150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422" y="2956343"/>
                <a:ext cx="2150717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733800" y="2959184"/>
            <a:ext cx="3733800" cy="415804"/>
            <a:chOff x="4038600" y="1830577"/>
            <a:chExt cx="2935867" cy="415804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6974467" y="1830577"/>
              <a:ext cx="0" cy="4158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4038601" y="2246381"/>
              <a:ext cx="293586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4038600" y="1830577"/>
              <a:ext cx="0" cy="4158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0800" y="710169"/>
                <a:ext cx="2174506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10169"/>
                <a:ext cx="2174506" cy="738985"/>
              </a:xfrm>
              <a:prstGeom prst="rect">
                <a:avLst/>
              </a:prstGeom>
              <a:blipFill rotWithShape="1">
                <a:blip r:embed="rId11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55052" y="742274"/>
                <a:ext cx="1522148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052" y="742274"/>
                <a:ext cx="1522148" cy="738985"/>
              </a:xfrm>
              <a:prstGeom prst="rect">
                <a:avLst/>
              </a:prstGeom>
              <a:blipFill rotWithShape="1">
                <a:blip r:embed="rId12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5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LP(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0" y="1307357"/>
                <a:ext cx="104986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49" t="-8974" r="-2299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1150280" y="926357"/>
            <a:ext cx="0" cy="370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42" y="479337"/>
                <a:ext cx="42556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1179676" y="1840757"/>
            <a:ext cx="1" cy="41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69357"/>
                <a:ext cx="159800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82" r="-38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7" y="3505200"/>
                <a:ext cx="2322046" cy="468205"/>
              </a:xfrm>
              <a:prstGeom prst="rect">
                <a:avLst/>
              </a:prstGeom>
              <a:blipFill rotWithShape="1">
                <a:blip r:embed="rId5"/>
                <a:stretch>
                  <a:fillRect l="-26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>
            <a:off x="883142" y="2827920"/>
            <a:ext cx="287861" cy="587463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4056637"/>
                <a:ext cx="22863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) is a NE of </a:t>
                </a:r>
                <a:endParaRPr lang="en-US" sz="2400" dirty="0" smtClean="0"/>
              </a:p>
              <a:p>
                <a:r>
                  <a:rPr lang="en-US" sz="2400" dirty="0" smtClean="0"/>
                  <a:t>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56637"/>
                <a:ext cx="228633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000" t="-5839" r="-320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95600" y="3675660"/>
                <a:ext cx="5791200" cy="262161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Proof: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At any feasible point Cost </a:t>
                </a:r>
                <a:r>
                  <a:rPr lang="en-US" sz="2000" dirty="0"/>
                  <a:t>of LP(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 smtClean="0"/>
                  <a:t> zero.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It is zero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complemetarity</a:t>
                </a:r>
                <a:r>
                  <a:rPr lang="en-US" sz="200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NE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 smtClean="0"/>
                  <a:t> is feasible. 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sz="2000" b="0" dirty="0" smtClean="0"/>
                  <a:t>(N</a:t>
                </a:r>
                <a:r>
                  <a:rPr lang="en-US" sz="2000" dirty="0" smtClean="0"/>
                  <a:t>E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complementarity</a:t>
                </a:r>
                <a:r>
                  <a:rPr lang="en-US" sz="2000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2000" dirty="0" smtClean="0"/>
                  <a:t>cost is zero.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000" b="1" i="1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,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990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 too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is feasible and satisfies complementarity.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				     QED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675660"/>
                <a:ext cx="5791200" cy="2621615"/>
              </a:xfrm>
              <a:prstGeom prst="rect">
                <a:avLst/>
              </a:prstGeom>
              <a:blipFill rotWithShape="1">
                <a:blip r:embed="rId7"/>
                <a:stretch>
                  <a:fillRect l="-1471" t="-1620" b="-30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1087" y="2935252"/>
                <a:ext cx="3951210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𝑣</m:t>
                      </m:r>
                      <m:r>
                        <a:rPr lang="en-US" sz="2000" i="1">
                          <a:solidFill>
                            <a:srgbClr val="0099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087" y="2935252"/>
                <a:ext cx="3951210" cy="4397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429000" y="2959184"/>
            <a:ext cx="4191000" cy="415804"/>
            <a:chOff x="4038600" y="1830577"/>
            <a:chExt cx="2935867" cy="415804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6974467" y="1830577"/>
              <a:ext cx="0" cy="4158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4038601" y="2246381"/>
              <a:ext cx="293586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4038600" y="1830577"/>
              <a:ext cx="0" cy="4158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48987" y="1600200"/>
                <a:ext cx="3538084" cy="1102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Complementarity</a:t>
                </a:r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87" y="1600200"/>
                <a:ext cx="3538084" cy="1102097"/>
              </a:xfrm>
              <a:prstGeom prst="rect">
                <a:avLst/>
              </a:prstGeom>
              <a:blipFill rotWithShape="1">
                <a:blip r:embed="rId9"/>
                <a:stretch>
                  <a:fillRect t="-277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53221" y="1600200"/>
                <a:ext cx="2847254" cy="1208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7030A0"/>
                    </a:solidFill>
                  </a:rPr>
                  <a:t>Complementarity</a:t>
                </a:r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 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221" y="1600200"/>
                <a:ext cx="2847254" cy="1208151"/>
              </a:xfrm>
              <a:prstGeom prst="rect">
                <a:avLst/>
              </a:prstGeom>
              <a:blipFill rotWithShape="1">
                <a:blip r:embed="rId10"/>
                <a:stretch>
                  <a:fillRect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90800" y="710169"/>
                <a:ext cx="2174506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10169"/>
                <a:ext cx="2174506" cy="738985"/>
              </a:xfrm>
              <a:prstGeom prst="rect">
                <a:avLst/>
              </a:prstGeom>
              <a:blipFill rotWithShape="1">
                <a:blip r:embed="rId11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55052" y="742274"/>
                <a:ext cx="1522148" cy="738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𝐴𝑦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052" y="742274"/>
                <a:ext cx="1522148" cy="738985"/>
              </a:xfrm>
              <a:prstGeom prst="rect">
                <a:avLst/>
              </a:prstGeom>
              <a:blipFill rotWithShape="1">
                <a:blip r:embed="rId12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9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What about </a:t>
            </a:r>
            <a:r>
              <a:rPr lang="en-US" dirty="0"/>
              <a:t>r</a:t>
            </a:r>
            <a:r>
              <a:rPr lang="en-US" dirty="0" smtClean="0"/>
              <a:t>ank-2 or more?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 bwMode="auto">
          <a:xfrm>
            <a:off x="4478633" y="1072009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91761" y="779621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LP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402433" y="2691825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402433" y="4977825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4728729" y="5544842"/>
                <a:ext cx="6992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28729" y="5544842"/>
                <a:ext cx="699229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6400800" y="1671935"/>
            <a:ext cx="2209077" cy="1990130"/>
            <a:chOff x="3657599" y="1519535"/>
            <a:chExt cx="2209077" cy="1990130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 flipH="1">
              <a:off x="4733737" y="1873671"/>
              <a:ext cx="1" cy="20272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495799" y="1519535"/>
                  <a:ext cx="4255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799" y="1519535"/>
                  <a:ext cx="42556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/>
            <p:cNvSpPr/>
            <p:nvPr/>
          </p:nvSpPr>
          <p:spPr bwMode="auto">
            <a:xfrm>
              <a:off x="3657599" y="2057400"/>
              <a:ext cx="2209077" cy="848731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4789856" y="2906131"/>
              <a:ext cx="0" cy="24724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962399" y="2209800"/>
                  <a:ext cx="1609158" cy="5434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solidFill>
                            <a:srgbClr val="CC0066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= LP(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</m:oMath>
                  </a14:m>
                  <a:r>
                    <a:rPr lang="en-US" sz="2800" dirty="0" smtClean="0"/>
                    <a:t>)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399" y="2209800"/>
                  <a:ext cx="1609158" cy="54341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1236" r="-5303" b="-25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343399" y="3048000"/>
                  <a:ext cx="7759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399" y="3048000"/>
                  <a:ext cx="775982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114800" y="1066800"/>
            <a:ext cx="1655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Von Neumann</a:t>
            </a:r>
          </a:p>
          <a:p>
            <a:pPr algn="ctr"/>
            <a:r>
              <a:rPr lang="en-US" sz="2000" dirty="0" smtClean="0"/>
              <a:t>(1928)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438235" y="3886200"/>
            <a:ext cx="2248565" cy="2061865"/>
            <a:chOff x="3657599" y="1443335"/>
            <a:chExt cx="2248565" cy="2061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805796" y="1443335"/>
                  <a:ext cx="5629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796" y="1443335"/>
                  <a:ext cx="562911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 bwMode="auto">
            <a:xfrm flipH="1">
              <a:off x="4365434" y="1873671"/>
              <a:ext cx="1" cy="20272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127496" y="1443335"/>
                  <a:ext cx="5557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496" y="1443335"/>
                  <a:ext cx="555793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 57"/>
            <p:cNvSpPr/>
            <p:nvPr/>
          </p:nvSpPr>
          <p:spPr bwMode="auto">
            <a:xfrm>
              <a:off x="3657599" y="2057400"/>
              <a:ext cx="2209077" cy="848731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>
              <a:off x="4332657" y="2906131"/>
              <a:ext cx="0" cy="24724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>
              <a:off x="5144164" y="2906131"/>
              <a:ext cx="15059" cy="24724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H="1">
              <a:off x="5028703" y="1883852"/>
              <a:ext cx="2912" cy="21271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3657600" y="2209800"/>
                  <a:ext cx="2248564" cy="5434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solidFill>
                            <a:srgbClr val="CC0066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= LP</a:t>
                  </a:r>
                  <a:r>
                    <a:rPr lang="en-US" sz="2800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/>
                    <a:t>)</a:t>
                  </a: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2209800"/>
                  <a:ext cx="2248564" cy="54341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1236" r="-3794" b="-26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772564" y="3043535"/>
                  <a:ext cx="18238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  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564" y="3043535"/>
                  <a:ext cx="1823896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5400000">
                <a:off x="7297442" y="6046857"/>
                <a:ext cx="6992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297442" y="6046857"/>
                <a:ext cx="699229" cy="70788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3400" y="5334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Rank-0</a:t>
            </a:r>
            <a:r>
              <a:rPr lang="en-US" sz="3200" dirty="0" smtClean="0">
                <a:solidFill>
                  <a:schemeClr val="tx1"/>
                </a:solidFill>
              </a:rPr>
              <a:t> (zero-sum) games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23870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Rank-1 </a:t>
            </a:r>
            <a:r>
              <a:rPr lang="en-US" sz="3200" dirty="0" smtClean="0">
                <a:solidFill>
                  <a:schemeClr val="tx1"/>
                </a:solidFill>
              </a:rPr>
              <a:t>games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4596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Rank-2 games</a:t>
            </a:r>
          </a:p>
        </p:txBody>
      </p:sp>
    </p:spTree>
    <p:extLst>
      <p:ext uri="{BB962C8B-B14F-4D97-AF65-F5344CB8AC3E}">
        <p14:creationId xmlns:p14="http://schemas.microsoft.com/office/powerpoint/2010/main" val="15632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Rank-0</a:t>
            </a:r>
            <a:r>
              <a:rPr lang="en-US" sz="3200" dirty="0" smtClean="0">
                <a:solidFill>
                  <a:schemeClr val="tx1"/>
                </a:solidFill>
              </a:rPr>
              <a:t> (zero-sum) games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478633" y="1072009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91761" y="779621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3870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Rank-1 </a:t>
            </a:r>
            <a:r>
              <a:rPr lang="en-US" sz="3200" dirty="0" smtClean="0">
                <a:solidFill>
                  <a:schemeClr val="tx1"/>
                </a:solidFill>
              </a:rPr>
              <a:t>games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402433" y="2691825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28600" y="4596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Rank-2 games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402433" y="4977825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4728729" y="5544842"/>
                <a:ext cx="6992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28729" y="5544842"/>
                <a:ext cx="699229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14800" y="1066800"/>
            <a:ext cx="1655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Von Neumann</a:t>
            </a:r>
          </a:p>
          <a:p>
            <a:pPr algn="ctr"/>
            <a:r>
              <a:rPr lang="en-US" sz="2000" dirty="0" smtClean="0"/>
              <a:t>(1928)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172200" y="609600"/>
            <a:ext cx="2667000" cy="320040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469233" y="3429000"/>
            <a:ext cx="702968" cy="88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468934" y="3212236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8985E"/>
                </a:solidFill>
              </a:rPr>
              <a:t>In 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2123182"/>
            <a:ext cx="1859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1-D Fixed</a:t>
            </a:r>
          </a:p>
          <a:p>
            <a:pPr algn="ctr"/>
            <a:r>
              <a:rPr lang="en-US" sz="3200" dirty="0" smtClean="0"/>
              <a:t>Point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0" y="4485382"/>
            <a:ext cx="1859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-D Fixed</a:t>
            </a:r>
          </a:p>
          <a:p>
            <a:pPr algn="ctr"/>
            <a:r>
              <a:rPr lang="en-US" sz="3200" dirty="0" smtClean="0"/>
              <a:t>Point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7747" y="626574"/>
            <a:ext cx="6721853" cy="1973697"/>
            <a:chOff x="1074761" y="3048000"/>
            <a:chExt cx="6964190" cy="2819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689366" y="3048000"/>
              <a:ext cx="2349585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74761" y="3048000"/>
              <a:ext cx="2405503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2061" y="4014444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EE1802"/>
                  </a:solidFill>
                </a:rPr>
                <a:t>A</a:t>
              </a:r>
              <a:endParaRPr lang="en-US" sz="3200" dirty="0">
                <a:solidFill>
                  <a:srgbClr val="EE180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71970" y="4107296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9035" y="76200"/>
            <a:ext cx="7410565" cy="2571788"/>
            <a:chOff x="304800" y="2205238"/>
            <a:chExt cx="7410565" cy="2571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26314" y="2220598"/>
                  <a:ext cx="2389051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314" y="2220598"/>
                  <a:ext cx="2389051" cy="5579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26258" y="2205238"/>
                  <a:ext cx="2389051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258" y="2205238"/>
                  <a:ext cx="2389051" cy="5579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18160" y="2513463"/>
                  <a:ext cx="72628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8160" y="2513463"/>
                  <a:ext cx="726289" cy="22467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4800" y="2530257"/>
                  <a:ext cx="726288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2530257"/>
                  <a:ext cx="726288" cy="224676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327609" y="353002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en-US" sz="32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22100" y="3505200"/>
                <a:ext cx="3149900" cy="577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00" y="3505200"/>
                <a:ext cx="3149900" cy="5772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05400" y="3532194"/>
                <a:ext cx="3173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𝐵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𝐵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32194"/>
                <a:ext cx="317324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" y="4596825"/>
                <a:ext cx="12314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-NE</a:t>
                </a:r>
                <a:r>
                  <a:rPr lang="en-US" sz="32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</a:t>
                </a:r>
                <a:endParaRPr lang="en-US" sz="32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96825"/>
                <a:ext cx="1231427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4583" r="-1138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00200" y="4572000"/>
                <a:ext cx="3773982" cy="577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72000"/>
                <a:ext cx="3773982" cy="5772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95583" y="5419338"/>
                <a:ext cx="3778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𝐵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𝐵</m:t>
                    </m:r>
                    <m:r>
                      <a:rPr lang="en-US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83" y="5419338"/>
                <a:ext cx="377859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96647" y="4114800"/>
                <a:ext cx="23663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∈[0, 1]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47" y="4114800"/>
                <a:ext cx="236635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9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Rank-0</a:t>
            </a:r>
            <a:r>
              <a:rPr lang="en-US" sz="3200" dirty="0" smtClean="0">
                <a:solidFill>
                  <a:schemeClr val="tx1"/>
                </a:solidFill>
              </a:rPr>
              <a:t> (zero-sum) games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478633" y="1072009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91761" y="779621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3870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Rank-1 </a:t>
            </a:r>
            <a:r>
              <a:rPr lang="en-US" sz="3200" dirty="0" smtClean="0">
                <a:solidFill>
                  <a:schemeClr val="tx1"/>
                </a:solidFill>
              </a:rPr>
              <a:t>games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402433" y="2691825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28600" y="4596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Rank-2 games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402433" y="4977825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4728729" y="5544842"/>
                <a:ext cx="6992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28729" y="5544842"/>
                <a:ext cx="699229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14800" y="1066800"/>
            <a:ext cx="1655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Von Neumann</a:t>
            </a:r>
          </a:p>
          <a:p>
            <a:pPr algn="ctr"/>
            <a:r>
              <a:rPr lang="en-US" sz="2000" dirty="0" smtClean="0"/>
              <a:t>(1928)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09273" y="3797011"/>
            <a:ext cx="2667000" cy="320040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228246" y="3794052"/>
            <a:ext cx="943957" cy="921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001354" y="3276600"/>
            <a:ext cx="2226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PPAD-hard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5400000">
                <a:off x="7373642" y="5863072"/>
                <a:ext cx="6992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642" y="5863072"/>
                <a:ext cx="699229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629400" y="2123182"/>
            <a:ext cx="1859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1-D Fixed</a:t>
            </a:r>
          </a:p>
          <a:p>
            <a:pPr algn="ctr"/>
            <a:r>
              <a:rPr lang="en-US" sz="3200" dirty="0" smtClean="0"/>
              <a:t>Point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9400" y="4485382"/>
            <a:ext cx="1859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-D Fixed</a:t>
            </a:r>
          </a:p>
          <a:p>
            <a:pPr algn="ctr"/>
            <a:r>
              <a:rPr lang="en-US" sz="3200" dirty="0" smtClean="0"/>
              <a:t>Point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Rank-0</a:t>
            </a:r>
            <a:r>
              <a:rPr lang="en-US" sz="3200" dirty="0" smtClean="0">
                <a:solidFill>
                  <a:schemeClr val="tx1"/>
                </a:solidFill>
              </a:rPr>
              <a:t> (zero-sum) games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478633" y="1072009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91761" y="779621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3870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Rank-1 </a:t>
            </a:r>
            <a:r>
              <a:rPr lang="en-US" sz="3200" dirty="0" smtClean="0">
                <a:solidFill>
                  <a:schemeClr val="tx1"/>
                </a:solidFill>
              </a:rPr>
              <a:t>games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402433" y="2691825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28600" y="4596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Rank-2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5400000">
                <a:off x="4728729" y="5544842"/>
                <a:ext cx="6992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28729" y="5544842"/>
                <a:ext cx="699229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14800" y="1066800"/>
            <a:ext cx="1655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Von Neumann</a:t>
            </a:r>
          </a:p>
          <a:p>
            <a:pPr algn="ctr"/>
            <a:r>
              <a:rPr lang="en-US" sz="2000" dirty="0" smtClean="0"/>
              <a:t>(1928)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09273" y="3797011"/>
            <a:ext cx="2667000" cy="320040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228246" y="3794052"/>
            <a:ext cx="943957" cy="921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001354" y="3266182"/>
            <a:ext cx="2226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PPAD-hard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5400000">
                <a:off x="7373642" y="5863072"/>
                <a:ext cx="6992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73642" y="5863072"/>
                <a:ext cx="699229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629400" y="2123182"/>
            <a:ext cx="1859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1-D Fixed</a:t>
            </a:r>
          </a:p>
          <a:p>
            <a:pPr algn="ctr"/>
            <a:r>
              <a:rPr lang="en-US" sz="3200" dirty="0" smtClean="0"/>
              <a:t>Point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9400" y="4485382"/>
            <a:ext cx="1859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-D Fixed</a:t>
            </a:r>
          </a:p>
          <a:p>
            <a:pPr algn="ctr"/>
            <a:r>
              <a:rPr lang="en-US" sz="3200" dirty="0" smtClean="0"/>
              <a:t>Point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343400" y="4977825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724400" y="427752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2514600" y="2677182"/>
            <a:ext cx="1066800" cy="126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943600" y="2676322"/>
            <a:ext cx="1066800" cy="102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934200" y="2199269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Rank-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game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"/>
            <a:ext cx="5252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Almost! </a:t>
            </a:r>
            <a:r>
              <a:rPr lang="en-US" sz="4000" dirty="0">
                <a:solidFill>
                  <a:srgbClr val="FF0000"/>
                </a:solidFill>
              </a:rPr>
              <a:t>[</a:t>
            </a:r>
            <a:r>
              <a:rPr lang="en-US" sz="4000" dirty="0" smtClean="0">
                <a:solidFill>
                  <a:srgbClr val="FF0000"/>
                </a:solidFill>
              </a:rPr>
              <a:t>M (STOC’14)]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107" y="1905000"/>
            <a:ext cx="1806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2-D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Brouwer</a:t>
            </a:r>
            <a:endParaRPr lang="en-US" sz="24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Discrete)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PPAD-hard </a:t>
            </a:r>
          </a:p>
          <a:p>
            <a:pPr algn="ctr"/>
            <a:r>
              <a:rPr lang="en-US" sz="2400" dirty="0" smtClean="0"/>
              <a:t>(CD’06)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05338" y="1905000"/>
            <a:ext cx="1715164" cy="1297990"/>
            <a:chOff x="3657599" y="1443335"/>
            <a:chExt cx="1953603" cy="1710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805796" y="1443335"/>
                  <a:ext cx="501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796" y="1443335"/>
                  <a:ext cx="50148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 bwMode="auto">
            <a:xfrm flipH="1">
              <a:off x="4365434" y="1873671"/>
              <a:ext cx="1" cy="20272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127496" y="1443335"/>
                  <a:ext cx="4955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496" y="1443335"/>
                  <a:ext cx="49552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 bwMode="auto">
            <a:xfrm>
              <a:off x="3657599" y="2057400"/>
              <a:ext cx="1953603" cy="848731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4332657" y="2906131"/>
              <a:ext cx="0" cy="24724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>
              <a:off x="5144164" y="2906131"/>
              <a:ext cx="15059" cy="24724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H="1">
              <a:off x="5028703" y="1883852"/>
              <a:ext cx="2912" cy="21271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875338" y="2146065"/>
                  <a:ext cx="1511322" cy="4826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/>
                    <a:t>LP</a:t>
                  </a:r>
                  <a:r>
                    <a:rPr lang="en-US" sz="2400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)</a:t>
                  </a: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338" y="2146065"/>
                  <a:ext cx="1511322" cy="4826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881" t="-13333" r="-15596" b="-6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1219200" y="4447504"/>
            <a:ext cx="661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Gives</a:t>
            </a:r>
            <a:r>
              <a:rPr lang="en-US" sz="2400" dirty="0" smtClean="0">
                <a:solidFill>
                  <a:schemeClr val="tx1"/>
                </a:solidFill>
              </a:rPr>
              <a:t> a simpler proof of PPAD-hardness for 2-Nash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7747" y="626574"/>
            <a:ext cx="6721853" cy="1973697"/>
            <a:chOff x="1074761" y="3048000"/>
            <a:chExt cx="6964190" cy="2819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689366" y="3048000"/>
              <a:ext cx="2349585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74761" y="3048000"/>
              <a:ext cx="2405503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2061" y="4014444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EE1802"/>
                  </a:solidFill>
                </a:rPr>
                <a:t>A</a:t>
              </a:r>
              <a:endParaRPr lang="en-US" sz="3200" dirty="0">
                <a:solidFill>
                  <a:srgbClr val="EE180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71970" y="4107296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9035" y="76200"/>
            <a:ext cx="7410565" cy="2571788"/>
            <a:chOff x="304800" y="2205238"/>
            <a:chExt cx="7410565" cy="2571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26314" y="2220598"/>
                  <a:ext cx="2389051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314" y="2220598"/>
                  <a:ext cx="2389051" cy="5579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26258" y="2205238"/>
                  <a:ext cx="2389051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258" y="2205238"/>
                  <a:ext cx="2389051" cy="5579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18160" y="2513463"/>
                  <a:ext cx="72628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8160" y="2513463"/>
                  <a:ext cx="726289" cy="22467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4800" y="2530257"/>
                  <a:ext cx="726288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2530257"/>
                  <a:ext cx="726288" cy="224676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8018" y="3987225"/>
                <a:ext cx="12314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-NE</a:t>
                </a:r>
                <a:r>
                  <a:rPr lang="en-US" sz="32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</a:t>
                </a:r>
                <a:endParaRPr lang="en-US" sz="32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8" y="3987225"/>
                <a:ext cx="1231427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4583" r="-1138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69618" y="3962400"/>
                <a:ext cx="3896130" cy="719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i="1" dirty="0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800" i="1" dirty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 dirty="0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18" y="3962400"/>
                <a:ext cx="3896130" cy="7199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65001" y="4809738"/>
                <a:ext cx="3933192" cy="713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 dirty="0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001" y="4809738"/>
                <a:ext cx="3933192" cy="713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3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7747" y="626574"/>
            <a:ext cx="6721853" cy="1973697"/>
            <a:chOff x="1074761" y="3048000"/>
            <a:chExt cx="6964190" cy="2819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689366" y="3048000"/>
              <a:ext cx="2349585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74761" y="3048000"/>
              <a:ext cx="2405503" cy="2819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EE180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2061" y="4014444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EE1802"/>
                  </a:solidFill>
                </a:rPr>
                <a:t>A</a:t>
              </a:r>
              <a:endParaRPr lang="en-US" sz="3200" dirty="0">
                <a:solidFill>
                  <a:srgbClr val="EE180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71970" y="4107296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9035" y="76200"/>
            <a:ext cx="7410565" cy="2571788"/>
            <a:chOff x="304800" y="2205238"/>
            <a:chExt cx="7410565" cy="2571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26314" y="2220598"/>
                  <a:ext cx="2389051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314" y="2220598"/>
                  <a:ext cx="2389051" cy="5579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26258" y="2205238"/>
                  <a:ext cx="2389051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…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258" y="2205238"/>
                  <a:ext cx="2389051" cy="5579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18160" y="2513463"/>
                  <a:ext cx="72628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dirty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8160" y="2513463"/>
                  <a:ext cx="726289" cy="22467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4800" y="2530257"/>
                  <a:ext cx="726288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EE180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EE180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EE180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2530257"/>
                  <a:ext cx="726288" cy="224676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8018" y="3987225"/>
                <a:ext cx="12314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-NE</a:t>
                </a:r>
                <a:r>
                  <a:rPr lang="en-US" sz="32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</a:t>
                </a:r>
                <a:endParaRPr lang="en-US" sz="32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8" y="3987225"/>
                <a:ext cx="1231427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4583" r="-1138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69618" y="3962400"/>
                <a:ext cx="41355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i="1" dirty="0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18" y="3962400"/>
                <a:ext cx="413555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65001" y="4809738"/>
                <a:ext cx="4367414" cy="566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001" y="4809738"/>
                <a:ext cx="4367414" cy="5668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V="1">
            <a:off x="4348708" y="3733800"/>
            <a:ext cx="223292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572000" y="3200400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 p</a:t>
            </a:r>
            <a:r>
              <a:rPr lang="en-US" sz="2800" dirty="0" smtClean="0">
                <a:solidFill>
                  <a:schemeClr val="tx1"/>
                </a:solidFill>
              </a:rPr>
              <a:t>laying move </a:t>
            </a:r>
            <a:r>
              <a:rPr lang="en-US" sz="2800" i="1" dirty="0" err="1"/>
              <a:t>i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5660" y="5562600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Bob p</a:t>
            </a:r>
            <a:r>
              <a:rPr lang="en-US" sz="2800" dirty="0" smtClean="0">
                <a:solidFill>
                  <a:schemeClr val="tx1"/>
                </a:solidFill>
              </a:rPr>
              <a:t>laying move </a:t>
            </a:r>
            <a:r>
              <a:rPr lang="en-US" sz="2800" i="1" dirty="0" smtClean="0"/>
              <a:t>j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4572000" y="5257800"/>
            <a:ext cx="304800" cy="3738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580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0600" y="253425"/>
                <a:ext cx="12314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-NE</a:t>
                </a:r>
                <a:r>
                  <a:rPr lang="en-US" sz="32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</a:t>
                </a:r>
                <a:endParaRPr lang="en-US" sz="32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3425"/>
                <a:ext cx="1231427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4583" r="-1138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62200" y="228600"/>
                <a:ext cx="35704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28600"/>
                <a:ext cx="357046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57583" y="762000"/>
                <a:ext cx="3767826" cy="499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83" y="762000"/>
                <a:ext cx="3767826" cy="499047"/>
              </a:xfrm>
              <a:prstGeom prst="rect">
                <a:avLst/>
              </a:prstGeom>
              <a:blipFill rotWithShape="1"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000" y="2845065"/>
            <a:ext cx="1910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Theorem: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4025" y="2847211"/>
                <a:ext cx="5117555" cy="886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be a NE.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uniform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uniform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25" y="2847211"/>
                <a:ext cx="5117555" cy="886589"/>
              </a:xfrm>
              <a:prstGeom prst="rect">
                <a:avLst/>
              </a:prstGeom>
              <a:blipFill rotWithShape="1">
                <a:blip r:embed="rId5"/>
                <a:stretch>
                  <a:fillRect l="-1786" t="-547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94182" y="365760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25712" y="228600"/>
                <a:ext cx="1927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event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712" y="228600"/>
                <a:ext cx="192719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31828" y="751820"/>
                <a:ext cx="1902572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event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28" y="751820"/>
                <a:ext cx="1902572" cy="5579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09800" y="3709290"/>
                <a:ext cx="2834879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Good=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∩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∩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709290"/>
                <a:ext cx="2834879" cy="557910"/>
              </a:xfrm>
              <a:prstGeom prst="rect">
                <a:avLst/>
              </a:prstGeom>
              <a:blipFill rotWithShape="1">
                <a:blip r:embed="rId8"/>
                <a:stretch>
                  <a:fillRect l="-4516" t="-10870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105400" y="3743980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Pr</a:t>
            </a:r>
            <a:r>
              <a:rPr lang="en-US" sz="2800" b="1" dirty="0" smtClean="0">
                <a:solidFill>
                  <a:schemeClr val="tx1"/>
                </a:solidFill>
              </a:rPr>
              <a:t>(Good) &gt; 0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800600" y="4419600"/>
            <a:ext cx="317320" cy="381000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57400" y="5237720"/>
                <a:ext cx="2624886" cy="1119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Try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37720"/>
                <a:ext cx="2624886" cy="1119345"/>
              </a:xfrm>
              <a:prstGeom prst="rect">
                <a:avLst/>
              </a:prstGeom>
              <a:blipFill rotWithShape="1">
                <a:blip r:embed="rId9"/>
                <a:stretch>
                  <a:fillRect l="-6047" t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17920" y="5029200"/>
                <a:ext cx="3441263" cy="812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chemeClr val="tx1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time.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920" y="5029200"/>
                <a:ext cx="3441263" cy="812274"/>
              </a:xfrm>
              <a:prstGeom prst="rect">
                <a:avLst/>
              </a:prstGeom>
              <a:blipFill rotWithShape="1">
                <a:blip r:embed="rId10"/>
                <a:stretch>
                  <a:fillRect l="-4610" r="-3723" b="-2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484274" y="4643006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EE1802"/>
                </a:solidFill>
              </a:rPr>
              <a:t>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2000" y="1728309"/>
                <a:ext cx="8161721" cy="633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𝑘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≝</m:t>
                    </m:r>
                  </m:oMath>
                </a14:m>
                <a:r>
                  <a:rPr lang="en-US" sz="2400" dirty="0"/>
                  <a:t> k independent samples as per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dirty="0"/>
                  <a:t>(w/ repetition</a:t>
                </a:r>
                <a:r>
                  <a:rPr lang="en-US" sz="24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28309"/>
                <a:ext cx="8161721" cy="633891"/>
              </a:xfrm>
              <a:prstGeom prst="rect">
                <a:avLst/>
              </a:prstGeom>
              <a:blipFill rotWithShape="1">
                <a:blip r:embed="rId11"/>
                <a:stretch>
                  <a:fillRect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9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5" grpId="0"/>
      <p:bldP spid="17" grpId="0"/>
      <p:bldP spid="19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4182" y="365760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09800" y="3709290"/>
                <a:ext cx="2834879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Good=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∩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∩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709290"/>
                <a:ext cx="2834879" cy="557910"/>
              </a:xfrm>
              <a:prstGeom prst="rect">
                <a:avLst/>
              </a:prstGeom>
              <a:blipFill rotWithShape="1">
                <a:blip r:embed="rId2"/>
                <a:stretch>
                  <a:fillRect l="-4516" t="-10870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105400" y="3743980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Pr</a:t>
            </a:r>
            <a:r>
              <a:rPr lang="en-US" sz="2800" b="1" dirty="0" smtClean="0">
                <a:solidFill>
                  <a:schemeClr val="tx1"/>
                </a:solidFill>
              </a:rPr>
              <a:t>(Good) &gt; 0</a:t>
            </a:r>
          </a:p>
        </p:txBody>
      </p:sp>
      <p:sp>
        <p:nvSpPr>
          <p:cNvPr id="4" name="Up-Down Arrow 3"/>
          <p:cNvSpPr/>
          <p:nvPr/>
        </p:nvSpPr>
        <p:spPr bwMode="auto">
          <a:xfrm>
            <a:off x="6094805" y="4419600"/>
            <a:ext cx="227241" cy="509876"/>
          </a:xfrm>
          <a:prstGeom prst="upDown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75150" y="5081876"/>
                <a:ext cx="2392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Pr(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𝐆𝐨𝐨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800" b="1" dirty="0" smtClean="0"/>
                  <a:t>&lt; 1</a:t>
                </a:r>
                <a:endParaRPr lang="en-US" sz="28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150" y="5081876"/>
                <a:ext cx="239245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357" t="-11765" r="-408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28800" y="5065373"/>
                <a:ext cx="3257430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Goo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sup>
                    </m:sSubSup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065373"/>
                <a:ext cx="3257430" cy="573427"/>
              </a:xfrm>
              <a:prstGeom prst="rect">
                <a:avLst/>
              </a:prstGeom>
              <a:blipFill rotWithShape="1">
                <a:blip r:embed="rId4"/>
                <a:stretch>
                  <a:fillRect l="-3745" t="-10638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0600" y="253425"/>
                <a:ext cx="12314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-NE</a:t>
                </a:r>
                <a:r>
                  <a:rPr lang="en-US" sz="32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</a:t>
                </a:r>
                <a:endParaRPr lang="en-US" sz="32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3425"/>
                <a:ext cx="1231427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4583" r="-1138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25712" y="228600"/>
                <a:ext cx="1927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event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712" y="228600"/>
                <a:ext cx="192719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31828" y="751820"/>
                <a:ext cx="1902572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event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28" y="751820"/>
                <a:ext cx="1902572" cy="5579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81000" y="2845065"/>
            <a:ext cx="1910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Theorem: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34025" y="2847211"/>
                <a:ext cx="5097549" cy="886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be a NE.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uniform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uniform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25" y="2847211"/>
                <a:ext cx="5097549" cy="886589"/>
              </a:xfrm>
              <a:prstGeom prst="rect">
                <a:avLst/>
              </a:prstGeom>
              <a:blipFill rotWithShape="1">
                <a:blip r:embed="rId10"/>
                <a:stretch>
                  <a:fillRect l="-1794" t="-547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2000" y="1728309"/>
                <a:ext cx="8161721" cy="633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𝑘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≝</m:t>
                    </m:r>
                  </m:oMath>
                </a14:m>
                <a:r>
                  <a:rPr lang="en-US" sz="2400" dirty="0"/>
                  <a:t> k independent samples as per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dirty="0"/>
                  <a:t>(w/ repetition</a:t>
                </a:r>
                <a:r>
                  <a:rPr lang="en-US" sz="24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28309"/>
                <a:ext cx="8161721" cy="633891"/>
              </a:xfrm>
              <a:prstGeom prst="rect">
                <a:avLst/>
              </a:prstGeom>
              <a:blipFill rotWithShape="1">
                <a:blip r:embed="rId11"/>
                <a:stretch>
                  <a:fillRect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62200" y="228600"/>
                <a:ext cx="35704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28600"/>
                <a:ext cx="3570465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57583" y="762000"/>
                <a:ext cx="3767826" cy="499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83" y="762000"/>
                <a:ext cx="3767826" cy="499047"/>
              </a:xfrm>
              <a:prstGeom prst="rect">
                <a:avLst/>
              </a:prstGeom>
              <a:blipFill rotWithShape="1">
                <a:blip r:embed="rId13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4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514350" indent="-514350">
          <a:buFont typeface="+mj-lt"/>
          <a:buAutoNum type="arabicPeriod"/>
          <a:defRPr sz="32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LemkeLinearSPLC1</Template>
  <TotalTime>33230</TotalTime>
  <Words>4943</Words>
  <Application>Microsoft Office PowerPoint</Application>
  <PresentationFormat>On-screen Show (4:3)</PresentationFormat>
  <Paragraphs>660</Paragraphs>
  <Slides>52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Pixel</vt:lpstr>
      <vt:lpstr>PowerPoint Presentation</vt:lpstr>
      <vt:lpstr>Algorithms So far</vt:lpstr>
      <vt:lpstr>Today: Algorithm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Constant rank games</vt:lpstr>
      <vt:lpstr>Rank of a Game: rank(A+B) (Kannan and Theobald’05)</vt:lpstr>
      <vt:lpstr>Today: Algorithm for</vt:lpstr>
      <vt:lpstr>PowerPoint Presentation</vt:lpstr>
      <vt:lpstr>Polyhedra</vt:lpstr>
      <vt:lpstr>Polyhedra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Rank 1 Game</vt:lpstr>
      <vt:lpstr>Rank 1 Game</vt:lpstr>
      <vt:lpstr>Think Big!</vt:lpstr>
      <vt:lpstr>Think Big!</vt:lpstr>
      <vt:lpstr>Think Big!</vt:lpstr>
      <vt:lpstr>Think Big!</vt:lpstr>
      <vt:lpstr>Think Big!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1-D Fixed Point</vt:lpstr>
      <vt:lpstr>1-D Fixed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rank-2 or more?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ruta</cp:lastModifiedBy>
  <cp:revision>1033</cp:revision>
  <dcterms:created xsi:type="dcterms:W3CDTF">2013-04-16T19:12:34Z</dcterms:created>
  <dcterms:modified xsi:type="dcterms:W3CDTF">2016-02-03T01:02:37Z</dcterms:modified>
</cp:coreProperties>
</file>