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425" r:id="rId2"/>
    <p:sldId id="601" r:id="rId3"/>
    <p:sldId id="602" r:id="rId4"/>
    <p:sldId id="524" r:id="rId5"/>
    <p:sldId id="621" r:id="rId6"/>
    <p:sldId id="556" r:id="rId7"/>
    <p:sldId id="557" r:id="rId8"/>
    <p:sldId id="555" r:id="rId9"/>
    <p:sldId id="554" r:id="rId10"/>
    <p:sldId id="558" r:id="rId11"/>
    <p:sldId id="559" r:id="rId12"/>
    <p:sldId id="560" r:id="rId13"/>
    <p:sldId id="603" r:id="rId14"/>
    <p:sldId id="595" r:id="rId15"/>
    <p:sldId id="606" r:id="rId16"/>
    <p:sldId id="607" r:id="rId17"/>
    <p:sldId id="625" r:id="rId18"/>
    <p:sldId id="623" r:id="rId19"/>
    <p:sldId id="624" r:id="rId20"/>
    <p:sldId id="622" r:id="rId21"/>
    <p:sldId id="626" r:id="rId22"/>
    <p:sldId id="608" r:id="rId23"/>
    <p:sldId id="609" r:id="rId24"/>
    <p:sldId id="627" r:id="rId25"/>
    <p:sldId id="610" r:id="rId26"/>
    <p:sldId id="628" r:id="rId27"/>
    <p:sldId id="611" r:id="rId28"/>
    <p:sldId id="604" r:id="rId29"/>
    <p:sldId id="561" r:id="rId30"/>
    <p:sldId id="630" r:id="rId31"/>
    <p:sldId id="632" r:id="rId32"/>
    <p:sldId id="564" r:id="rId33"/>
    <p:sldId id="565" r:id="rId34"/>
    <p:sldId id="633" r:id="rId35"/>
    <p:sldId id="634" r:id="rId36"/>
    <p:sldId id="635" r:id="rId37"/>
    <p:sldId id="636" r:id="rId38"/>
    <p:sldId id="563" r:id="rId39"/>
    <p:sldId id="605" r:id="rId40"/>
    <p:sldId id="571" r:id="rId41"/>
    <p:sldId id="613" r:id="rId42"/>
    <p:sldId id="572" r:id="rId43"/>
    <p:sldId id="573" r:id="rId44"/>
    <p:sldId id="574" r:id="rId45"/>
    <p:sldId id="575" r:id="rId46"/>
    <p:sldId id="576" r:id="rId47"/>
    <p:sldId id="577" r:id="rId48"/>
    <p:sldId id="579" r:id="rId49"/>
    <p:sldId id="578" r:id="rId50"/>
    <p:sldId id="580" r:id="rId51"/>
    <p:sldId id="629" r:id="rId52"/>
    <p:sldId id="616" r:id="rId53"/>
    <p:sldId id="581" r:id="rId54"/>
    <p:sldId id="582" r:id="rId55"/>
    <p:sldId id="584" r:id="rId56"/>
    <p:sldId id="619" r:id="rId57"/>
    <p:sldId id="585" r:id="rId58"/>
    <p:sldId id="586" r:id="rId59"/>
    <p:sldId id="587" r:id="rId60"/>
    <p:sldId id="588" r:id="rId61"/>
    <p:sldId id="589" r:id="rId62"/>
    <p:sldId id="591" r:id="rId63"/>
    <p:sldId id="590" r:id="rId64"/>
    <p:sldId id="592" r:id="rId65"/>
    <p:sldId id="617" r:id="rId66"/>
    <p:sldId id="567" r:id="rId67"/>
    <p:sldId id="568" r:id="rId68"/>
    <p:sldId id="569" r:id="rId69"/>
    <p:sldId id="570" r:id="rId70"/>
    <p:sldId id="594" r:id="rId71"/>
    <p:sldId id="596" r:id="rId72"/>
    <p:sldId id="597" r:id="rId73"/>
    <p:sldId id="598" r:id="rId74"/>
    <p:sldId id="599" r:id="rId75"/>
    <p:sldId id="600" r:id="rId76"/>
    <p:sldId id="612" r:id="rId77"/>
    <p:sldId id="593" r:id="rId78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EA0F"/>
    <a:srgbClr val="DADC15"/>
    <a:srgbClr val="02D40A"/>
    <a:srgbClr val="00FF00"/>
    <a:srgbClr val="0AA676"/>
    <a:srgbClr val="32000C"/>
    <a:srgbClr val="CB6B30"/>
    <a:srgbClr val="E36243"/>
    <a:srgbClr val="FF4A7E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5833" autoAdjust="0"/>
  </p:normalViewPr>
  <p:slideViewPr>
    <p:cSldViewPr>
      <p:cViewPr varScale="1">
        <p:scale>
          <a:sx n="35" d="100"/>
          <a:sy n="35" d="100"/>
        </p:scale>
        <p:origin x="1068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0D9E0D8-5176-4600-8F97-8776EAA1B323}" type="datetimeFigureOut">
              <a:rPr lang="en-US"/>
              <a:pPr>
                <a:defRPr/>
              </a:pPr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2468B8-2F45-4DC7-93AA-AB8371927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00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46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baseline="0" dirty="0" smtClean="0"/>
              <a:t> depends on phi and theta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6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Directly labels, Structure</a:t>
            </a:r>
            <a:r>
              <a:rPr lang="en-US" baseline="0" dirty="0" smtClean="0"/>
              <a:t> in label space using external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17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hot vector, motorcycle example, remove external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4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hot vector, motorcycle example, remove external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68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rp</a:t>
            </a:r>
            <a:r>
              <a:rPr lang="en-US" baseline="0" dirty="0" smtClean="0"/>
              <a:t> but 5 np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04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7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lest</a:t>
            </a:r>
            <a:r>
              <a:rPr lang="en-US" baseline="0" dirty="0" smtClean="0"/>
              <a:t> learn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50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Understand question </a:t>
            </a:r>
            <a:r>
              <a:rPr lang="mr-IN" dirty="0" smtClean="0"/>
              <a:t>–</a:t>
            </a:r>
            <a:r>
              <a:rPr lang="en-US" baseline="0" dirty="0" smtClean="0"/>
              <a:t> the question is not if the family is enjoying themselves, or if the people are having dinner, or what are the people doing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3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dotted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3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9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8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44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where</a:t>
            </a:r>
            <a:r>
              <a:rPr lang="en-US" baseline="0" dirty="0" smtClean="0"/>
              <a:t> the fact that our labels are words in natural language that has a lot of structure helps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9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Score order preserved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7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metrics like L2, cosine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40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baseline="0" dirty="0" smtClean="0"/>
              <a:t> depends on phi and theta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7F0F4-7DAA-7E4C-A363-60651A717FDC}" type="datetime1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035A1-55F7-4E7A-BD95-2842D1AF3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14EB6-53C2-4048-AE73-DFF200158235}" type="datetime1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9A1D8-C086-4DFA-A7F8-65927B914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7B410-6F52-304E-82B6-579DD6B5CE39}" type="datetime1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CA88-26B2-457B-A617-3661C910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E11DD-B82F-C644-83CB-A800F1C03E97}" type="datetime1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64C85-B781-4D49-A1E9-980879C02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5E1D3-9278-5E40-9D36-9CBA25B09AD8}" type="datetime1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91E1-AE05-473D-9794-60DFF2960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6ED6B-6462-AE44-9C01-B83DB96B3894}" type="datetime1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33A1-094F-4F33-9E30-6217E6483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7019D-CBE3-C54E-85F1-DDDEC00F93AD}" type="datetime1">
              <a:rPr lang="en-US" smtClean="0"/>
              <a:t>4/27/2017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14E10-4EC1-4217-B2B2-95A223220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CDEC-74E0-6840-BA86-61894CC0BDBA}" type="datetime1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F5B37-9C54-4FB2-B0B5-C4ED48A37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53AEC-B855-FC4F-9397-84FF1A1A6A1B}" type="datetime1">
              <a:rPr lang="en-US" smtClean="0"/>
              <a:t>4/27/2017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8D573-D31A-4C8E-AC14-AC97A30E6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DD91E-13BC-AC41-9F22-372501D8B600}" type="datetime1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DA80B-3EE6-410C-B41E-F1D280BD2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F5AB-42CC-F946-80D9-0F0831CAAC70}" type="datetime1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AA2A-91AA-4005-86C3-2CFC62859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A1F8C5-039E-7441-9289-057B1C57B38F}" type="datetime1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D35C9E-52A7-4FF7-951B-F22EC1E0D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14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jpe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66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1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3" Type="http://schemas.openxmlformats.org/officeDocument/2006/relationships/image" Target="../media/image730.png"/><Relationship Id="rId7" Type="http://schemas.openxmlformats.org/officeDocument/2006/relationships/image" Target="../media/image77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10" Type="http://schemas.openxmlformats.org/officeDocument/2006/relationships/image" Target="../media/image800.png"/><Relationship Id="rId4" Type="http://schemas.openxmlformats.org/officeDocument/2006/relationships/image" Target="../media/image740.png"/><Relationship Id="rId9" Type="http://schemas.openxmlformats.org/officeDocument/2006/relationships/image" Target="../media/image79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730.png"/><Relationship Id="rId7" Type="http://schemas.openxmlformats.org/officeDocument/2006/relationships/image" Target="../media/image82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10" Type="http://schemas.openxmlformats.org/officeDocument/2006/relationships/image" Target="../media/image850.png"/><Relationship Id="rId4" Type="http://schemas.openxmlformats.org/officeDocument/2006/relationships/image" Target="../media/image740.png"/><Relationship Id="rId9" Type="http://schemas.openxmlformats.org/officeDocument/2006/relationships/image" Target="../media/image84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Role of Language in Vision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Tanmay Gupta</a:t>
            </a: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04/27/17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Compatibility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229600" cy="513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</a:rPr>
                      <m:t>𝜙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charset="0"/>
                      </a:rPr>
                      <m:t>Θ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</a:rPr>
                      <m:t>𝑦</m:t>
                    </m:r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800" dirty="0" smtClean="0"/>
              </a:p>
              <a:p>
                <a:pPr marL="400050" lvl="1" indent="0">
                  <a:buNone/>
                </a:pPr>
                <a:r>
                  <a:rPr lang="en-US" b="1" dirty="0" smtClean="0">
                    <a:solidFill>
                      <a:srgbClr val="02D40A"/>
                    </a:solidFill>
                  </a:rPr>
                  <a:t>Pros:</a:t>
                </a:r>
              </a:p>
              <a:p>
                <a:pPr lvl="1"/>
                <a:r>
                  <a:rPr lang="en-US" sz="2400" dirty="0" smtClean="0"/>
                  <a:t>The representations are learned</a:t>
                </a:r>
              </a:p>
              <a:p>
                <a:pPr lvl="1"/>
                <a:r>
                  <a:rPr lang="en-US" sz="2400" dirty="0" smtClean="0"/>
                  <a:t>Structure in label space can be </a:t>
                </a:r>
                <a:r>
                  <a:rPr lang="en-US" sz="2400" b="1" i="1" dirty="0" smtClean="0"/>
                  <a:t>discovered</a:t>
                </a:r>
              </a:p>
              <a:p>
                <a:pPr lvl="1"/>
                <a:r>
                  <a:rPr lang="en-US" sz="2400" dirty="0" smtClean="0"/>
                  <a:t>Inference can use fast (approx.) nearest neighbor lookup</a:t>
                </a:r>
                <a:endParaRPr lang="en-US" dirty="0" smtClean="0"/>
              </a:p>
              <a:p>
                <a:pPr marL="400050" lvl="1" indent="0">
                  <a:buNone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Cons: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2400" dirty="0"/>
                  <a:t>The </a:t>
                </a:r>
                <a:r>
                  <a:rPr lang="en-US" sz="2400" dirty="0" smtClean="0"/>
                  <a:t>representations of images and labels need to lie in the same inner product space </a:t>
                </a:r>
              </a:p>
              <a:p>
                <a:pPr lvl="1"/>
                <a:r>
                  <a:rPr lang="en-US" sz="2400" dirty="0"/>
                  <a:t>F</a:t>
                </a:r>
                <a:r>
                  <a:rPr lang="en-US" sz="2400" dirty="0" smtClean="0"/>
                  <a:t>eatures need to </a:t>
                </a:r>
                <a:r>
                  <a:rPr lang="en-US" sz="2400" b="1" i="1" dirty="0" smtClean="0"/>
                  <a:t>correspond</a:t>
                </a:r>
                <a:r>
                  <a:rPr lang="en-US" sz="2400" dirty="0" smtClean="0"/>
                  <a:t> or </a:t>
                </a:r>
                <a:r>
                  <a:rPr lang="en-US" sz="2400" b="1" i="1" dirty="0" smtClean="0"/>
                  <a:t>align</a:t>
                </a:r>
              </a:p>
              <a:p>
                <a:pPr marL="400050" lvl="1" indent="0">
                  <a:buNone/>
                </a:pPr>
                <a:r>
                  <a:rPr lang="en-US" b="1" dirty="0" smtClean="0">
                    <a:solidFill>
                      <a:srgbClr val="0070C0"/>
                    </a:solidFill>
                  </a:rPr>
                  <a:t>Solution:</a:t>
                </a:r>
                <a:endParaRPr lang="en-US" b="1" dirty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sz="2400" b="1" i="1" dirty="0" smtClean="0">
                    <a:solidFill>
                      <a:prstClr val="black"/>
                    </a:solidFill>
                  </a:rPr>
                  <a:t>Learn to align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representations</a:t>
                </a:r>
                <a:endParaRPr lang="en-US" sz="2400" b="1" i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229600" cy="5135563"/>
              </a:xfrm>
              <a:blipFill rotWithShape="0">
                <a:blip r:embed="rId3"/>
                <a:stretch>
                  <a:fillRect r="-1037" b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73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Compatibility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686800" cy="513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 </m:t>
                    </m:r>
                    <m:r>
                      <a:rPr lang="en-US" sz="2800" b="0" i="1" smtClean="0">
                        <a:latin typeface="Cambria Math" charset="0"/>
                      </a:rPr>
                      <m:t>𝑊</m:t>
                    </m:r>
                    <m:r>
                      <a:rPr lang="en-US" sz="2800" b="0" i="1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charset="0"/>
                      </a:rPr>
                      <m:t>Θ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:r>
                  <a:rPr lang="en-US" sz="2800" b="0" dirty="0" smtClean="0"/>
                  <a:t>                  </a:t>
                </a:r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686800" cy="5135563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42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Compatibility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686800" cy="58674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 </m:t>
                    </m:r>
                    <m:r>
                      <a:rPr lang="en-US" sz="2800" b="0" i="1" smtClean="0">
                        <a:latin typeface="Cambria Math" charset="0"/>
                      </a:rPr>
                      <m:t>𝑊</m:t>
                    </m:r>
                    <m:r>
                      <a:rPr lang="en-US" sz="2800" b="0" i="1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charset="0"/>
                      </a:rPr>
                      <m:t>Θ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:r>
                  <a:rPr lang="en-US" sz="2800" b="0" dirty="0" smtClean="0"/>
                  <a:t>  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charset="0"/>
                      </a:rPr>
                      <m:t>vec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𝑊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⋅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charset="0"/>
                      </a:rPr>
                      <m:t>vec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</a:rPr>
                      <m:t>𝜙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Θ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𝑦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))</m:t>
                    </m:r>
                  </m:oMath>
                </a14:m>
                <a:endParaRPr lang="en-US" sz="2800" dirty="0" smtClean="0"/>
              </a:p>
              <a:p>
                <a:pPr marL="400050" lvl="1" indent="0">
                  <a:buNone/>
                </a:pPr>
                <a:r>
                  <a:rPr lang="en-US" b="1" dirty="0" smtClean="0">
                    <a:solidFill>
                      <a:srgbClr val="02D40A"/>
                    </a:solidFill>
                  </a:rPr>
                  <a:t>Pros:</a:t>
                </a:r>
              </a:p>
              <a:p>
                <a:pPr lvl="1"/>
                <a:r>
                  <a:rPr lang="en-US" sz="2400" dirty="0" smtClean="0"/>
                  <a:t>Can </a:t>
                </a:r>
                <a:r>
                  <a:rPr lang="en-US" sz="2400" b="1" i="1" dirty="0" smtClean="0"/>
                  <a:t>learn to align</a:t>
                </a:r>
                <a:r>
                  <a:rPr lang="en-US" sz="2400" dirty="0" smtClean="0"/>
                  <a:t> representations</a:t>
                </a:r>
              </a:p>
              <a:p>
                <a:pPr marL="400050" lvl="1" indent="0">
                  <a:buNone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Cons: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2400" dirty="0" smtClean="0"/>
                  <a:t>Relatively expensive to compute if m and n are large</a:t>
                </a:r>
              </a:p>
              <a:p>
                <a:pPr lvl="1"/>
                <a:r>
                  <a:rPr lang="en-US" sz="2400" dirty="0" smtClean="0"/>
                  <a:t>More parameters to learn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×</m:t>
                    </m:r>
                    <m:r>
                      <a:rPr lang="en-US" sz="2400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400" dirty="0" smtClean="0"/>
                  <a:t> parameters)</a:t>
                </a:r>
              </a:p>
              <a:p>
                <a:pPr marL="400050" lvl="1" indent="0">
                  <a:buNone/>
                </a:pPr>
                <a:r>
                  <a:rPr lang="en-US" b="1" dirty="0">
                    <a:solidFill>
                      <a:srgbClr val="0070C0"/>
                    </a:solidFill>
                  </a:rPr>
                  <a:t>Solution:</a:t>
                </a:r>
              </a:p>
              <a:p>
                <a:pPr lvl="1"/>
                <a:r>
                  <a:rPr lang="en-US" sz="2400" dirty="0" smtClean="0">
                    <a:solidFill>
                      <a:prstClr val="black"/>
                    </a:solidFill>
                  </a:rPr>
                  <a:t>Assume a </a:t>
                </a:r>
                <a:r>
                  <a:rPr lang="en-US" sz="2400" b="1" i="1" dirty="0" smtClean="0">
                    <a:solidFill>
                      <a:prstClr val="black"/>
                    </a:solidFill>
                  </a:rPr>
                  <a:t>low rank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 decomposition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𝑊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𝑊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𝑉</m:t>
                    </m:r>
                  </m:oMath>
                </a14:m>
                <a:r>
                  <a:rPr lang="en-US" sz="2400" dirty="0" smtClean="0"/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latin typeface="Cambria Math" charset="0"/>
                      </a:rPr>
                      <m:t>𝑘</m:t>
                    </m:r>
                    <m:r>
                      <a:rPr lang="en-US" sz="2400" b="0" i="1" smtClean="0">
                        <a:latin typeface="Cambria Math" charset="0"/>
                      </a:rPr>
                      <m:t>×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𝑉</m:t>
                    </m:r>
                    <m:r>
                      <a:rPr lang="en-US" sz="2400" i="1">
                        <a:latin typeface="Cambria Math" charset="0"/>
                      </a:rPr>
                      <m:t>∈</m:t>
                    </m:r>
                    <m:r>
                      <a:rPr lang="en-US" sz="2400" i="1">
                        <a:latin typeface="Cambria Math" charset="0"/>
                      </a:rPr>
                      <m:t>𝑘</m:t>
                    </m:r>
                    <m:r>
                      <a:rPr lang="en-US" sz="2400" i="1">
                        <a:latin typeface="Cambria Math" charset="0"/>
                      </a:rPr>
                      <m:t>×</m:t>
                    </m:r>
                    <m:r>
                      <a:rPr lang="en-US" sz="2400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𝑥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𝑉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charset="0"/>
                      </a:rPr>
                      <m:t>Θ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400" i="1" dirty="0" smtClean="0">
                  <a:latin typeface="Cambria Math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charset="0"/>
                        </a:rPr>
                        <m:t>  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𝑈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Θ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Θ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′(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686800" cy="586740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0" y="0"/>
                <a:ext cx="32766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</m:oMath>
                </a14:m>
                <a:r>
                  <a:rPr lang="en-US" sz="2400" dirty="0" smtClean="0"/>
                  <a:t>        </a:t>
                </a:r>
                <a:r>
                  <a:rPr lang="en-US" sz="2400" dirty="0" smtClean="0">
                    <a:latin typeface="+mn-lt"/>
                  </a:rPr>
                  <a:t>Outer product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latin typeface="Cambria Math" charset="0"/>
                      </a:rPr>
                      <m:t>vec</m:t>
                    </m:r>
                    <m:r>
                      <m:rPr>
                        <m:nor/>
                      </m:rPr>
                      <a:rPr lang="en-US" sz="2400" i="0" dirty="0" smtClean="0">
                        <a:latin typeface="Cambria Math" charset="0"/>
                      </a:rPr>
                      <m:t>(.)</m:t>
                    </m:r>
                  </m:oMath>
                </a14:m>
                <a:r>
                  <a:rPr lang="en-US" sz="2400" dirty="0" smtClean="0"/>
                  <a:t>  </a:t>
                </a:r>
                <a:r>
                  <a:rPr lang="en-US" sz="2400" dirty="0" smtClean="0">
                    <a:latin typeface="+mn-lt"/>
                  </a:rPr>
                  <a:t>Converts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latin typeface="+mn-lt"/>
                      </a:rPr>
                      <m:t>mx</m:t>
                    </m:r>
                    <m:r>
                      <m:rPr>
                        <m:nor/>
                      </m:rPr>
                      <a:rPr lang="en-US" sz="2400" b="0" i="0" dirty="0" smtClean="0">
                        <a:latin typeface="+mn-lt"/>
                      </a:rPr>
                      <m:t>n</m:t>
                    </m:r>
                  </m:oMath>
                </a14:m>
                <a:r>
                  <a:rPr lang="en-US" sz="2400" dirty="0" smtClean="0">
                    <a:latin typeface="+mn-lt"/>
                  </a:rPr>
                  <a:t>    </a:t>
                </a:r>
              </a:p>
              <a:p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smtClean="0">
                    <a:latin typeface="+mn-lt"/>
                  </a:rPr>
                  <a:t>             matrices to</a:t>
                </a:r>
              </a:p>
              <a:p>
                <a:r>
                  <a:rPr lang="en-US" sz="2400" dirty="0" smtClean="0"/>
                  <a:t>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+mn-lt"/>
                      </a:rPr>
                      <m:t>mn</m:t>
                    </m:r>
                  </m:oMath>
                </a14:m>
                <a:r>
                  <a:rPr lang="en-US" sz="2400" dirty="0" smtClean="0">
                    <a:latin typeface="+mn-lt"/>
                  </a:rPr>
                  <a:t> dim. vector </a:t>
                </a:r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0"/>
                <a:ext cx="3276600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1487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39000" y="5334000"/>
                <a:ext cx="159966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charset="0"/>
                        </a:rPr>
                        <m:t>×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0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b="0" i="0" dirty="0" smtClean="0">
                  <a:latin typeface="Cambria Math" charset="0"/>
                </a:endParaRPr>
              </a:p>
              <a:p>
                <a:r>
                  <a:rPr lang="en-US" sz="2400" dirty="0" smtClean="0">
                    <a:latin typeface="+mn-lt"/>
                  </a:rPr>
                  <a:t>parameters</a:t>
                </a:r>
                <a:endParaRPr lang="en-US" sz="2400" b="0" i="0" dirty="0" smtClean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334000"/>
                <a:ext cx="1599669" cy="738664"/>
              </a:xfrm>
              <a:prstGeom prst="rect">
                <a:avLst/>
              </a:prstGeom>
              <a:blipFill rotWithShape="0">
                <a:blip r:embed="rId4"/>
                <a:stretch>
                  <a:fillRect l="-11832" t="-69421" r="-7252" b="-39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Embeddings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143000" y="1752600"/>
            <a:ext cx="2133600" cy="1981200"/>
            <a:chOff x="762000" y="1676400"/>
            <a:chExt cx="2133600" cy="1981200"/>
          </a:xfrm>
        </p:grpSpPr>
        <p:grpSp>
          <p:nvGrpSpPr>
            <p:cNvPr id="15" name="Group 14"/>
            <p:cNvGrpSpPr/>
            <p:nvPr/>
          </p:nvGrpSpPr>
          <p:grpSpPr>
            <a:xfrm>
              <a:off x="762000" y="1676400"/>
              <a:ext cx="2133600" cy="1981200"/>
              <a:chOff x="762000" y="1676400"/>
              <a:chExt cx="2133600" cy="1981200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762000" y="3657600"/>
                <a:ext cx="21336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V="1">
                <a:off x="762000" y="1676400"/>
                <a:ext cx="0" cy="19812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1333500" y="2781300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19200" y="1905000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308" y="3276600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62200" y="2400300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1600200" y="2438400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912208" y="2140808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803057" y="2761735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286000" y="3048000"/>
              <a:ext cx="76200" cy="76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715000" y="1752600"/>
            <a:ext cx="2133600" cy="1981200"/>
            <a:chOff x="6781800" y="1600200"/>
            <a:chExt cx="2133600" cy="1981200"/>
          </a:xfrm>
        </p:grpSpPr>
        <p:grpSp>
          <p:nvGrpSpPr>
            <p:cNvPr id="16" name="Group 15"/>
            <p:cNvGrpSpPr/>
            <p:nvPr/>
          </p:nvGrpSpPr>
          <p:grpSpPr>
            <a:xfrm>
              <a:off x="6781800" y="1600200"/>
              <a:ext cx="2133600" cy="1981200"/>
              <a:chOff x="6781800" y="1600200"/>
              <a:chExt cx="2133600" cy="1981200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6781800" y="3581400"/>
                <a:ext cx="21336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6781800" y="1600200"/>
                <a:ext cx="0" cy="19812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8246692" y="2817976"/>
              <a:ext cx="76200" cy="76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62800" y="2133600"/>
              <a:ext cx="76200" cy="76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98174" y="3238500"/>
              <a:ext cx="76200" cy="76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229600" y="2362200"/>
              <a:ext cx="76200" cy="76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20000" y="2590800"/>
              <a:ext cx="76200" cy="76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90586" y="2552700"/>
              <a:ext cx="76200" cy="76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60854" y="1033110"/>
            <a:ext cx="3002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Space of Images</a:t>
            </a:r>
            <a:endParaRPr lang="en-US" sz="28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82604" y="1033110"/>
            <a:ext cx="279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Space of Labels</a:t>
            </a:r>
            <a:endParaRPr lang="en-US" sz="2800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302000" y="4572000"/>
            <a:ext cx="2133600" cy="1981200"/>
            <a:chOff x="762000" y="1676400"/>
            <a:chExt cx="2133600" cy="1981200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762000" y="3657600"/>
              <a:ext cx="2133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762000" y="1676400"/>
              <a:ext cx="0" cy="1981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/>
          <p:nvPr/>
        </p:nvSpPr>
        <p:spPr>
          <a:xfrm>
            <a:off x="4343057" y="61722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49650" y="52578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943350" y="6035041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49800" y="5089749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1" name="Oval 40"/>
          <p:cNvSpPr/>
          <p:nvPr/>
        </p:nvSpPr>
        <p:spPr>
          <a:xfrm>
            <a:off x="3733165" y="52578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572000" y="5036408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606800" y="5112608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26000" y="59436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657600" y="5181599"/>
            <a:ext cx="762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648200" y="5181599"/>
            <a:ext cx="762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86200" y="5943599"/>
            <a:ext cx="762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495800" y="6324599"/>
            <a:ext cx="762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876800" y="5791199"/>
            <a:ext cx="762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267200" y="5486399"/>
            <a:ext cx="762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Curved Connector 54"/>
          <p:cNvCxnSpPr>
            <a:stCxn id="19" idx="4"/>
            <a:endCxn id="39" idx="2"/>
          </p:cNvCxnSpPr>
          <p:nvPr/>
        </p:nvCxnSpPr>
        <p:spPr>
          <a:xfrm rot="16200000" flipH="1">
            <a:off x="1453309" y="3583099"/>
            <a:ext cx="2644141" cy="233594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30" idx="2"/>
            <a:endCxn id="49" idx="3"/>
          </p:cNvCxnSpPr>
          <p:nvPr/>
        </p:nvCxnSpPr>
        <p:spPr>
          <a:xfrm rot="5400000">
            <a:off x="3361944" y="3381756"/>
            <a:ext cx="3200399" cy="199948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788111" y="5306079"/>
            <a:ext cx="287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Embedding Space</a:t>
            </a:r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289022" y="2998112"/>
                <a:ext cx="3010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022" y="2998112"/>
                <a:ext cx="301044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012219" y="2490400"/>
                <a:ext cx="3059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19" y="2490400"/>
                <a:ext cx="30591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326657" y="4966611"/>
                <a:ext cx="8521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657" y="4966611"/>
                <a:ext cx="852156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566931" y="4481939"/>
                <a:ext cx="8381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Θ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31" y="4481939"/>
                <a:ext cx="83811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455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8" grpId="0"/>
      <p:bldP spid="59" grpId="0"/>
      <p:bldP spid="60" grpId="0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Embedding Network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41" y="1066800"/>
            <a:ext cx="5123917" cy="513556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3723937"/>
                <a:ext cx="8521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723937"/>
                <a:ext cx="852156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91400" y="3723936"/>
                <a:ext cx="8381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Θ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3723936"/>
                <a:ext cx="838115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438399" y="6301443"/>
            <a:ext cx="665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Wang,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Liwei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Yin Li, and Svetlana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Lazebnik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. "Learning Two-Branch Neural Networks for Image-Text Matching Tasks."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arXiv:1704.03470 (2017).</a:t>
            </a:r>
          </a:p>
        </p:txBody>
      </p:sp>
    </p:spTree>
    <p:extLst>
      <p:ext uri="{BB962C8B-B14F-4D97-AF65-F5344CB8AC3E}">
        <p14:creationId xmlns:p14="http://schemas.microsoft.com/office/powerpoint/2010/main" val="190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Embedding/Metric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Minimize </a:t>
            </a:r>
            <a:r>
              <a:rPr lang="en-US" sz="2800" b="1" i="1" dirty="0" smtClean="0"/>
              <a:t>distance</a:t>
            </a:r>
            <a:r>
              <a:rPr lang="en-US" sz="2800" dirty="0" smtClean="0"/>
              <a:t> between GT pairs</a:t>
            </a:r>
          </a:p>
          <a:p>
            <a:pPr lvl="1"/>
            <a:r>
              <a:rPr lang="en-US" sz="2400" dirty="0" smtClean="0"/>
              <a:t>Ignores relative ranking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Max-Margin Loss</a:t>
            </a:r>
          </a:p>
          <a:p>
            <a:pPr lvl="1"/>
            <a:r>
              <a:rPr lang="en-US" sz="2400" dirty="0" smtClean="0"/>
              <a:t>Preserves ranking but O(#classes)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Triplet Loss</a:t>
            </a:r>
          </a:p>
          <a:p>
            <a:pPr lvl="1"/>
            <a:r>
              <a:rPr lang="en-US" sz="2400" dirty="0" smtClean="0"/>
              <a:t>Preserves ranking but O(constant)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Bi-directional </a:t>
            </a:r>
            <a:r>
              <a:rPr lang="en-US" sz="2800" dirty="0"/>
              <a:t>R</a:t>
            </a:r>
            <a:r>
              <a:rPr lang="en-US" sz="2800" dirty="0" smtClean="0"/>
              <a:t>anking </a:t>
            </a:r>
            <a:r>
              <a:rPr lang="en-US" sz="2800" dirty="0"/>
              <a:t>L</a:t>
            </a:r>
            <a:r>
              <a:rPr lang="en-US" sz="2800" dirty="0" smtClean="0"/>
              <a:t>oss </a:t>
            </a:r>
          </a:p>
          <a:p>
            <a:pPr lvl="1"/>
            <a:r>
              <a:rPr lang="en-US" sz="2400" dirty="0" smtClean="0"/>
              <a:t>Good for bi-directional retrieval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74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Minimize distance between GT pairs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1"/>
                <a:ext cx="8458200" cy="18288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Ground truth image-label pairs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Θ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Θ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1"/>
                <a:ext cx="8458200" cy="1828800"/>
              </a:xfrm>
              <a:blipFill rotWithShape="0">
                <a:blip r:embed="rId2"/>
                <a:stretch>
                  <a:fillRect l="-1297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2667000" y="4267200"/>
            <a:ext cx="1143000" cy="1447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3189923"/>
            <a:ext cx="1569720" cy="981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0300" y="3415189"/>
                <a:ext cx="5334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b="0" i="1" smtClean="0">
                          <a:latin typeface="Cambria Math" charset="0"/>
                        </a:rPr>
                        <m:t>Φ</m:t>
                      </m:r>
                      <m:r>
                        <a:rPr lang="en-US" sz="3200" b="0" i="0" smtClean="0">
                          <a:latin typeface="Cambria Math" charset="0"/>
                        </a:rPr>
                        <m:t>(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3415189"/>
                <a:ext cx="533400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19600" y="3415188"/>
                <a:ext cx="5334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415188"/>
                <a:ext cx="533400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60620" y="4267200"/>
                <a:ext cx="166878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latin typeface="Cambria Math" charset="0"/>
                        </a:rPr>
                        <m:t>Θ</m:t>
                      </m:r>
                      <m:r>
                        <a:rPr lang="en-US" sz="3200" b="0" i="0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charset="0"/>
                        </a:rPr>
                        <m:t>husky</m:t>
                      </m:r>
                      <m:r>
                        <a:rPr lang="en-US" sz="32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620" y="4267200"/>
                <a:ext cx="1668780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V="1">
            <a:off x="2667000" y="4759643"/>
            <a:ext cx="2438400" cy="9553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3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Minimize distance between GT pairs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1"/>
                <a:ext cx="8458200" cy="18288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Ground truth image-label pairs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Θ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Θ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1"/>
                <a:ext cx="8458200" cy="1828800"/>
              </a:xfrm>
              <a:blipFill rotWithShape="0">
                <a:blip r:embed="rId2"/>
                <a:stretch>
                  <a:fillRect l="-1297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2667000" y="3907631"/>
            <a:ext cx="2667000" cy="18073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3189923"/>
            <a:ext cx="1569720" cy="981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0300" y="3415189"/>
                <a:ext cx="5334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b="0" i="1" smtClean="0">
                          <a:latin typeface="Cambria Math" charset="0"/>
                        </a:rPr>
                        <m:t>Φ</m:t>
                      </m:r>
                      <m:r>
                        <a:rPr lang="en-US" sz="3200" b="0" i="0" smtClean="0">
                          <a:latin typeface="Cambria Math" charset="0"/>
                        </a:rPr>
                        <m:t>(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3415189"/>
                <a:ext cx="533400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19600" y="3415188"/>
                <a:ext cx="5334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415188"/>
                <a:ext cx="533400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60620" y="4267200"/>
                <a:ext cx="166878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latin typeface="Cambria Math" charset="0"/>
                        </a:rPr>
                        <m:t>Θ</m:t>
                      </m:r>
                      <m:r>
                        <a:rPr lang="en-US" sz="3200" b="0" i="0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charset="0"/>
                        </a:rPr>
                        <m:t>husky</m:t>
                      </m:r>
                      <m:r>
                        <a:rPr lang="en-US" sz="32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620" y="4267200"/>
                <a:ext cx="1668780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V="1">
            <a:off x="2686050" y="4038600"/>
            <a:ext cx="2647950" cy="17335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53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Minimize distance between GT pairs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1"/>
                <a:ext cx="8458200" cy="18288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Ground truth image-label pairs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Θ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Θ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1"/>
                <a:ext cx="8458200" cy="1828800"/>
              </a:xfrm>
              <a:blipFill rotWithShape="0">
                <a:blip r:embed="rId2"/>
                <a:stretch>
                  <a:fillRect l="-1297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2667000" y="2971800"/>
            <a:ext cx="3962400" cy="27432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3189923"/>
            <a:ext cx="1569720" cy="981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0300" y="3415189"/>
                <a:ext cx="5334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b="0" i="1" smtClean="0">
                          <a:latin typeface="Cambria Math" charset="0"/>
                        </a:rPr>
                        <m:t>Φ</m:t>
                      </m:r>
                      <m:r>
                        <a:rPr lang="en-US" sz="3200" b="0" i="0" smtClean="0">
                          <a:latin typeface="Cambria Math" charset="0"/>
                        </a:rPr>
                        <m:t>(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3415189"/>
                <a:ext cx="533400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19600" y="3415188"/>
                <a:ext cx="5334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415188"/>
                <a:ext cx="533400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60620" y="4267200"/>
                <a:ext cx="166878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latin typeface="Cambria Math" charset="0"/>
                        </a:rPr>
                        <m:t>Θ</m:t>
                      </m:r>
                      <m:r>
                        <a:rPr lang="en-US" sz="3200" b="0" i="0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charset="0"/>
                        </a:rPr>
                        <m:t>husky</m:t>
                      </m:r>
                      <m:r>
                        <a:rPr lang="en-US" sz="32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620" y="4267200"/>
                <a:ext cx="1668780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V="1">
            <a:off x="2686050" y="2895600"/>
            <a:ext cx="4210050" cy="28765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8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Minimize distance between GT pairs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1"/>
                <a:ext cx="8458200" cy="18288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Ground truth image-label pairs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Θ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Θ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1"/>
                <a:ext cx="8458200" cy="1828800"/>
              </a:xfrm>
              <a:blipFill rotWithShape="0">
                <a:blip r:embed="rId2"/>
                <a:stretch>
                  <a:fillRect l="-1297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2667000" y="1981200"/>
            <a:ext cx="5410200" cy="37338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3189923"/>
            <a:ext cx="1569720" cy="981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0300" y="3415189"/>
                <a:ext cx="5334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b="0" i="1" smtClean="0">
                          <a:latin typeface="Cambria Math" charset="0"/>
                        </a:rPr>
                        <m:t>Φ</m:t>
                      </m:r>
                      <m:r>
                        <a:rPr lang="en-US" sz="3200" b="0" i="0" smtClean="0">
                          <a:latin typeface="Cambria Math" charset="0"/>
                        </a:rPr>
                        <m:t>(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3415189"/>
                <a:ext cx="533400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19600" y="3415188"/>
                <a:ext cx="5334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415188"/>
                <a:ext cx="533400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60620" y="4267200"/>
                <a:ext cx="166878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latin typeface="Cambria Math" charset="0"/>
                        </a:rPr>
                        <m:t>Θ</m:t>
                      </m:r>
                      <m:r>
                        <a:rPr lang="en-US" sz="3200" b="0" i="0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charset="0"/>
                        </a:rPr>
                        <m:t>husky</m:t>
                      </m:r>
                      <m:r>
                        <a:rPr lang="en-US" sz="32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620" y="4267200"/>
                <a:ext cx="1668780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V="1">
            <a:off x="2686050" y="1905000"/>
            <a:ext cx="5619750" cy="38671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6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92202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Today’s class: Role of Language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563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Part I: </a:t>
            </a:r>
          </a:p>
          <a:p>
            <a:pPr lvl="1"/>
            <a:r>
              <a:rPr lang="en-US" dirty="0" smtClean="0"/>
              <a:t>Moving from Classification to Embedding Models for recognition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Part II: </a:t>
            </a:r>
          </a:p>
          <a:p>
            <a:pPr lvl="1"/>
            <a:r>
              <a:rPr lang="en-US" dirty="0" smtClean="0"/>
              <a:t>Language representation</a:t>
            </a:r>
          </a:p>
          <a:p>
            <a:pPr lvl="1"/>
            <a:endParaRPr lang="en-US" dirty="0"/>
          </a:p>
          <a:p>
            <a:r>
              <a:rPr lang="en-US" dirty="0" smtClean="0"/>
              <a:t>Part III: Hot topics in Vision-Language Research</a:t>
            </a:r>
          </a:p>
          <a:p>
            <a:pPr lvl="1"/>
            <a:r>
              <a:rPr lang="en-US" dirty="0" smtClean="0"/>
              <a:t>Phrase Localization </a:t>
            </a:r>
          </a:p>
          <a:p>
            <a:pPr lvl="1"/>
            <a:r>
              <a:rPr lang="en-US" dirty="0" smtClean="0"/>
              <a:t>Visual Question Answering </a:t>
            </a:r>
          </a:p>
          <a:p>
            <a:pPr lvl="1"/>
            <a:r>
              <a:rPr lang="en-US" dirty="0" smtClean="0"/>
              <a:t>Image Captioning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Minimize distance between GT pairs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458200" cy="513556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Ground truth image-label pairs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Θ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Θ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/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Trivial Solution</a:t>
                </a:r>
              </a:p>
              <a:p>
                <a:pPr lvl="1"/>
                <a:r>
                  <a:rPr lang="en-US" sz="2400" dirty="0" smtClean="0">
                    <a:solidFill>
                      <a:srgbClr val="FF0000"/>
                    </a:solidFill>
                  </a:rPr>
                  <a:t>Map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to the same point at infinity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𝜙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2400" dirty="0" smtClean="0">
                    <a:solidFill>
                      <a:srgbClr val="FF0000"/>
                    </a:solidFill>
                  </a:rPr>
                  <a:t>Ignores the relative score of labels for the same image!</a:t>
                </a:r>
              </a:p>
              <a:p>
                <a:endParaRPr lang="en-US" sz="2800" dirty="0" smtClean="0">
                  <a:solidFill>
                    <a:srgbClr val="FF0000"/>
                  </a:solidFill>
                </a:endParaRPr>
              </a:p>
              <a:p>
                <a:r>
                  <a:rPr lang="en-US" sz="2800" dirty="0" smtClean="0"/>
                  <a:t>What we really want is for the correct label to have a high score while producing a lower score for incorrect labels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458200" cy="5135563"/>
              </a:xfrm>
              <a:blipFill rotWithShape="0">
                <a:blip r:embed="rId2"/>
                <a:stretch>
                  <a:fillRect l="-1297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68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Max-Margin Loss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28800"/>
                <a:ext cx="8458200" cy="460216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Ground truth image-label pairs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Θ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𝑙</m:t>
                              </m:r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0, 1+</m:t>
                                      </m:r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endParaRPr lang="en-US" sz="28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28800"/>
                <a:ext cx="8458200" cy="4602163"/>
              </a:xfrm>
              <a:blipFill rotWithShape="0">
                <a:blip r:embed="rId3"/>
                <a:stretch>
                  <a:fillRect l="-1297" t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228600" y="3735227"/>
            <a:ext cx="8618220" cy="2879108"/>
            <a:chOff x="609600" y="3735227"/>
            <a:chExt cx="8618220" cy="2879108"/>
          </a:xfrm>
        </p:grpSpPr>
        <p:grpSp>
          <p:nvGrpSpPr>
            <p:cNvPr id="11" name="Group 10"/>
            <p:cNvGrpSpPr/>
            <p:nvPr/>
          </p:nvGrpSpPr>
          <p:grpSpPr>
            <a:xfrm>
              <a:off x="609600" y="3735227"/>
              <a:ext cx="2297430" cy="757238"/>
              <a:chOff x="2400300" y="3285807"/>
              <a:chExt cx="2297430" cy="7572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7990" y="3285807"/>
                <a:ext cx="1211580" cy="75723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400300" y="3415189"/>
                    <a:ext cx="53340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charset="0"/>
                            </a:rPr>
                            <m:t>Φ</m:t>
                          </m:r>
                          <m:r>
                            <a:rPr lang="en-US" sz="2800" b="0" i="0" smtClean="0">
                              <a:latin typeface="Cambria Math" charset="0"/>
                            </a:rPr>
                            <m:t>(</m:t>
                          </m:r>
                        </m:oMath>
                      </m:oMathPara>
                    </a14:m>
                    <a:endParaRPr lang="en-US" sz="2800" b="0" dirty="0" smtClean="0"/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0300" y="3415189"/>
                    <a:ext cx="533400" cy="43088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4164330" y="3409194"/>
                    <a:ext cx="53340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800" b="0" i="0" smtClean="0"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800" b="0" dirty="0" smtClean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4330" y="3409194"/>
                    <a:ext cx="533400" cy="43088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686050" y="3858614"/>
                  <a:ext cx="166878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i="0" smtClean="0">
                            <a:latin typeface="Cambria Math" charset="0"/>
                          </a:rPr>
                          <m:t>Θ</m:t>
                        </m:r>
                        <m:r>
                          <a:rPr lang="en-US" sz="2800" b="0" i="0" smtClean="0">
                            <a:latin typeface="Cambria Math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</a:rPr>
                          <m:t>husky</m:t>
                        </m:r>
                        <m:r>
                          <a:rPr lang="en-US" sz="2800" b="0" i="0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6050" y="3858614"/>
                  <a:ext cx="1668780" cy="4308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/>
            <p:cNvGrpSpPr/>
            <p:nvPr/>
          </p:nvGrpSpPr>
          <p:grpSpPr>
            <a:xfrm>
              <a:off x="4893945" y="3735227"/>
              <a:ext cx="2297430" cy="757238"/>
              <a:chOff x="2400300" y="3285807"/>
              <a:chExt cx="2297430" cy="75723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7990" y="3285807"/>
                <a:ext cx="1211580" cy="75723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400300" y="3415189"/>
                    <a:ext cx="53340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charset="0"/>
                            </a:rPr>
                            <m:t>Φ</m:t>
                          </m:r>
                          <m:r>
                            <a:rPr lang="en-US" sz="2800" b="0" i="0" smtClean="0">
                              <a:latin typeface="Cambria Math" charset="0"/>
                            </a:rPr>
                            <m:t>(</m:t>
                          </m:r>
                        </m:oMath>
                      </m:oMathPara>
                    </a14:m>
                    <a:endParaRPr lang="en-US" sz="2800" b="0" dirty="0" smtClean="0"/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0300" y="3415189"/>
                    <a:ext cx="533400" cy="430887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164330" y="3409194"/>
                    <a:ext cx="53340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800" b="0" i="0" smtClean="0"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800" b="0" dirty="0" smtClean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4330" y="3409194"/>
                    <a:ext cx="533400" cy="430887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086600" y="3858614"/>
                  <a:ext cx="198120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 smtClean="0">
                          <a:latin typeface="Cambria Math" charset="0"/>
                        </a:rPr>
                        <m:t>Θ</m:t>
                      </m:r>
                      <m:r>
                        <a:rPr lang="en-US" sz="2800" b="0" i="0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pug</m:t>
                      </m:r>
                      <m:r>
                        <a:rPr lang="en-US" sz="2800" b="0" i="0" smtClean="0"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2800" b="0" dirty="0" smtClean="0"/>
                    <a:t> + 1</a:t>
                  </a: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600" y="3858614"/>
                  <a:ext cx="1981200" cy="43088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188143" y="3858613"/>
                  <a:ext cx="87249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0" smtClean="0">
                            <a:latin typeface="Cambria Math" charset="0"/>
                          </a:rPr>
                          <m:t>&gt;</m:t>
                        </m:r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143" y="3858613"/>
                  <a:ext cx="872490" cy="43088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/>
            <p:cNvGrpSpPr/>
            <p:nvPr/>
          </p:nvGrpSpPr>
          <p:grpSpPr>
            <a:xfrm>
              <a:off x="4893945" y="4970994"/>
              <a:ext cx="2297430" cy="757238"/>
              <a:chOff x="2400300" y="3285807"/>
              <a:chExt cx="2297430" cy="75723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7990" y="3285807"/>
                <a:ext cx="1211580" cy="75723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400300" y="3415189"/>
                    <a:ext cx="53340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charset="0"/>
                            </a:rPr>
                            <m:t>Φ</m:t>
                          </m:r>
                          <m:r>
                            <a:rPr lang="en-US" sz="2800" b="0" i="0" smtClean="0">
                              <a:latin typeface="Cambria Math" charset="0"/>
                            </a:rPr>
                            <m:t>(</m:t>
                          </m:r>
                        </m:oMath>
                      </m:oMathPara>
                    </a14:m>
                    <a:endParaRPr lang="en-US" sz="2800" b="0" dirty="0" smtClean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0300" y="3415189"/>
                    <a:ext cx="533400" cy="430887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4164330" y="3409194"/>
                    <a:ext cx="53340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800" b="0" i="0" smtClean="0"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800" b="0" dirty="0" smtClean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4330" y="3409194"/>
                    <a:ext cx="533400" cy="43088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7010400" y="5094381"/>
                  <a:ext cx="221742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 smtClean="0">
                          <a:latin typeface="Cambria Math" charset="0"/>
                        </a:rPr>
                        <m:t>Θ</m:t>
                      </m:r>
                      <m:r>
                        <a:rPr lang="en-US" sz="2800" b="0" i="0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poodle</m:t>
                      </m:r>
                      <m:r>
                        <a:rPr lang="en-US" sz="2800" b="0" i="0" smtClean="0"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2800" b="0" dirty="0" smtClean="0"/>
                    <a:t> + 1</a:t>
                  </a: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400" y="5094381"/>
                  <a:ext cx="2217420" cy="43088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25714" r="-7713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4187191" y="5094381"/>
                  <a:ext cx="87249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0" smtClean="0">
                            <a:latin typeface="Cambria Math" charset="0"/>
                          </a:rPr>
                          <m:t>&gt;</m:t>
                        </m:r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7191" y="5094381"/>
                  <a:ext cx="872490" cy="43088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631180" y="6183448"/>
                  <a:ext cx="87249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⋮</m:t>
                        </m:r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1180" y="6183448"/>
                  <a:ext cx="872490" cy="43088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/>
            <p:cNvGrpSpPr/>
            <p:nvPr/>
          </p:nvGrpSpPr>
          <p:grpSpPr>
            <a:xfrm>
              <a:off x="609600" y="4970994"/>
              <a:ext cx="2297430" cy="757238"/>
              <a:chOff x="2400300" y="3285807"/>
              <a:chExt cx="2297430" cy="757238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7990" y="3285807"/>
                <a:ext cx="1211580" cy="75723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400300" y="3415189"/>
                    <a:ext cx="53340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charset="0"/>
                            </a:rPr>
                            <m:t>Φ</m:t>
                          </m:r>
                          <m:r>
                            <a:rPr lang="en-US" sz="2800" b="0" i="0" smtClean="0">
                              <a:latin typeface="Cambria Math" charset="0"/>
                            </a:rPr>
                            <m:t>(</m:t>
                          </m:r>
                        </m:oMath>
                      </m:oMathPara>
                    </a14:m>
                    <a:endParaRPr lang="en-US" sz="2800" b="0" dirty="0" smtClean="0"/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0300" y="3415189"/>
                    <a:ext cx="533400" cy="430887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4164330" y="3409194"/>
                    <a:ext cx="53340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800" b="0" i="0" smtClean="0"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800" b="0" dirty="0" smtClean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4330" y="3409194"/>
                    <a:ext cx="533400" cy="430887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686050" y="5094381"/>
                  <a:ext cx="166878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i="0" smtClean="0">
                            <a:latin typeface="Cambria Math" charset="0"/>
                          </a:rPr>
                          <m:t>Θ</m:t>
                        </m:r>
                        <m:r>
                          <a:rPr lang="en-US" sz="2800" b="0" i="0" smtClean="0">
                            <a:latin typeface="Cambria Math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</a:rPr>
                          <m:t>husky</m:t>
                        </m:r>
                        <m:r>
                          <a:rPr lang="en-US" sz="2800" b="0" i="0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6050" y="5094381"/>
                  <a:ext cx="1668780" cy="430887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9890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Max-Margin Loss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28800"/>
                <a:ext cx="8458200" cy="460216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Ground truth image-label pairs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Θ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𝑙</m:t>
                              </m:r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0, 1+</m:t>
                                      </m:r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Need to compute scores for all labels</a:t>
                </a:r>
              </a:p>
              <a:p>
                <a:pPr lvl="1"/>
                <a:r>
                  <a:rPr lang="en-US" sz="2400" dirty="0" smtClean="0">
                    <a:solidFill>
                      <a:srgbClr val="FF0000"/>
                    </a:solidFill>
                  </a:rPr>
                  <a:t>Not scalable to large number of classes</a:t>
                </a:r>
              </a:p>
              <a:p>
                <a:pPr lvl="1"/>
                <a:r>
                  <a:rPr lang="en-US" sz="2400" dirty="0" smtClean="0">
                    <a:solidFill>
                      <a:srgbClr val="FF0000"/>
                    </a:solidFill>
                  </a:rPr>
                  <a:t>Not suitable when multiple labels apply. </a:t>
                </a:r>
              </a:p>
              <a:p>
                <a:pPr lvl="2"/>
                <a:r>
                  <a:rPr lang="en-US" sz="2000" dirty="0" err="1" smtClean="0">
                    <a:solidFill>
                      <a:srgbClr val="FF0000"/>
                    </a:solidFill>
                  </a:rPr>
                  <a:t>Eg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. Dog and Husky</a:t>
                </a:r>
              </a:p>
              <a:p>
                <a:endParaRPr lang="en-US" sz="28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28800"/>
                <a:ext cx="8458200" cy="4602163"/>
              </a:xfrm>
              <a:blipFill rotWithShape="0">
                <a:blip r:embed="rId3"/>
                <a:stretch>
                  <a:fillRect l="-1297" t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4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Loss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8006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Ground truth image-label triplets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Θ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max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{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0,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1+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</a:rPr>
                            <m:t>}</m:t>
                          </m:r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800600"/>
              </a:xfrm>
              <a:blipFill rotWithShape="0">
                <a:blip r:embed="rId2"/>
                <a:stretch>
                  <a:fillRect l="-1333" t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35227"/>
            <a:ext cx="1211580" cy="757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00400" y="3892535"/>
                <a:ext cx="2038350" cy="4426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latin typeface="Cambria Math" charset="0"/>
                            </a:rPr>
                            <m:t>+</m:t>
                          </m:r>
                        </m:sup>
                      </m:sSubSup>
                      <m:r>
                        <a:rPr lang="en-US" sz="2800" b="0" i="0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husky</m:t>
                      </m:r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892535"/>
                <a:ext cx="2038350" cy="44262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6285" y="3852236"/>
                <a:ext cx="95391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85" y="3852236"/>
                <a:ext cx="953915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27370" y="3892535"/>
                <a:ext cx="2038350" cy="431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bSup>
                      <m:r>
                        <a:rPr lang="en-US" sz="2800" b="0" i="0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human</m:t>
                      </m:r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370" y="3892535"/>
                <a:ext cx="2038350" cy="43114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62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Loss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8006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Ground truth image-label triplets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Θ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max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{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0,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1+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</a:rPr>
                            <m:t>}</m:t>
                          </m:r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r>
                  <a:rPr lang="en-US" sz="2800" dirty="0" smtClean="0"/>
                  <a:t>Scalable and preserves label order </a:t>
                </a:r>
                <a:r>
                  <a:rPr lang="en-US" sz="2800" dirty="0" smtClean="0">
                    <a:sym typeface="Wingdings"/>
                  </a:rPr>
                  <a:t></a:t>
                </a:r>
              </a:p>
              <a:p>
                <a:endParaRPr lang="en-US" sz="2800" dirty="0" smtClean="0">
                  <a:sym typeface="Wingdings"/>
                </a:endParaRPr>
              </a:p>
              <a:p>
                <a:endParaRPr lang="en-US" sz="2800" dirty="0">
                  <a:sym typeface="Wingdings"/>
                </a:endParaRPr>
              </a:p>
              <a:p>
                <a:r>
                  <a:rPr lang="en-US" sz="2800" dirty="0" smtClean="0">
                    <a:sym typeface="Wingdings"/>
                  </a:rPr>
                  <a:t>Common to provide more than one but small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≪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#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labels</m:t>
                        </m:r>
                      </m:e>
                    </m:d>
                  </m:oMath>
                </a14:m>
                <a:r>
                  <a:rPr lang="en-US" sz="2800" dirty="0" smtClean="0">
                    <a:sym typeface="Wingdings"/>
                  </a:rPr>
                  <a:t> number of negative example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800600"/>
              </a:xfrm>
              <a:blipFill rotWithShape="0">
                <a:blip r:embed="rId2"/>
                <a:stretch>
                  <a:fillRect l="-1333" t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5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Bi-direction Ranking Loss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 bwMode="auto">
              <a:xfrm>
                <a:off x="457200" y="2133600"/>
                <a:ext cx="8229600" cy="480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 smtClean="0"/>
                  <a:t>Ground truth image-label pairs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2800" i="1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 smtClean="0">
                                        <a:latin typeface="Cambria Math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2800" i="1" smtClean="0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/>
              </a:p>
              <a:p>
                <a:pPr marL="0" indent="0" algn="ctr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𝐿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𝜙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Θ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max</m:t>
                        </m:r>
                        <m:r>
                          <a:rPr lang="en-US" sz="2400" i="1">
                            <a:latin typeface="Cambria Math" charset="0"/>
                          </a:rPr>
                          <m:t>⁡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>
                            <a:latin typeface="Cambria Math" charset="0"/>
                          </a:rPr>
                          <m:t>0,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1+</m:t>
                        </m:r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}</m:t>
                        </m:r>
                      </m:e>
                    </m:nary>
                  </m:oMath>
                </a14:m>
                <a:r>
                  <a:rPr lang="en-US" sz="2400" dirty="0" smtClean="0"/>
                  <a:t> 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max</m:t>
                        </m:r>
                        <m:r>
                          <a:rPr lang="en-US" sz="2400" i="1">
                            <a:latin typeface="Cambria Math" charset="0"/>
                          </a:rPr>
                          <m:t>⁡{0, 1+</m:t>
                        </m:r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>
                            <a:latin typeface="Cambria Math" charset="0"/>
                          </a:rPr>
                          <m:t>}</m:t>
                        </m:r>
                      </m:e>
                    </m:nary>
                  </m:oMath>
                </a14:m>
                <a:endParaRPr lang="en-US" sz="2400" dirty="0" smtClean="0"/>
              </a:p>
              <a:p>
                <a:pPr marL="0" indent="0">
                  <a:buFont typeface="Arial" charset="0"/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133600"/>
                <a:ext cx="8229600" cy="4800600"/>
              </a:xfrm>
              <a:prstGeom prst="rect">
                <a:avLst/>
              </a:prstGeom>
              <a:blipFill rotWithShape="0">
                <a:blip r:embed="rId2"/>
                <a:stretch>
                  <a:fillRect l="-1333" t="-8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038600"/>
            <a:ext cx="1211580" cy="757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76600" y="4195908"/>
                <a:ext cx="2038350" cy="4426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latin typeface="Cambria Math" charset="0"/>
                            </a:rPr>
                            <m:t>+</m:t>
                          </m:r>
                        </m:sup>
                      </m:sSubSup>
                      <m:r>
                        <a:rPr lang="en-US" sz="2800" b="0" i="0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husky</m:t>
                      </m:r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4195908"/>
                <a:ext cx="2038350" cy="44262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22485" y="4155609"/>
                <a:ext cx="1067600" cy="534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85" y="4155609"/>
                <a:ext cx="1067600" cy="53495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03570" y="4195908"/>
                <a:ext cx="2038350" cy="431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bSup>
                      <m:r>
                        <a:rPr lang="en-US" sz="2800" b="0" i="0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human</m:t>
                      </m:r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570" y="4195908"/>
                <a:ext cx="2038350" cy="43114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22485" y="5374809"/>
                <a:ext cx="1067600" cy="523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85" y="5374809"/>
                <a:ext cx="1067600" cy="5234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0" y="5290413"/>
            <a:ext cx="1211580" cy="6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Bi-direction Ranking Loss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 bwMode="auto">
              <a:xfrm>
                <a:off x="457200" y="2133600"/>
                <a:ext cx="8229600" cy="480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 smtClean="0"/>
                  <a:t>Ground truth image-label pairs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2800" i="1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 smtClean="0">
                                        <a:latin typeface="Cambria Math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2800" i="1" smtClean="0">
                                    <a:latin typeface="Cambria Math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800" dirty="0"/>
              </a:p>
              <a:p>
                <a:pPr marL="0" indent="0" algn="ctr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𝐿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𝜙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Θ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max</m:t>
                        </m:r>
                        <m:r>
                          <a:rPr lang="en-US" sz="2400" i="1">
                            <a:latin typeface="Cambria Math" charset="0"/>
                          </a:rPr>
                          <m:t>⁡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>
                            <a:latin typeface="Cambria Math" charset="0"/>
                          </a:rPr>
                          <m:t>0,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1+</m:t>
                        </m:r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}</m:t>
                        </m:r>
                      </m:e>
                    </m:nary>
                  </m:oMath>
                </a14:m>
                <a:r>
                  <a:rPr lang="en-US" sz="2400" dirty="0" smtClean="0"/>
                  <a:t> 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max</m:t>
                        </m:r>
                        <m:r>
                          <a:rPr lang="en-US" sz="2400" i="1">
                            <a:latin typeface="Cambria Math" charset="0"/>
                          </a:rPr>
                          <m:t>⁡{0, 1+</m:t>
                        </m:r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lang="en-US" sz="2400" i="1">
                            <a:latin typeface="Cambria Math" charset="0"/>
                          </a:rPr>
                          <m:t>}</m:t>
                        </m:r>
                      </m:e>
                    </m:nary>
                  </m:oMath>
                </a14:m>
                <a:endParaRPr lang="en-US" sz="2400" dirty="0" smtClean="0"/>
              </a:p>
              <a:p>
                <a:pPr marL="0" indent="0">
                  <a:buFont typeface="Arial" charset="0"/>
                  <a:buNone/>
                </a:pPr>
                <a:endParaRPr lang="en-US" sz="2400" dirty="0" smtClean="0"/>
              </a:p>
              <a:p>
                <a:r>
                  <a:rPr lang="en-US" sz="2800" dirty="0" smtClean="0"/>
                  <a:t>Useful when the goal is bi-direction retrieval</a:t>
                </a:r>
              </a:p>
              <a:p>
                <a:pPr lvl="1"/>
                <a:r>
                  <a:rPr lang="en-US" sz="2400" dirty="0" smtClean="0"/>
                  <a:t>Image-Caption Retrieval </a:t>
                </a:r>
                <a:endParaRPr lang="en-US" sz="24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133600"/>
                <a:ext cx="8229600" cy="4800600"/>
              </a:xfrm>
              <a:prstGeom prst="rect">
                <a:avLst/>
              </a:prstGeom>
              <a:blipFill rotWithShape="0">
                <a:blip r:embed="rId2"/>
                <a:stretch>
                  <a:fillRect l="-1333" t="-8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2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Correlation Analysis (CCA)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513556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A non deep-learning alternative</a:t>
                </a:r>
              </a:p>
              <a:p>
                <a:endParaRPr lang="en-US" sz="2800" dirty="0"/>
              </a:p>
              <a:p>
                <a:r>
                  <a:rPr lang="en-US" sz="2800" dirty="0" smtClean="0"/>
                  <a:t>Often provides a strong baseline for embedding approaches for image-caption retrieval</a:t>
                </a:r>
              </a:p>
              <a:p>
                <a:endParaRPr lang="en-US" sz="2800" dirty="0"/>
              </a:p>
              <a:p>
                <a:r>
                  <a:rPr lang="en-US" sz="2800" dirty="0" smtClean="0"/>
                  <a:t>For random vectors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sz="2800" dirty="0" smtClean="0"/>
                  <a:t>,</a:t>
                </a:r>
                <a:r>
                  <a:rPr lang="en-US" sz="2800" dirty="0"/>
                  <a:t> f</a:t>
                </a:r>
                <a:r>
                  <a:rPr lang="en-US" sz="2800" dirty="0" smtClean="0"/>
                  <a:t>inds projection matrices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𝑊</m:t>
                    </m:r>
                  </m:oMath>
                </a14:m>
                <a:r>
                  <a:rPr lang="en-US" sz="28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𝑉</m:t>
                    </m:r>
                  </m:oMath>
                </a14:m>
                <a:r>
                  <a:rPr lang="en-US" sz="2800" dirty="0" smtClean="0"/>
                  <a:t> which maximize the </a:t>
                </a:r>
                <a:r>
                  <a:rPr lang="en-US" sz="2800" b="1" i="1" dirty="0" smtClean="0"/>
                  <a:t>correlation</a:t>
                </a:r>
                <a:r>
                  <a:rPr lang="en-US" sz="2800" dirty="0" smtClean="0"/>
                  <a:t> between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𝑊𝑋</m:t>
                    </m:r>
                  </m:oMath>
                </a14:m>
                <a:r>
                  <a:rPr lang="en-US" sz="28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𝑉𝑌</m:t>
                    </m:r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5135563"/>
              </a:xfrm>
              <a:blipFill rotWithShape="0">
                <a:blip r:embed="rId2"/>
                <a:stretch>
                  <a:fillRect l="-1333" t="-1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752600" y="6245553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Gong,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Yunchao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et al. "Improving image-sentence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embeddings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using large weakly annotated photo collections." European Conference on Computer Vision. Springer International Publishing, 2014.</a:t>
            </a:r>
          </a:p>
        </p:txBody>
      </p:sp>
    </p:spTree>
    <p:extLst>
      <p:ext uri="{BB962C8B-B14F-4D97-AF65-F5344CB8AC3E}">
        <p14:creationId xmlns:p14="http://schemas.microsoft.com/office/powerpoint/2010/main" val="4943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representation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PART II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453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Image</a:t>
            </a:r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Outputs of CNNs, Spatial Pyramid, HOG 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b="1" dirty="0" smtClean="0"/>
              <a:t>Language Labels</a:t>
            </a:r>
            <a:endParaRPr lang="en-US" sz="2800" dirty="0" smtClean="0"/>
          </a:p>
          <a:p>
            <a:pPr lvl="1"/>
            <a:r>
              <a:rPr lang="en-US" sz="2400" dirty="0" smtClean="0"/>
              <a:t>Word: 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Object/Attribute recognition, scene classification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Phrase: 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Human-Object-Interaction, Visual Relationship Detection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Sentence: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Image Captioning, Visual Question Answering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204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FROM CLASSIFICATION TO EMBEDDING MODELS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PART 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634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Representations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610600" cy="5638800"/>
              </a:xfrm>
            </p:spPr>
            <p:txBody>
              <a:bodyPr>
                <a:normAutofit/>
              </a:bodyPr>
              <a:lstStyle/>
              <a:p>
                <a:r>
                  <a:rPr lang="en-US" sz="2800" b="1" dirty="0" smtClean="0"/>
                  <a:t>One-Hot Encoding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charset="0"/>
                          </a:rPr>
                          <m:t>𝒘</m:t>
                        </m:r>
                      </m:sub>
                    </m:sSub>
                  </m:oMath>
                </a14:m>
                <a:endParaRPr lang="en-US" sz="2800" b="1" dirty="0" smtClean="0"/>
              </a:p>
              <a:p>
                <a:pPr lvl="1"/>
                <a:r>
                  <a:rPr lang="en-US" sz="2400" dirty="0" smtClean="0"/>
                  <a:t>Identity vector of the size of word vocabulary</a:t>
                </a:r>
              </a:p>
              <a:p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610600" cy="5638800"/>
              </a:xfrm>
              <a:blipFill rotWithShape="0">
                <a:blip r:embed="rId3"/>
                <a:stretch>
                  <a:fillRect l="-1274" t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32014"/>
              </p:ext>
            </p:extLst>
          </p:nvPr>
        </p:nvGraphicFramePr>
        <p:xfrm>
          <a:off x="3238500" y="3410187"/>
          <a:ext cx="304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Left Brace 4"/>
          <p:cNvSpPr/>
          <p:nvPr/>
        </p:nvSpPr>
        <p:spPr>
          <a:xfrm rot="16200000">
            <a:off x="4514850" y="2659617"/>
            <a:ext cx="495300" cy="3048000"/>
          </a:xfrm>
          <a:prstGeom prst="leftBrace">
            <a:avLst>
              <a:gd name="adj1" fmla="val 50000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71800" y="45074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Size </a:t>
            </a:r>
            <a:r>
              <a:rPr lang="en-US" smtClean="0"/>
              <a:t>of vocabulary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14800" y="2476974"/>
                <a:ext cx="1752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𝑤</m:t>
                    </m:r>
                  </m:oMath>
                </a14:m>
                <a:r>
                  <a:rPr lang="en-US" dirty="0" smtClean="0"/>
                  <a:t> in vocabulary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476974"/>
                <a:ext cx="1752600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4991100" y="3123305"/>
            <a:ext cx="0" cy="2868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40280" y="3364774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𝑤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280" y="3364774"/>
                <a:ext cx="99060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44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  <p:bldP spid="7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Representations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610600" cy="5638800"/>
              </a:xfrm>
            </p:spPr>
            <p:txBody>
              <a:bodyPr>
                <a:normAutofit/>
              </a:bodyPr>
              <a:lstStyle/>
              <a:p>
                <a:r>
                  <a:rPr lang="en-US" sz="2800" b="1" dirty="0" smtClean="0"/>
                  <a:t>One-Hot Encoding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charset="0"/>
                          </a:rPr>
                          <m:t>𝒘</m:t>
                        </m:r>
                      </m:sub>
                    </m:sSub>
                  </m:oMath>
                </a14:m>
                <a:endParaRPr lang="en-US" sz="2800" b="1" dirty="0" smtClean="0"/>
              </a:p>
              <a:p>
                <a:pPr lvl="1"/>
                <a:r>
                  <a:rPr lang="en-US" sz="2400" dirty="0" smtClean="0"/>
                  <a:t>Identity vector of the size of word vocabulary</a:t>
                </a:r>
              </a:p>
              <a:p>
                <a:endParaRPr lang="en-US" sz="2800" dirty="0" smtClean="0"/>
              </a:p>
              <a:p>
                <a:r>
                  <a:rPr lang="en-US" sz="2800" b="1" dirty="0" smtClean="0"/>
                  <a:t>Linear/Non-Linear Transformation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>
                            <a:latin typeface="Cambria Math" charset="0"/>
                          </a:rPr>
                          <m:t>𝒘</m:t>
                        </m:r>
                      </m:sub>
                    </m:sSub>
                  </m:oMath>
                </a14:m>
                <a:endParaRPr lang="en-US" sz="2800" b="1" dirty="0" smtClean="0"/>
              </a:p>
              <a:p>
                <a:pPr lvl="1"/>
                <a:r>
                  <a:rPr lang="en-US" sz="2400" dirty="0" smtClean="0"/>
                  <a:t>More compact representation than one-hot (300 vs 3M dim.)</a:t>
                </a:r>
                <a:endParaRPr lang="en-US" dirty="0" smtClean="0"/>
              </a:p>
              <a:p>
                <a:pPr lvl="1"/>
                <a:r>
                  <a:rPr lang="en-US" sz="2400" dirty="0" smtClean="0"/>
                  <a:t>Trained using large text corpuses (300B words, 3M vocab)</a:t>
                </a:r>
              </a:p>
              <a:p>
                <a:pPr lvl="1"/>
                <a:r>
                  <a:rPr lang="en-US" sz="2400" dirty="0" smtClean="0"/>
                  <a:t>Capture </a:t>
                </a:r>
                <a:r>
                  <a:rPr lang="en-US" sz="2400" b="1" i="1" dirty="0" smtClean="0"/>
                  <a:t>semantics </a:t>
                </a:r>
                <a:r>
                  <a:rPr lang="en-US" sz="2400" dirty="0" smtClean="0"/>
                  <a:t>from training data </a:t>
                </a:r>
              </a:p>
              <a:p>
                <a:pPr lvl="1"/>
                <a:r>
                  <a:rPr lang="en-US" sz="2400" dirty="0" err="1" smtClean="0"/>
                  <a:t>Eg</a:t>
                </a:r>
                <a:r>
                  <a:rPr lang="en-US" sz="2400" dirty="0" smtClean="0"/>
                  <a:t>. Word2vec, </a:t>
                </a:r>
                <a:r>
                  <a:rPr lang="en-US" sz="2400" dirty="0" err="1" smtClean="0"/>
                  <a:t>GloVe</a:t>
                </a:r>
                <a:r>
                  <a:rPr lang="en-US" sz="2400" dirty="0" smtClean="0"/>
                  <a:t> </a:t>
                </a:r>
                <a:r>
                  <a:rPr lang="mr-IN" sz="2400" dirty="0" smtClean="0"/>
                  <a:t>…</a:t>
                </a:r>
                <a:endParaRPr lang="en-US" sz="2400" dirty="0" smtClean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610600" cy="5638800"/>
              </a:xfrm>
              <a:blipFill rotWithShape="0">
                <a:blip r:embed="rId3"/>
                <a:stretch>
                  <a:fillRect l="-1274" t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36086"/>
              </p:ext>
            </p:extLst>
          </p:nvPr>
        </p:nvGraphicFramePr>
        <p:xfrm>
          <a:off x="5654040" y="990600"/>
          <a:ext cx="304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8" t="35610" b="7075"/>
          <a:stretch/>
        </p:blipFill>
        <p:spPr bwMode="auto">
          <a:xfrm>
            <a:off x="7053989" y="4016494"/>
            <a:ext cx="1360622" cy="232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301189"/>
              </p:ext>
            </p:extLst>
          </p:nvPr>
        </p:nvGraphicFramePr>
        <p:xfrm>
          <a:off x="6553200" y="6324599"/>
          <a:ext cx="2362200" cy="36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75"/>
                <a:gridCol w="295275"/>
                <a:gridCol w="295275"/>
                <a:gridCol w="295275"/>
                <a:gridCol w="295275"/>
                <a:gridCol w="295275"/>
                <a:gridCol w="295275"/>
                <a:gridCol w="295275"/>
              </a:tblGrid>
              <a:tr h="3657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924800" y="381000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Θ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3810000"/>
                <a:ext cx="7620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6730" y="4960432"/>
                <a:ext cx="5943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n-lt"/>
                  </a:rPr>
                  <a:t>Textual data can be thought of as </a:t>
                </a:r>
                <a:r>
                  <a:rPr lang="en-US" sz="2400" b="1" dirty="0">
                    <a:latin typeface="+mn-lt"/>
                  </a:rPr>
                  <a:t>external knowledge</a:t>
                </a:r>
                <a:r>
                  <a:rPr lang="en-US" sz="2400" dirty="0">
                    <a:latin typeface="+mn-lt"/>
                  </a:rPr>
                  <a:t> in many vision </a:t>
                </a:r>
                <a:r>
                  <a:rPr lang="en-US" sz="2400" dirty="0" smtClean="0">
                    <a:latin typeface="+mn-lt"/>
                  </a:rPr>
                  <a:t>tasks. Hence, common to learn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2400" dirty="0" smtClean="0">
                    <a:latin typeface="+mn-lt"/>
                  </a:rPr>
                  <a:t> as a transformation of word2vec representation.</a:t>
                </a:r>
                <a:endParaRPr lang="en-US" sz="2400" dirty="0">
                  <a:latin typeface="+mn-lt"/>
                </a:endParaRPr>
              </a:p>
              <a:p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" y="4960432"/>
                <a:ext cx="5943600" cy="1938992"/>
              </a:xfrm>
              <a:prstGeom prst="rect">
                <a:avLst/>
              </a:prstGeom>
              <a:blipFill rotWithShape="0">
                <a:blip r:embed="rId6"/>
                <a:stretch>
                  <a:fillRect l="-1538" t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6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Word2Vec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Words that occur in similar </a:t>
            </a:r>
            <a:r>
              <a:rPr lang="en-US" sz="2800" b="1" i="1" dirty="0" smtClean="0"/>
              <a:t>contexts</a:t>
            </a:r>
            <a:r>
              <a:rPr lang="en-US" sz="2800" dirty="0" smtClean="0"/>
              <a:t> are   </a:t>
            </a:r>
            <a:r>
              <a:rPr lang="en-US" sz="2800" b="1" i="1" dirty="0" smtClean="0"/>
              <a:t>semantically</a:t>
            </a:r>
            <a:r>
              <a:rPr lang="en-US" sz="2800" dirty="0" smtClean="0"/>
              <a:t> similar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04900" y="2143747"/>
            <a:ext cx="3467100" cy="4067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6211507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Predict word from context</a:t>
            </a:r>
            <a:endParaRPr lang="en-US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6550223"/>
            <a:ext cx="9448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Mikolov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Tomas, et al. "Efficient estimation of word representations in vector space."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arXiv:1301.3781 (2013).</a:t>
            </a:r>
          </a:p>
        </p:txBody>
      </p:sp>
    </p:spTree>
    <p:extLst>
      <p:ext uri="{BB962C8B-B14F-4D97-AF65-F5344CB8AC3E}">
        <p14:creationId xmlns:p14="http://schemas.microsoft.com/office/powerpoint/2010/main" val="86716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Word2Vec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Words that occur in similar </a:t>
            </a:r>
            <a:r>
              <a:rPr lang="en-US" sz="2800" b="1" i="1" dirty="0"/>
              <a:t>contexts</a:t>
            </a:r>
            <a:r>
              <a:rPr lang="en-US" sz="2800" dirty="0"/>
              <a:t> are   </a:t>
            </a:r>
            <a:r>
              <a:rPr lang="en-US" sz="2800" b="1" i="1" dirty="0"/>
              <a:t>semantically</a:t>
            </a:r>
            <a:r>
              <a:rPr lang="en-US" sz="2800" dirty="0"/>
              <a:t> </a:t>
            </a:r>
            <a:r>
              <a:rPr lang="en-US" sz="2800" dirty="0" smtClean="0"/>
              <a:t>similar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143747"/>
            <a:ext cx="6934200" cy="4067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6211507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Predict word from context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9724" y="6211507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Predict context from word</a:t>
            </a:r>
            <a:endParaRPr lang="en-US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6550223"/>
            <a:ext cx="9448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Mikolov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Tomas, et al. "Efficient estimation of word representations in vector space."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arXiv:1301.3781 (2013).</a:t>
            </a:r>
          </a:p>
        </p:txBody>
      </p:sp>
    </p:spTree>
    <p:extLst>
      <p:ext uri="{BB962C8B-B14F-4D97-AF65-F5344CB8AC3E}">
        <p14:creationId xmlns:p14="http://schemas.microsoft.com/office/powerpoint/2010/main" val="4158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Word2Vec </a:t>
            </a:r>
            <a:r>
              <a:rPr lang="en-US" dirty="0" err="1" smtClean="0"/>
              <a:t>Arithmetics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12954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+mn-lt"/>
              </a:rPr>
              <a:t>Japan </a:t>
            </a:r>
            <a:r>
              <a:rPr lang="mr-IN" sz="2800" dirty="0">
                <a:solidFill>
                  <a:prstClr val="black"/>
                </a:solidFill>
                <a:latin typeface="+mn-lt"/>
              </a:rPr>
              <a:t>–</a:t>
            </a:r>
            <a:r>
              <a:rPr lang="en-US" sz="2800" dirty="0">
                <a:solidFill>
                  <a:prstClr val="black"/>
                </a:solidFill>
                <a:latin typeface="+mn-lt"/>
              </a:rPr>
              <a:t> Sushi + Germany = ?</a:t>
            </a:r>
          </a:p>
        </p:txBody>
      </p:sp>
    </p:spTree>
    <p:extLst>
      <p:ext uri="{BB962C8B-B14F-4D97-AF65-F5344CB8AC3E}">
        <p14:creationId xmlns:p14="http://schemas.microsoft.com/office/powerpoint/2010/main" val="5543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Word2Vec </a:t>
            </a:r>
            <a:r>
              <a:rPr lang="en-US" dirty="0" err="1" smtClean="0"/>
              <a:t>Arithmetics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1295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+mn-lt"/>
              </a:rPr>
              <a:t>Japan </a:t>
            </a:r>
            <a:r>
              <a:rPr lang="mr-IN" sz="2800" dirty="0">
                <a:solidFill>
                  <a:prstClr val="black"/>
                </a:solidFill>
                <a:latin typeface="+mn-lt"/>
              </a:rPr>
              <a:t>–</a:t>
            </a:r>
            <a:r>
              <a:rPr lang="en-US" sz="2800" dirty="0">
                <a:solidFill>
                  <a:prstClr val="black"/>
                </a:solidFill>
                <a:latin typeface="+mn-lt"/>
              </a:rPr>
              <a:t> Sushi + Germany = Bratwurst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93801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bigger </a:t>
            </a:r>
            <a:r>
              <a:rPr lang="mr-IN" sz="2800" dirty="0" smtClean="0">
                <a:latin typeface="+mn-lt"/>
              </a:rPr>
              <a:t>–</a:t>
            </a:r>
            <a:r>
              <a:rPr lang="en-US" sz="2800" dirty="0" smtClean="0">
                <a:latin typeface="+mn-lt"/>
              </a:rPr>
              <a:t> big + small = ?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05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Word2Vec </a:t>
            </a:r>
            <a:r>
              <a:rPr lang="en-US" dirty="0" err="1" smtClean="0"/>
              <a:t>Arithmetics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1295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Japan </a:t>
            </a:r>
            <a:r>
              <a:rPr lang="mr-IN" sz="2800" dirty="0" smtClean="0">
                <a:latin typeface="+mn-lt"/>
              </a:rPr>
              <a:t>–</a:t>
            </a:r>
            <a:r>
              <a:rPr lang="en-US" sz="2800" dirty="0" smtClean="0">
                <a:latin typeface="+mn-lt"/>
              </a:rPr>
              <a:t> Sushi + Germany = Bratwurst </a:t>
            </a:r>
            <a:endParaRPr lang="en-US" sz="28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93801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bigger </a:t>
            </a:r>
            <a:r>
              <a:rPr lang="mr-IN" sz="2800" dirty="0">
                <a:latin typeface="+mn-lt"/>
              </a:rPr>
              <a:t>–</a:t>
            </a:r>
            <a:r>
              <a:rPr lang="en-US" sz="2800" dirty="0">
                <a:latin typeface="+mn-lt"/>
              </a:rPr>
              <a:t> big + small = </a:t>
            </a:r>
            <a:r>
              <a:rPr lang="en-US" sz="2800" dirty="0" smtClean="0">
                <a:latin typeface="+mn-lt"/>
              </a:rPr>
              <a:t>smaller</a:t>
            </a:r>
            <a:endParaRPr lang="en-US" sz="2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7390" y="2580620"/>
            <a:ext cx="533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P</a:t>
            </a:r>
            <a:r>
              <a:rPr lang="en-US" sz="2800" dirty="0" smtClean="0">
                <a:latin typeface="+mn-lt"/>
              </a:rPr>
              <a:t>aris </a:t>
            </a:r>
            <a:r>
              <a:rPr lang="mr-IN" sz="2800" dirty="0" smtClean="0">
                <a:latin typeface="+mn-lt"/>
              </a:rPr>
              <a:t>–</a:t>
            </a:r>
            <a:r>
              <a:rPr lang="en-US" sz="2800" dirty="0" smtClean="0">
                <a:latin typeface="+mn-lt"/>
              </a:rPr>
              <a:t> France + Italy = ?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940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Word2Vec </a:t>
            </a:r>
            <a:r>
              <a:rPr lang="en-US" dirty="0" err="1" smtClean="0"/>
              <a:t>Arithmetics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12954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Calibri"/>
              </a:rPr>
              <a:t>Japan </a:t>
            </a:r>
            <a:r>
              <a:rPr lang="mr-IN" sz="2800" dirty="0">
                <a:solidFill>
                  <a:prstClr val="black"/>
                </a:solidFill>
                <a:latin typeface="Calibri"/>
              </a:rPr>
              <a:t>–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Sushi + Germany = Bratwurst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93801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bigger </a:t>
            </a:r>
            <a:r>
              <a:rPr lang="mr-IN" sz="2800" dirty="0">
                <a:latin typeface="+mn-lt"/>
              </a:rPr>
              <a:t>–</a:t>
            </a:r>
            <a:r>
              <a:rPr lang="en-US" sz="2800" dirty="0">
                <a:latin typeface="+mn-lt"/>
              </a:rPr>
              <a:t> big + small = smaller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7390" y="2580620"/>
            <a:ext cx="533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P</a:t>
            </a:r>
            <a:r>
              <a:rPr lang="en-US" sz="2800" dirty="0" smtClean="0">
                <a:latin typeface="+mn-lt"/>
              </a:rPr>
              <a:t>aris </a:t>
            </a:r>
            <a:r>
              <a:rPr lang="mr-IN" sz="2800" dirty="0" smtClean="0">
                <a:latin typeface="+mn-lt"/>
              </a:rPr>
              <a:t>–</a:t>
            </a:r>
            <a:r>
              <a:rPr lang="en-US" sz="2800" dirty="0" smtClean="0">
                <a:latin typeface="+mn-lt"/>
              </a:rPr>
              <a:t> France + Italy = Rome</a:t>
            </a:r>
            <a:endParaRPr lang="en-US" sz="28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336298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+mn-lt"/>
              </a:rPr>
              <a:t>similarity</a:t>
            </a:r>
            <a:r>
              <a:rPr lang="en-US" sz="2800" dirty="0" smtClean="0">
                <a:latin typeface="+mn-lt"/>
              </a:rPr>
              <a:t>(tremendous, enormous) = 0.74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389638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+mn-lt"/>
              </a:rPr>
              <a:t>similarity</a:t>
            </a:r>
            <a:r>
              <a:rPr lang="en-US" sz="2800" dirty="0" smtClean="0">
                <a:latin typeface="+mn-lt"/>
              </a:rPr>
              <a:t>(tremendous, negligible) = 0.37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4584918"/>
            <a:ext cx="519725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i="1" dirty="0" err="1" smtClean="0">
                <a:solidFill>
                  <a:prstClr val="black"/>
                </a:solidFill>
                <a:latin typeface="Calibri"/>
              </a:rPr>
              <a:t>most_similar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(psyched)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=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geeked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		           excited 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				jazzed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				bummed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7390" y="6451341"/>
            <a:ext cx="701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https://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quomodocumque.wordpress.com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/2016/01/15/messing-around-with-word2vec/</a:t>
            </a:r>
          </a:p>
        </p:txBody>
      </p:sp>
    </p:spTree>
    <p:extLst>
      <p:ext uri="{BB962C8B-B14F-4D97-AF65-F5344CB8AC3E}">
        <p14:creationId xmlns:p14="http://schemas.microsoft.com/office/powerpoint/2010/main" val="10069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Phrases/Sentences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070"/>
            <a:ext cx="8229600" cy="55685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Average or concatenate word representations</a:t>
            </a:r>
          </a:p>
          <a:p>
            <a:pPr lvl="1"/>
            <a:r>
              <a:rPr lang="en-US" sz="2400" dirty="0" smtClean="0"/>
              <a:t>Simple</a:t>
            </a:r>
          </a:p>
          <a:p>
            <a:pPr lvl="1"/>
            <a:r>
              <a:rPr lang="en-US" sz="2400" dirty="0" smtClean="0"/>
              <a:t>Works well for short and simple phrases “the brown cat”</a:t>
            </a:r>
            <a:endParaRPr lang="en-US" sz="2800" dirty="0" smtClean="0"/>
          </a:p>
          <a:p>
            <a:r>
              <a:rPr lang="en-US" sz="2800" dirty="0" smtClean="0"/>
              <a:t>For complex sentences combine word representations guided by a parse tree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Recurrent Neural Language Models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3796844"/>
            <a:ext cx="9220200" cy="1689556"/>
            <a:chOff x="304800" y="4343400"/>
            <a:chExt cx="9220200" cy="16895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4509728"/>
              <a:ext cx="8534400" cy="152322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96000" y="4343400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Dependency Parse Tree</a:t>
              </a:r>
              <a:endParaRPr lang="en-US" b="1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600200" y="6524823"/>
            <a:ext cx="76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Iyyer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Mohit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et al. "A Neural Network for Factoid Question Answering over Paragraphs." EMNLP. 2014.</a:t>
            </a:r>
          </a:p>
        </p:txBody>
      </p:sp>
    </p:spTree>
    <p:extLst>
      <p:ext uri="{BB962C8B-B14F-4D97-AF65-F5344CB8AC3E}">
        <p14:creationId xmlns:p14="http://schemas.microsoft.com/office/powerpoint/2010/main" val="182942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topics in vision-language research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PART III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56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as Image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9248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visual recognition tasks posed as k-way classification</a:t>
            </a:r>
            <a:r>
              <a:rPr lang="en-US" sz="2800" dirty="0"/>
              <a:t> </a:t>
            </a:r>
            <a:r>
              <a:rPr lang="en-US" sz="2800" dirty="0" smtClean="0"/>
              <a:t>with </a:t>
            </a:r>
            <a:r>
              <a:rPr lang="en-US" sz="2800" b="1" dirty="0" smtClean="0"/>
              <a:t>exclusive</a:t>
            </a:r>
            <a:r>
              <a:rPr lang="en-US" sz="2800" dirty="0" smtClean="0"/>
              <a:t> categorical labels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08975" y="2123577"/>
            <a:ext cx="8835025" cy="4277223"/>
            <a:chOff x="308975" y="2123577"/>
            <a:chExt cx="8835025" cy="42772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75" y="3316005"/>
              <a:ext cx="3958225" cy="247389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58000" y="2984480"/>
              <a:ext cx="22860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Pug</a:t>
              </a:r>
            </a:p>
            <a:p>
              <a:endParaRPr lang="en-US" sz="2400" dirty="0"/>
            </a:p>
            <a:p>
              <a:r>
                <a:rPr lang="en-US" sz="2400" dirty="0" smtClean="0"/>
                <a:t>Bulldog</a:t>
              </a:r>
            </a:p>
            <a:p>
              <a:endParaRPr lang="en-US" sz="2400" dirty="0"/>
            </a:p>
            <a:p>
              <a:r>
                <a:rPr lang="en-US" sz="2400" dirty="0" smtClean="0"/>
                <a:t>Husky</a:t>
              </a:r>
            </a:p>
            <a:p>
              <a:endParaRPr lang="en-US" sz="2400" dirty="0"/>
            </a:p>
            <a:p>
              <a:r>
                <a:rPr lang="en-US" sz="2400" dirty="0" smtClean="0"/>
                <a:t>Poodle</a:t>
              </a:r>
            </a:p>
            <a:p>
              <a:endParaRPr lang="en-US" sz="2400" dirty="0"/>
            </a:p>
            <a:p>
              <a:r>
                <a:rPr lang="en-US" sz="2400" dirty="0" smtClean="0"/>
                <a:t>Dalmatian</a:t>
              </a: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4495800" y="4552950"/>
              <a:ext cx="1295400" cy="47625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96000" y="2971800"/>
              <a:ext cx="22860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0.1</a:t>
              </a:r>
            </a:p>
            <a:p>
              <a:endParaRPr lang="en-US" sz="2400" b="1" dirty="0">
                <a:solidFill>
                  <a:srgbClr val="FF0000"/>
                </a:solidFill>
              </a:endParaRPr>
            </a:p>
            <a:p>
              <a:r>
                <a:rPr lang="en-US" sz="2400" b="1" dirty="0" smtClean="0">
                  <a:solidFill>
                    <a:srgbClr val="FF0000"/>
                  </a:solidFill>
                </a:rPr>
                <a:t>0.2</a:t>
              </a:r>
            </a:p>
            <a:p>
              <a:endParaRPr lang="en-US" sz="2400" b="1" dirty="0">
                <a:solidFill>
                  <a:srgbClr val="FF0000"/>
                </a:solidFill>
              </a:endParaRPr>
            </a:p>
            <a:p>
              <a:r>
                <a:rPr lang="en-US" sz="2400" b="1" dirty="0" smtClean="0">
                  <a:solidFill>
                    <a:srgbClr val="00B050"/>
                  </a:solidFill>
                </a:rPr>
                <a:t>0.6</a:t>
              </a:r>
            </a:p>
            <a:p>
              <a:endParaRPr lang="en-US" sz="2400" b="1" dirty="0">
                <a:solidFill>
                  <a:srgbClr val="FF0000"/>
                </a:solidFill>
              </a:endParaRPr>
            </a:p>
            <a:p>
              <a:r>
                <a:rPr lang="en-US" sz="2400" b="1" dirty="0" smtClean="0">
                  <a:solidFill>
                    <a:srgbClr val="FF0000"/>
                  </a:solidFill>
                </a:rPr>
                <a:t>0.05</a:t>
              </a:r>
            </a:p>
            <a:p>
              <a:endParaRPr lang="en-US" sz="2400" b="1" dirty="0">
                <a:solidFill>
                  <a:srgbClr val="FF0000"/>
                </a:solidFill>
              </a:endParaRPr>
            </a:p>
            <a:p>
              <a:r>
                <a:rPr lang="en-US" sz="2400" b="1" dirty="0" smtClean="0">
                  <a:solidFill>
                    <a:srgbClr val="FF0000"/>
                  </a:solidFill>
                </a:rPr>
                <a:t>0.05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81500" y="3833173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Classifier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90800" y="2123577"/>
              <a:ext cx="396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Dog Breed Classification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861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#TrendingInVisionLanguage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5800" y="965200"/>
            <a:ext cx="3048000" cy="3384647"/>
            <a:chOff x="510250" y="965200"/>
            <a:chExt cx="3048000" cy="3384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11" y="1447800"/>
              <a:ext cx="2655426" cy="22543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50" y="3702147"/>
              <a:ext cx="2918749" cy="6477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0250" y="96520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n-lt"/>
                </a:rPr>
                <a:t>Phrase Localization</a:t>
              </a:r>
              <a:endParaRPr lang="en-US" sz="2400" b="1" dirty="0">
                <a:latin typeface="+mn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29200" y="978046"/>
            <a:ext cx="3826618" cy="3193854"/>
            <a:chOff x="4936382" y="965200"/>
            <a:chExt cx="3826618" cy="31938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782" y="1447800"/>
              <a:ext cx="2558136" cy="24062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49082" y="3851277"/>
              <a:ext cx="3813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/>
                <a:t>Caption: </a:t>
              </a:r>
              <a:r>
                <a:rPr lang="en-US" sz="1400" smtClean="0"/>
                <a:t>Man </a:t>
              </a:r>
              <a:r>
                <a:rPr lang="en-US" sz="1400" dirty="0" smtClean="0"/>
                <a:t>in black shirt playing a guitar.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36382" y="96520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n-lt"/>
                </a:rPr>
                <a:t>Image Captioning</a:t>
              </a:r>
              <a:endParaRPr lang="en-US" sz="2400" b="1" dirty="0"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651547"/>
            <a:ext cx="7604518" cy="1977853"/>
            <a:chOff x="1343024" y="4651547"/>
            <a:chExt cx="7604518" cy="1977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024" y="4651547"/>
              <a:ext cx="2971800" cy="197785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87963" y="5396636"/>
              <a:ext cx="41226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Question: </a:t>
              </a:r>
              <a:r>
                <a:rPr lang="en-US" sz="1400" dirty="0" smtClean="0"/>
                <a:t>What is the yellow object in the street?</a:t>
              </a:r>
              <a:endParaRPr lang="en-US" sz="1400" b="1" dirty="0" smtClean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87963" y="5701606"/>
              <a:ext cx="15680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b="1" dirty="0">
                  <a:solidFill>
                    <a:prstClr val="black"/>
                  </a:solidFill>
                </a:rPr>
                <a:t>Answer: </a:t>
              </a:r>
              <a:r>
                <a:rPr lang="en-US" sz="1400" dirty="0">
                  <a:solidFill>
                    <a:prstClr val="black"/>
                  </a:solidFill>
                </a:rPr>
                <a:t>Hydrant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87963" y="4782486"/>
              <a:ext cx="4459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n-lt"/>
                </a:rPr>
                <a:t>Visual Question Answering (VQA)</a:t>
              </a:r>
              <a:endParaRPr lang="en-US" sz="24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4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#TrendingInVisionLanguage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5800" y="965200"/>
            <a:ext cx="3048000" cy="3384647"/>
            <a:chOff x="510250" y="965200"/>
            <a:chExt cx="3048000" cy="3384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11" y="1447800"/>
              <a:ext cx="2655426" cy="22543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50" y="3702147"/>
              <a:ext cx="2918749" cy="6477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0250" y="96520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n-lt"/>
                </a:rPr>
                <a:t>Phrase Localization</a:t>
              </a:r>
              <a:endParaRPr lang="en-US" sz="2400" b="1" dirty="0">
                <a:latin typeface="+mn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29200" y="978046"/>
            <a:ext cx="3826618" cy="3193854"/>
            <a:chOff x="4936382" y="965200"/>
            <a:chExt cx="3826618" cy="31938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782" y="1447800"/>
              <a:ext cx="2558136" cy="24062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49082" y="3851277"/>
              <a:ext cx="3813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/>
                <a:t>Caption: </a:t>
              </a:r>
              <a:r>
                <a:rPr lang="en-US" sz="1400" smtClean="0"/>
                <a:t>Man </a:t>
              </a:r>
              <a:r>
                <a:rPr lang="en-US" sz="1400" dirty="0" smtClean="0"/>
                <a:t>in black shirt playing a guitar.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36382" y="96520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n-lt"/>
                </a:rPr>
                <a:t>Image Captioning</a:t>
              </a:r>
              <a:endParaRPr lang="en-US" sz="2400" b="1" dirty="0"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651547"/>
            <a:ext cx="7604518" cy="1977853"/>
            <a:chOff x="1343024" y="4651547"/>
            <a:chExt cx="7604518" cy="1977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024" y="4651547"/>
              <a:ext cx="2971800" cy="197785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87963" y="5396636"/>
              <a:ext cx="41226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Question: </a:t>
              </a:r>
              <a:r>
                <a:rPr lang="en-US" sz="1400" dirty="0" smtClean="0"/>
                <a:t>What is the yellow object in the street?</a:t>
              </a:r>
              <a:endParaRPr lang="en-US" sz="1400" b="1" dirty="0" smtClean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87963" y="5701606"/>
              <a:ext cx="15680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b="1" dirty="0">
                  <a:solidFill>
                    <a:prstClr val="black"/>
                  </a:solidFill>
                </a:rPr>
                <a:t>Answer: </a:t>
              </a:r>
              <a:r>
                <a:rPr lang="en-US" sz="1400" dirty="0">
                  <a:solidFill>
                    <a:prstClr val="black"/>
                  </a:solidFill>
                </a:rPr>
                <a:t>Hydrant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87963" y="4782486"/>
              <a:ext cx="4459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n-lt"/>
                </a:rPr>
                <a:t>Visual Question Answering (VQA)</a:t>
              </a:r>
              <a:endParaRPr lang="en-US" sz="2400" b="1" dirty="0">
                <a:latin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0" y="965200"/>
            <a:ext cx="4283818" cy="3454400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9482" y="4470400"/>
            <a:ext cx="8004918" cy="2270118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Phrase Localization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73629"/>
            <a:ext cx="8229600" cy="4746171"/>
          </a:xfrm>
        </p:spPr>
      </p:pic>
      <p:sp>
        <p:nvSpPr>
          <p:cNvPr id="5" name="TextBox 4"/>
          <p:cNvSpPr txBox="1"/>
          <p:nvPr/>
        </p:nvSpPr>
        <p:spPr>
          <a:xfrm>
            <a:off x="1828800" y="6334780"/>
            <a:ext cx="721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Plummer, Bryan A., et al. "Phrase Localization and Visual Relationship Detection with Comprehensive Linguistic Cues."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arXiv:1611.06641 (2016).</a:t>
            </a:r>
          </a:p>
        </p:txBody>
      </p:sp>
    </p:spTree>
    <p:extLst>
      <p:ext uri="{BB962C8B-B14F-4D97-AF65-F5344CB8AC3E}">
        <p14:creationId xmlns:p14="http://schemas.microsoft.com/office/powerpoint/2010/main" val="42882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2064" r="53704" b="70642"/>
          <a:stretch/>
        </p:blipFill>
        <p:spPr bwMode="auto">
          <a:xfrm>
            <a:off x="381000" y="838200"/>
            <a:ext cx="373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4114800" y="3914495"/>
                <a:ext cx="914400" cy="914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𝑚𝑎𝑛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914495"/>
                <a:ext cx="914400" cy="914400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317439" y="838200"/>
                <a:ext cx="4762500" cy="1040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 smtClean="0">
                    <a:latin typeface="+mn-lt"/>
                  </a:rPr>
                  <a:t>Region Proposal Boxes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{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,⋯,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en-US" sz="2000" dirty="0" smtClean="0">
                  <a:latin typeface="+mn-lt"/>
                </a:endParaRPr>
              </a:p>
              <a:p>
                <a:r>
                  <a:rPr lang="en-US" sz="2000" dirty="0" smtClean="0">
                    <a:latin typeface="+mn-lt"/>
                  </a:rPr>
                  <a:t>Find the most likely assignment of boxes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𝑢𝑚𝑏𝑟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𝑚𝑎𝑛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𝑏𝑎𝑏𝑦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𝑤𝑜𝑚𝑎𝑛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𝑗𝑎𝑐𝑘𝑒𝑡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439" y="838200"/>
                <a:ext cx="4762500" cy="1040349"/>
              </a:xfrm>
              <a:prstGeom prst="rect">
                <a:avLst/>
              </a:prstGeom>
              <a:blipFill rotWithShape="0">
                <a:blip r:embed="rId5"/>
                <a:stretch>
                  <a:fillRect l="-1280" t="-3529" b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209800" y="5133695"/>
                <a:ext cx="914400" cy="914400"/>
              </a:xfrm>
              <a:prstGeom prst="ellipse">
                <a:avLst/>
              </a:prstGeom>
              <a:solidFill>
                <a:srgbClr val="02D40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𝑏𝑎𝑏𝑦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133695"/>
                <a:ext cx="914400" cy="914400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1422400" y="3304895"/>
                <a:ext cx="914400" cy="914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𝑢𝑚𝑏𝑟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00" y="3304895"/>
                <a:ext cx="914400" cy="914400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5918200" y="5133695"/>
                <a:ext cx="914400" cy="9144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𝑤𝑜𝑚𝑎𝑛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200" y="5133695"/>
                <a:ext cx="914400" cy="914400"/>
              </a:xfrm>
              <a:prstGeom prst="ellipse">
                <a:avLst/>
              </a:prstGeom>
              <a:blipFill rotWithShape="0">
                <a:blip r:embed="rId8"/>
                <a:stretch>
                  <a:fillRect l="-2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807200" y="3304895"/>
                <a:ext cx="914400" cy="914400"/>
              </a:xfrm>
              <a:prstGeom prst="ellipse">
                <a:avLst/>
              </a:prstGeom>
              <a:solidFill>
                <a:srgbClr val="EAEA0F"/>
              </a:solidFill>
              <a:ln>
                <a:solidFill>
                  <a:srgbClr val="EAEA0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𝑗𝑎𝑐𝑘𝑒𝑡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200" y="3304895"/>
                <a:ext cx="914400" cy="914400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EAEA0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/>
          <p:cNvGrpSpPr/>
          <p:nvPr/>
        </p:nvGrpSpPr>
        <p:grpSpPr>
          <a:xfrm>
            <a:off x="457200" y="3040427"/>
            <a:ext cx="8153400" cy="3198168"/>
            <a:chOff x="457200" y="3040427"/>
            <a:chExt cx="8153400" cy="3198168"/>
          </a:xfrm>
        </p:grpSpPr>
        <p:sp>
          <p:nvSpPr>
            <p:cNvPr id="11" name="Rectangle 10"/>
            <p:cNvSpPr/>
            <p:nvPr/>
          </p:nvSpPr>
          <p:spPr>
            <a:xfrm>
              <a:off x="457200" y="3076295"/>
              <a:ext cx="3810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31900" y="5857595"/>
              <a:ext cx="3810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43400" y="3076295"/>
              <a:ext cx="3810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229600" y="3040427"/>
              <a:ext cx="3810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31100" y="5815030"/>
              <a:ext cx="3810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1" idx="3"/>
              <a:endCxn id="8" idx="1"/>
            </p:cNvCxnSpPr>
            <p:nvPr/>
          </p:nvCxnSpPr>
          <p:spPr>
            <a:xfrm>
              <a:off x="838200" y="3266795"/>
              <a:ext cx="718111" cy="1720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2" idx="3"/>
              <a:endCxn id="7" idx="2"/>
            </p:cNvCxnSpPr>
            <p:nvPr/>
          </p:nvCxnSpPr>
          <p:spPr>
            <a:xfrm flipV="1">
              <a:off x="1612900" y="5590895"/>
              <a:ext cx="5969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5" idx="0"/>
              <a:endCxn id="13" idx="2"/>
            </p:cNvCxnSpPr>
            <p:nvPr/>
          </p:nvCxnSpPr>
          <p:spPr>
            <a:xfrm flipH="1" flipV="1">
              <a:off x="4533900" y="3457295"/>
              <a:ext cx="381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0" idx="7"/>
              <a:endCxn id="14" idx="1"/>
            </p:cNvCxnSpPr>
            <p:nvPr/>
          </p:nvCxnSpPr>
          <p:spPr>
            <a:xfrm flipV="1">
              <a:off x="7587689" y="3230927"/>
              <a:ext cx="641911" cy="2078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5" idx="1"/>
              <a:endCxn id="9" idx="6"/>
            </p:cNvCxnSpPr>
            <p:nvPr/>
          </p:nvCxnSpPr>
          <p:spPr>
            <a:xfrm flipH="1" flipV="1">
              <a:off x="6832600" y="5590895"/>
              <a:ext cx="698500" cy="4146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457200" y="2242436"/>
            <a:ext cx="6807200" cy="4386964"/>
            <a:chOff x="457200" y="2242436"/>
            <a:chExt cx="6807200" cy="4386964"/>
          </a:xfrm>
        </p:grpSpPr>
        <p:sp>
          <p:nvSpPr>
            <p:cNvPr id="30" name="Rectangle 29"/>
            <p:cNvSpPr/>
            <p:nvPr/>
          </p:nvSpPr>
          <p:spPr>
            <a:xfrm>
              <a:off x="457200" y="4095189"/>
              <a:ext cx="381000" cy="381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24200" y="6248400"/>
              <a:ext cx="381000" cy="381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81500" y="5209895"/>
              <a:ext cx="381000" cy="381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81800" y="2242436"/>
              <a:ext cx="381000" cy="381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537200" y="6248400"/>
              <a:ext cx="381000" cy="381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8" idx="3"/>
            </p:cNvCxnSpPr>
            <p:nvPr/>
          </p:nvCxnSpPr>
          <p:spPr>
            <a:xfrm flipV="1">
              <a:off x="838200" y="4085384"/>
              <a:ext cx="718111" cy="2003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1" idx="0"/>
              <a:endCxn id="7" idx="5"/>
            </p:cNvCxnSpPr>
            <p:nvPr/>
          </p:nvCxnSpPr>
          <p:spPr>
            <a:xfrm flipH="1" flipV="1">
              <a:off x="2990289" y="5914184"/>
              <a:ext cx="324411" cy="3342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2" idx="0"/>
              <a:endCxn id="5" idx="4"/>
            </p:cNvCxnSpPr>
            <p:nvPr/>
          </p:nvCxnSpPr>
          <p:spPr>
            <a:xfrm flipV="1">
              <a:off x="4572000" y="4828895"/>
              <a:ext cx="0" cy="381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9" idx="3"/>
              <a:endCxn id="34" idx="0"/>
            </p:cNvCxnSpPr>
            <p:nvPr/>
          </p:nvCxnSpPr>
          <p:spPr>
            <a:xfrm flipH="1">
              <a:off x="5727700" y="5914184"/>
              <a:ext cx="324411" cy="3342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33" idx="2"/>
              <a:endCxn id="10" idx="0"/>
            </p:cNvCxnSpPr>
            <p:nvPr/>
          </p:nvCxnSpPr>
          <p:spPr>
            <a:xfrm>
              <a:off x="6972300" y="2623436"/>
              <a:ext cx="292100" cy="6814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990600" y="4085384"/>
            <a:ext cx="7620000" cy="1149910"/>
            <a:chOff x="990600" y="4085384"/>
            <a:chExt cx="7620000" cy="1149910"/>
          </a:xfrm>
        </p:grpSpPr>
        <p:sp>
          <p:nvSpPr>
            <p:cNvPr id="58" name="Rectangle 57"/>
            <p:cNvSpPr/>
            <p:nvPr/>
          </p:nvSpPr>
          <p:spPr>
            <a:xfrm>
              <a:off x="8229600" y="4371694"/>
              <a:ext cx="381000" cy="381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990600" y="4854294"/>
              <a:ext cx="381000" cy="381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>
              <a:stCxn id="59" idx="0"/>
              <a:endCxn id="8" idx="4"/>
            </p:cNvCxnSpPr>
            <p:nvPr/>
          </p:nvCxnSpPr>
          <p:spPr>
            <a:xfrm flipV="1">
              <a:off x="1181100" y="4219295"/>
              <a:ext cx="698500" cy="6349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10" idx="5"/>
              <a:endCxn id="58" idx="1"/>
            </p:cNvCxnSpPr>
            <p:nvPr/>
          </p:nvCxnSpPr>
          <p:spPr>
            <a:xfrm>
              <a:off x="7587689" y="4085384"/>
              <a:ext cx="641911" cy="4768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2990289" y="4371695"/>
            <a:ext cx="1124511" cy="895911"/>
            <a:chOff x="2990289" y="4371695"/>
            <a:chExt cx="1124511" cy="895911"/>
          </a:xfrm>
        </p:grpSpPr>
        <p:sp>
          <p:nvSpPr>
            <p:cNvPr id="66" name="Rectangle 65"/>
            <p:cNvSpPr/>
            <p:nvPr/>
          </p:nvSpPr>
          <p:spPr>
            <a:xfrm>
              <a:off x="3098800" y="4397319"/>
              <a:ext cx="381000" cy="381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7" idx="7"/>
              <a:endCxn id="66" idx="2"/>
            </p:cNvCxnSpPr>
            <p:nvPr/>
          </p:nvCxnSpPr>
          <p:spPr>
            <a:xfrm flipV="1">
              <a:off x="2990289" y="4778319"/>
              <a:ext cx="299011" cy="4892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6" idx="3"/>
              <a:endCxn id="5" idx="2"/>
            </p:cNvCxnSpPr>
            <p:nvPr/>
          </p:nvCxnSpPr>
          <p:spPr>
            <a:xfrm flipV="1">
              <a:off x="3479800" y="4371695"/>
              <a:ext cx="635000" cy="2161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2133600" y="4085384"/>
            <a:ext cx="5359961" cy="1182222"/>
            <a:chOff x="2133600" y="4085384"/>
            <a:chExt cx="5359961" cy="1182222"/>
          </a:xfrm>
        </p:grpSpPr>
        <p:sp>
          <p:nvSpPr>
            <p:cNvPr id="73" name="Rectangle 72"/>
            <p:cNvSpPr/>
            <p:nvPr/>
          </p:nvSpPr>
          <p:spPr>
            <a:xfrm>
              <a:off x="2133600" y="4485995"/>
              <a:ext cx="381000" cy="381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619189" y="4397318"/>
              <a:ext cx="381000" cy="381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>
              <a:stCxn id="73" idx="0"/>
              <a:endCxn id="8" idx="5"/>
            </p:cNvCxnSpPr>
            <p:nvPr/>
          </p:nvCxnSpPr>
          <p:spPr>
            <a:xfrm flipH="1" flipV="1">
              <a:off x="2202889" y="4085384"/>
              <a:ext cx="121211" cy="4006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" idx="1"/>
              <a:endCxn id="73" idx="2"/>
            </p:cNvCxnSpPr>
            <p:nvPr/>
          </p:nvCxnSpPr>
          <p:spPr>
            <a:xfrm flipH="1" flipV="1">
              <a:off x="2324100" y="4866995"/>
              <a:ext cx="19611" cy="4006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4" idx="1"/>
              <a:endCxn id="5" idx="6"/>
            </p:cNvCxnSpPr>
            <p:nvPr/>
          </p:nvCxnSpPr>
          <p:spPr>
            <a:xfrm flipH="1" flipV="1">
              <a:off x="5029200" y="4371695"/>
              <a:ext cx="589989" cy="2161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74" idx="2"/>
              <a:endCxn id="9" idx="1"/>
            </p:cNvCxnSpPr>
            <p:nvPr/>
          </p:nvCxnSpPr>
          <p:spPr>
            <a:xfrm>
              <a:off x="5809689" y="4778318"/>
              <a:ext cx="242422" cy="489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7112561" y="4710130"/>
              <a:ext cx="381000" cy="381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>
              <a:stCxn id="87" idx="1"/>
              <a:endCxn id="9" idx="7"/>
            </p:cNvCxnSpPr>
            <p:nvPr/>
          </p:nvCxnSpPr>
          <p:spPr>
            <a:xfrm flipH="1">
              <a:off x="6698689" y="4900630"/>
              <a:ext cx="413872" cy="3669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10" idx="4"/>
              <a:endCxn id="87" idx="0"/>
            </p:cNvCxnSpPr>
            <p:nvPr/>
          </p:nvCxnSpPr>
          <p:spPr>
            <a:xfrm>
              <a:off x="7264400" y="4219295"/>
              <a:ext cx="38661" cy="490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ectangle 111"/>
          <p:cNvSpPr/>
          <p:nvPr/>
        </p:nvSpPr>
        <p:spPr>
          <a:xfrm>
            <a:off x="838200" y="178984"/>
            <a:ext cx="1422400" cy="381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Appearance</a:t>
            </a:r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2534211" y="178984"/>
            <a:ext cx="180919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Position &amp; Shape</a:t>
            </a: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617012" y="162205"/>
            <a:ext cx="1066801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Adjective</a:t>
            </a: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959107" y="165212"/>
            <a:ext cx="740706" cy="381000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6971739" y="169402"/>
            <a:ext cx="1343780" cy="381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Preposition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6289" y="5208862"/>
            <a:ext cx="158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ed &amp; blue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224933" y="4724400"/>
            <a:ext cx="158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ed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933700" y="3956158"/>
            <a:ext cx="158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carries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513634" y="4805066"/>
            <a:ext cx="158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under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515255" y="4009341"/>
            <a:ext cx="158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to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264400" y="5094331"/>
            <a:ext cx="158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  <p:bldP spid="117" grpId="0" animBg="1"/>
      <p:bldP spid="3" grpId="0"/>
      <p:bldP spid="57" grpId="0"/>
      <p:bldP spid="61" grpId="0"/>
      <p:bldP spid="62" grpId="0"/>
      <p:bldP spid="64" grpId="0"/>
      <p:bldP spid="6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Phrase Loc. As Energy Minimization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514600"/>
                <a:ext cx="8686800" cy="422116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Even 10 region proposals and 5 noun phrases lead to large search space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800" dirty="0" smtClean="0"/>
              </a:p>
              <a:p>
                <a:endParaRPr lang="en-US" sz="2800" dirty="0" smtClean="0"/>
              </a:p>
              <a:p>
                <a:r>
                  <a:rPr lang="en-US" sz="2800" dirty="0" smtClean="0"/>
                  <a:t>Fast inference methods</a:t>
                </a:r>
              </a:p>
              <a:p>
                <a:pPr lvl="1"/>
                <a:r>
                  <a:rPr lang="en-US" sz="2400" dirty="0" smtClean="0"/>
                  <a:t>Graph Cuts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sz="2400" dirty="0" smtClean="0"/>
                  <a:t>-expansion</a:t>
                </a:r>
              </a:p>
              <a:p>
                <a:pPr lvl="1"/>
                <a:r>
                  <a:rPr lang="en-US" sz="2400" dirty="0" smtClean="0"/>
                  <a:t>Belief Propagation (max-product)</a:t>
                </a:r>
              </a:p>
              <a:p>
                <a:pPr lvl="1"/>
                <a:r>
                  <a:rPr lang="en-US" sz="2400" dirty="0" smtClean="0"/>
                  <a:t>Integer Quadratic Program Solvers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514600"/>
                <a:ext cx="8686800" cy="4221163"/>
              </a:xfrm>
              <a:blipFill rotWithShape="0">
                <a:blip r:embed="rId3"/>
                <a:stretch>
                  <a:fillRect l="-1263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62" y="927100"/>
            <a:ext cx="6272876" cy="119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334780"/>
            <a:ext cx="721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Plummer, Bryan A., et al. "Phrase Localization and Visual Relationship Detection with Comprehensive Linguistic Cues."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arXiv:1611.06641 (2016).</a:t>
            </a:r>
          </a:p>
        </p:txBody>
      </p:sp>
    </p:spTree>
    <p:extLst>
      <p:ext uri="{BB962C8B-B14F-4D97-AF65-F5344CB8AC3E}">
        <p14:creationId xmlns:p14="http://schemas.microsoft.com/office/powerpoint/2010/main" val="135056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factors for Phrase Loc.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Factors</a:t>
            </a:r>
          </a:p>
          <a:p>
            <a:pPr lvl="1"/>
            <a:r>
              <a:rPr lang="en-US" sz="2400" dirty="0" smtClean="0"/>
              <a:t>Given the ground truth bounding boxes </a:t>
            </a:r>
          </a:p>
          <a:p>
            <a:pPr lvl="1"/>
            <a:r>
              <a:rPr lang="en-US" sz="2400" dirty="0" smtClean="0"/>
              <a:t>Each factor is trained separately</a:t>
            </a:r>
          </a:p>
          <a:p>
            <a:pPr lvl="1"/>
            <a:r>
              <a:rPr lang="en-US" sz="2400" dirty="0" smtClean="0"/>
              <a:t>A mix of CCA based (appearance), SVM based (position) and hand coded factors (size)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Weights</a:t>
            </a:r>
          </a:p>
          <a:p>
            <a:pPr lvl="1"/>
            <a:r>
              <a:rPr lang="en-US" sz="2400" dirty="0" smtClean="0"/>
              <a:t>The relative weighting of the factors needs to be learned </a:t>
            </a:r>
          </a:p>
          <a:p>
            <a:pPr lvl="1"/>
            <a:r>
              <a:rPr lang="en-US" sz="2400" dirty="0" smtClean="0"/>
              <a:t>Directly search for weights that maximize recall at IOU 0.5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i="1" dirty="0" err="1" smtClean="0"/>
              <a:t>fminsearch</a:t>
            </a:r>
            <a:r>
              <a:rPr lang="en-US" sz="2400" dirty="0" smtClean="0"/>
              <a:t> in MATLAB)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6334780"/>
            <a:ext cx="721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Plummer, Bryan A., et al. "Phrase Localization and Visual Relationship Detection with Comprehensive Linguistic Cues."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arXiv:1611.06641 (2016).</a:t>
            </a:r>
          </a:p>
        </p:txBody>
      </p:sp>
    </p:spTree>
    <p:extLst>
      <p:ext uri="{BB962C8B-B14F-4D97-AF65-F5344CB8AC3E}">
        <p14:creationId xmlns:p14="http://schemas.microsoft.com/office/powerpoint/2010/main" val="756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763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Effect of different cues on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914400"/>
            <a:ext cx="5791200" cy="4927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3100" y="586691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Results on Flickr </a:t>
            </a:r>
            <a:r>
              <a:rPr lang="en-US" dirty="0" smtClean="0"/>
              <a:t>30k Entities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Human-Object Interaction</a:t>
            </a:r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84334"/>
            <a:ext cx="5575300" cy="4541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429583"/>
            <a:ext cx="838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Chao, Yu-Wei, et al. "Learning to Detect Human-Object Interactions."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arXiv:1702.05448 (2017).</a:t>
            </a:r>
          </a:p>
        </p:txBody>
      </p:sp>
    </p:spTree>
    <p:extLst>
      <p:ext uri="{BB962C8B-B14F-4D97-AF65-F5344CB8AC3E}">
        <p14:creationId xmlns:p14="http://schemas.microsoft.com/office/powerpoint/2010/main" val="9756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Visual relationship detection</a:t>
            </a:r>
          </a:p>
          <a:p>
            <a:pPr lvl="1"/>
            <a:r>
              <a:rPr lang="en-US" sz="2400" dirty="0" smtClean="0"/>
              <a:t>Object-Object Interaction as well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15849"/>
            <a:ext cx="7620000" cy="1998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5" y="4267200"/>
            <a:ext cx="7283450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6263343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Lu,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Cewu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et al. "Visual relationship detection with language priors." European Conference on Computer Vision. Springer International Publishing, 2016.</a:t>
            </a:r>
          </a:p>
        </p:txBody>
      </p:sp>
    </p:spTree>
    <p:extLst>
      <p:ext uri="{BB962C8B-B14F-4D97-AF65-F5344CB8AC3E}">
        <p14:creationId xmlns:p14="http://schemas.microsoft.com/office/powerpoint/2010/main" val="18124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Referring Expression Comprehension</a:t>
            </a:r>
          </a:p>
          <a:p>
            <a:pPr lvl="1"/>
            <a:r>
              <a:rPr lang="en-US" sz="2400" dirty="0" smtClean="0"/>
              <a:t>Multiple confusable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438400"/>
            <a:ext cx="8102600" cy="3152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215063"/>
            <a:ext cx="810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Mao,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Junhua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et al. "Generation and comprehension of unambiguous object descriptions." Proceedings of the IEEE Conference on Computer Vision and Pattern Recognition. 2016.</a:t>
            </a:r>
          </a:p>
        </p:txBody>
      </p:sp>
    </p:spTree>
    <p:extLst>
      <p:ext uri="{BB962C8B-B14F-4D97-AF65-F5344CB8AC3E}">
        <p14:creationId xmlns:p14="http://schemas.microsoft.com/office/powerpoint/2010/main" val="10103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as Image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9248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visual recognition tasks posed as k-way classification with </a:t>
            </a:r>
            <a:r>
              <a:rPr lang="en-US" sz="2800" b="1" dirty="0" smtClean="0"/>
              <a:t>exclusive</a:t>
            </a:r>
            <a:r>
              <a:rPr lang="en-US" sz="2800" dirty="0" smtClean="0"/>
              <a:t> categorical labels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5" y="3316005"/>
            <a:ext cx="3958225" cy="2473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2984480"/>
            <a:ext cx="228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Pug</a:t>
            </a:r>
          </a:p>
          <a:p>
            <a:endParaRPr lang="en-US" sz="2400" dirty="0"/>
          </a:p>
          <a:p>
            <a:r>
              <a:rPr lang="en-US" sz="2400" dirty="0" smtClean="0"/>
              <a:t>Dog</a:t>
            </a:r>
          </a:p>
          <a:p>
            <a:endParaRPr lang="en-US" sz="2400" dirty="0"/>
          </a:p>
          <a:p>
            <a:r>
              <a:rPr lang="en-US" sz="2400" dirty="0" smtClean="0"/>
              <a:t>Husky</a:t>
            </a:r>
          </a:p>
          <a:p>
            <a:endParaRPr lang="en-US" sz="2400" dirty="0"/>
          </a:p>
          <a:p>
            <a:r>
              <a:rPr lang="en-US" sz="2400" dirty="0" smtClean="0"/>
              <a:t>Human</a:t>
            </a:r>
          </a:p>
          <a:p>
            <a:endParaRPr lang="en-US" sz="2400" dirty="0"/>
          </a:p>
          <a:p>
            <a:r>
              <a:rPr lang="en-US" sz="2400" dirty="0" smtClean="0"/>
              <a:t>Animal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495800" y="4552950"/>
            <a:ext cx="1295400" cy="4762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096000" y="2971800"/>
            <a:ext cx="228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0.1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0.2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B050"/>
                </a:solidFill>
              </a:rPr>
              <a:t>0.6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0.05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0.05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1500" y="3833173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Classifier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2143564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Modified Dog Breed Classification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529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92964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Visual Semantic Role Labelling / Situation Recognition</a:t>
            </a:r>
          </a:p>
          <a:p>
            <a:pPr lvl="1"/>
            <a:r>
              <a:rPr lang="en-US" sz="2400" dirty="0" smtClean="0"/>
              <a:t>Appearance changes with actions (clipping vs jumping)</a:t>
            </a:r>
          </a:p>
          <a:p>
            <a:pPr lvl="1"/>
            <a:r>
              <a:rPr lang="en-US" sz="2400" dirty="0" smtClean="0"/>
              <a:t>Different </a:t>
            </a:r>
            <a:r>
              <a:rPr lang="en-US" sz="2400" b="1" i="1" dirty="0" smtClean="0"/>
              <a:t>situation </a:t>
            </a:r>
            <a:r>
              <a:rPr lang="en-US" sz="2400" dirty="0" smtClean="0"/>
              <a:t>with same action can look different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463800"/>
            <a:ext cx="7670800" cy="347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33400" y="6138863"/>
            <a:ext cx="960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Yatskar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Mark, Luke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Zettlemoyer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and Ali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Farhadi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. "Situation recognition: Visual semantic role labeling for image understanding." Proceedings of the IEEE Conference on Computer Vision and Pattern Recognition. </a:t>
            </a:r>
            <a:r>
              <a:rPr lang="en-US" sz="1400" i="1" u="sng" dirty="0" smtClean="0">
                <a:solidFill>
                  <a:schemeClr val="tx2"/>
                </a:solidFill>
                <a:latin typeface="+mn-lt"/>
              </a:rPr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5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are these tasks related?</a:t>
            </a:r>
          </a:p>
          <a:p>
            <a:pPr lvl="1"/>
            <a:r>
              <a:rPr lang="en-US" sz="2400" dirty="0" smtClean="0"/>
              <a:t>What is common among them?</a:t>
            </a:r>
          </a:p>
          <a:p>
            <a:pPr lvl="1"/>
            <a:r>
              <a:rPr lang="en-US" sz="2400" dirty="0" smtClean="0"/>
              <a:t>What is different?</a:t>
            </a:r>
          </a:p>
          <a:p>
            <a:r>
              <a:rPr lang="en-US" sz="2800" dirty="0" smtClean="0"/>
              <a:t>Is there a single computational model for them?</a:t>
            </a:r>
          </a:p>
          <a:p>
            <a:r>
              <a:rPr lang="en-US" sz="2800" dirty="0" smtClean="0"/>
              <a:t>Good and extensible representations?</a:t>
            </a:r>
          </a:p>
          <a:p>
            <a:r>
              <a:rPr lang="en-US" sz="2800" dirty="0" smtClean="0"/>
              <a:t>Connections to weakly supervised learning?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21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#TrendingInVisionLanguage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5800" y="965200"/>
            <a:ext cx="3048000" cy="3384647"/>
            <a:chOff x="510250" y="965200"/>
            <a:chExt cx="3048000" cy="3384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11" y="1447800"/>
              <a:ext cx="2655426" cy="22543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50" y="3702147"/>
              <a:ext cx="2918749" cy="6477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0250" y="96520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n-lt"/>
                </a:rPr>
                <a:t>Phrase Localization</a:t>
              </a:r>
              <a:endParaRPr lang="en-US" sz="2400" b="1" dirty="0">
                <a:latin typeface="+mn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29200" y="978046"/>
            <a:ext cx="3826618" cy="3193854"/>
            <a:chOff x="4936382" y="965200"/>
            <a:chExt cx="3826618" cy="31938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782" y="1447800"/>
              <a:ext cx="2558136" cy="24062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49082" y="3851277"/>
              <a:ext cx="3813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/>
                <a:t>Caption: </a:t>
              </a:r>
              <a:r>
                <a:rPr lang="en-US" sz="1400" smtClean="0"/>
                <a:t>Man </a:t>
              </a:r>
              <a:r>
                <a:rPr lang="en-US" sz="1400" dirty="0" smtClean="0"/>
                <a:t>in black shirt playing a guitar.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36382" y="96520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n-lt"/>
                </a:rPr>
                <a:t>Image Captioning</a:t>
              </a:r>
              <a:endParaRPr lang="en-US" sz="2400" b="1" dirty="0"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651547"/>
            <a:ext cx="7604518" cy="1977853"/>
            <a:chOff x="1343024" y="4651547"/>
            <a:chExt cx="7604518" cy="1977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024" y="4651547"/>
              <a:ext cx="2971800" cy="197785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87963" y="5396636"/>
              <a:ext cx="41226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Question: </a:t>
              </a:r>
              <a:r>
                <a:rPr lang="en-US" sz="1400" dirty="0" smtClean="0"/>
                <a:t>What is the yellow object in the street?</a:t>
              </a:r>
              <a:endParaRPr lang="en-US" sz="1400" b="1" dirty="0" smtClean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87963" y="5701606"/>
              <a:ext cx="15680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b="1" dirty="0">
                  <a:solidFill>
                    <a:prstClr val="black"/>
                  </a:solidFill>
                </a:rPr>
                <a:t>Answer: </a:t>
              </a:r>
              <a:r>
                <a:rPr lang="en-US" sz="1400" dirty="0">
                  <a:solidFill>
                    <a:prstClr val="black"/>
                  </a:solidFill>
                </a:rPr>
                <a:t>Hydrant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87963" y="4782486"/>
              <a:ext cx="4459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n-lt"/>
                </a:rPr>
                <a:t>Visual Question Answering (VQA)</a:t>
              </a:r>
              <a:endParaRPr lang="en-US" sz="2400" b="1" dirty="0">
                <a:latin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0" y="965200"/>
            <a:ext cx="4283818" cy="3454400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6282" y="925427"/>
            <a:ext cx="4283818" cy="3454400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Question Answering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4971"/>
            <a:ext cx="4641850" cy="3156458"/>
          </a:xfrm>
        </p:spPr>
      </p:pic>
      <p:sp>
        <p:nvSpPr>
          <p:cNvPr id="5" name="TextBox 4"/>
          <p:cNvSpPr txBox="1"/>
          <p:nvPr/>
        </p:nvSpPr>
        <p:spPr>
          <a:xfrm>
            <a:off x="5181600" y="16764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Question: </a:t>
            </a:r>
          </a:p>
          <a:p>
            <a:r>
              <a:rPr lang="en-US" sz="2400" dirty="0" smtClean="0">
                <a:latin typeface="+mn-lt"/>
              </a:rPr>
              <a:t>Are these people family?</a:t>
            </a:r>
            <a:endParaRPr lang="en-US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27432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Answer: </a:t>
            </a:r>
          </a:p>
          <a:p>
            <a:r>
              <a:rPr lang="en-US" sz="2400" dirty="0" smtClean="0">
                <a:latin typeface="+mn-lt"/>
              </a:rPr>
              <a:t>Yes</a:t>
            </a:r>
            <a:endParaRPr lang="en-US" sz="24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521200"/>
            <a:ext cx="8305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dirty="0" smtClean="0">
                <a:latin typeface="+mn-lt"/>
              </a:rPr>
              <a:t>What do “people” look like?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latin typeface="+mn-lt"/>
              </a:rPr>
              <a:t>What makes a group of people “family”?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latin typeface="+mn-lt"/>
              </a:rPr>
              <a:t>Understand the question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latin typeface="+mn-lt"/>
              </a:rPr>
              <a:t>Verify answer</a:t>
            </a:r>
          </a:p>
          <a:p>
            <a:pPr marL="914400" lvl="1" indent="-457200">
              <a:buFontTx/>
              <a:buChar char="-"/>
            </a:pPr>
            <a:r>
              <a:rPr lang="en-US" sz="2000" dirty="0" smtClean="0">
                <a:latin typeface="+mn-lt"/>
              </a:rPr>
              <a:t>Is the answer valid for the given question (</a:t>
            </a:r>
            <a:r>
              <a:rPr lang="en-US" sz="2000" dirty="0">
                <a:latin typeface="+mn-lt"/>
              </a:rPr>
              <a:t>l</a:t>
            </a:r>
            <a:r>
              <a:rPr lang="en-US" sz="2000" dirty="0" smtClean="0">
                <a:latin typeface="+mn-lt"/>
              </a:rPr>
              <a:t>anguage prior)</a:t>
            </a:r>
          </a:p>
          <a:p>
            <a:pPr marL="914400" lvl="1" indent="-457200">
              <a:buFontTx/>
              <a:buChar char="-"/>
            </a:pPr>
            <a:r>
              <a:rPr lang="en-US" sz="2000" dirty="0" smtClean="0">
                <a:latin typeface="+mn-lt"/>
              </a:rPr>
              <a:t>Does the answer apply to the image (visual verification)</a:t>
            </a:r>
          </a:p>
        </p:txBody>
      </p:sp>
    </p:spTree>
    <p:extLst>
      <p:ext uri="{BB962C8B-B14F-4D97-AF65-F5344CB8AC3E}">
        <p14:creationId xmlns:p14="http://schemas.microsoft.com/office/powerpoint/2010/main" val="166536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Simple Baseline for VQA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084637"/>
                <a:ext cx="8915400" cy="23161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Construct a vocabulary of 5000 most frequent answers</a:t>
                </a:r>
              </a:p>
              <a:p>
                <a:r>
                  <a:rPr lang="en-US" sz="2400" dirty="0"/>
                  <a:t>Extract all the information </a:t>
                </a:r>
                <a:r>
                  <a:rPr lang="en-US" sz="2400" dirty="0" smtClean="0"/>
                  <a:t>from </a:t>
                </a:r>
                <a:r>
                  <a:rPr lang="en-US" sz="2400" dirty="0"/>
                  <a:t>the </a:t>
                </a:r>
                <a:r>
                  <a:rPr lang="en-US" sz="2400" dirty="0" smtClean="0"/>
                  <a:t>image,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𝐼</m:t>
                    </m:r>
                  </m:oMath>
                </a14:m>
                <a:endParaRPr lang="en-US" sz="2400" dirty="0" smtClean="0"/>
              </a:p>
              <a:p>
                <a:pPr lvl="1"/>
                <a:r>
                  <a:rPr lang="en-US" sz="2000" dirty="0" smtClean="0"/>
                  <a:t>Construct an image representation using a CNN</a:t>
                </a:r>
              </a:p>
              <a:p>
                <a:r>
                  <a:rPr lang="en-US" sz="2400" dirty="0" smtClean="0"/>
                  <a:t>Represent the question,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𝑄</m:t>
                    </m:r>
                  </m:oMath>
                </a14:m>
                <a:r>
                  <a:rPr lang="en-US" sz="2400" dirty="0" smtClean="0"/>
                  <a:t> with </a:t>
                </a:r>
                <a:r>
                  <a:rPr lang="en-US" sz="2400" dirty="0" err="1" smtClean="0"/>
                  <a:t>BoW</a:t>
                </a:r>
                <a:endParaRPr lang="en-US" sz="2400" dirty="0" smtClean="0"/>
              </a:p>
              <a:p>
                <a:r>
                  <a:rPr lang="en-US" sz="2400" dirty="0" smtClean="0"/>
                  <a:t>Compute distribution of answers,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𝐴</m:t>
                    </m:r>
                    <m:r>
                      <a:rPr lang="en-US" sz="2400" b="0" i="1" smtClean="0">
                        <a:latin typeface="Cambria Math" charset="0"/>
                      </a:rPr>
                      <m:t>|</m:t>
                    </m:r>
                    <m:r>
                      <a:rPr lang="en-US" sz="2400" b="0" i="1" smtClean="0">
                        <a:latin typeface="Cambria Math" charset="0"/>
                      </a:rPr>
                      <m:t>𝑄</m:t>
                    </m:r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latin typeface="Cambria Math" charset="0"/>
                      </a:rPr>
                      <m:t>𝐼</m:t>
                    </m:r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084637"/>
                <a:ext cx="8915400" cy="2316163"/>
              </a:xfrm>
              <a:blipFill rotWithShape="0">
                <a:blip r:embed="rId2"/>
                <a:stretch>
                  <a:fillRect l="-889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52500"/>
            <a:ext cx="5909898" cy="3016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6474023"/>
            <a:ext cx="830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Zhou,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Bolei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et al. "Simple baseline for visual question answering."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arXiv:1512.02167 (2015).</a:t>
            </a:r>
          </a:p>
        </p:txBody>
      </p:sp>
    </p:spTree>
    <p:extLst>
      <p:ext uri="{BB962C8B-B14F-4D97-AF65-F5344CB8AC3E}">
        <p14:creationId xmlns:p14="http://schemas.microsoft.com/office/powerpoint/2010/main" val="131012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0240"/>
            <a:ext cx="3252477" cy="2294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39" y="1289689"/>
            <a:ext cx="5508153" cy="1878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39" y="3543076"/>
            <a:ext cx="5378602" cy="16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11238"/>
            <a:ext cx="3252477" cy="2432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24100"/>
            <a:ext cx="5024120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924739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+mn-lt"/>
              </a:rPr>
              <a:t>Language prior prunes the answer space significantly</a:t>
            </a:r>
          </a:p>
        </p:txBody>
      </p:sp>
    </p:spTree>
    <p:extLst>
      <p:ext uri="{BB962C8B-B14F-4D97-AF65-F5344CB8AC3E}">
        <p14:creationId xmlns:p14="http://schemas.microsoft.com/office/powerpoint/2010/main" val="126554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Evaluation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0562"/>
            <a:ext cx="8229600" cy="2815638"/>
          </a:xfrm>
        </p:spPr>
      </p:pic>
      <p:sp>
        <p:nvSpPr>
          <p:cNvPr id="5" name="TextBox 4"/>
          <p:cNvSpPr txBox="1"/>
          <p:nvPr/>
        </p:nvSpPr>
        <p:spPr>
          <a:xfrm>
            <a:off x="381000" y="501009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Evaluated on the VQA dataset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76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the model learn to localize?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Class Activation Mapping</a:t>
            </a:r>
          </a:p>
          <a:p>
            <a:pPr lvl="1"/>
            <a:r>
              <a:rPr lang="en-US" sz="2400" dirty="0" smtClean="0"/>
              <a:t>Technique to generate localization heat maps from classification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40099"/>
            <a:ext cx="7620000" cy="3447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7000" y="6227763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Zhou,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Bolei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et al. "Learning deep features for discriminative localization." Proceedings of the IEEE Conference on Computer Vision and Pattern Recognition. 2016.</a:t>
            </a:r>
          </a:p>
        </p:txBody>
      </p:sp>
    </p:spTree>
    <p:extLst>
      <p:ext uri="{BB962C8B-B14F-4D97-AF65-F5344CB8AC3E}">
        <p14:creationId xmlns:p14="http://schemas.microsoft.com/office/powerpoint/2010/main" val="4754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the model learn to localize?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Class Activation Mapping applied to VQA Baseline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1" y="1936762"/>
            <a:ext cx="8033197" cy="41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4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as Image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9248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visual recognition tasks posed as k-way classification</a:t>
            </a:r>
            <a:r>
              <a:rPr lang="en-US" sz="2800" dirty="0"/>
              <a:t> </a:t>
            </a:r>
            <a:r>
              <a:rPr lang="en-US" sz="2800" dirty="0" smtClean="0"/>
              <a:t>with </a:t>
            </a:r>
            <a:r>
              <a:rPr lang="en-US" sz="2800" b="1" dirty="0" smtClean="0"/>
              <a:t>exclusive</a:t>
            </a:r>
            <a:r>
              <a:rPr lang="en-US" sz="2800" dirty="0" smtClean="0"/>
              <a:t> categorical labels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0" y="3428920"/>
            <a:ext cx="1569720" cy="981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3670" y="3246437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Pug</a:t>
            </a:r>
            <a:endParaRPr lang="en-US" sz="1600" dirty="0"/>
          </a:p>
          <a:p>
            <a:r>
              <a:rPr lang="en-US" sz="1600" dirty="0" smtClean="0"/>
              <a:t>Dog</a:t>
            </a:r>
            <a:endParaRPr lang="en-US" sz="1600" dirty="0"/>
          </a:p>
          <a:p>
            <a:r>
              <a:rPr lang="mr-IN" sz="1600" dirty="0" smtClean="0"/>
              <a:t>…</a:t>
            </a:r>
            <a:endParaRPr lang="en-US" sz="1600" dirty="0"/>
          </a:p>
          <a:p>
            <a:r>
              <a:rPr lang="en-US" sz="1600" dirty="0" smtClean="0"/>
              <a:t>Husky</a:t>
            </a:r>
            <a:endParaRPr lang="en-US" sz="1600" dirty="0"/>
          </a:p>
          <a:p>
            <a:r>
              <a:rPr lang="en-US" sz="1600" dirty="0" smtClean="0"/>
              <a:t>Human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8800" y="2119611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Modified Dog Breed Classification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19376"/>
            <a:ext cx="5743870" cy="237271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4" idx="3"/>
          </p:cNvCxnSpPr>
          <p:nvPr/>
        </p:nvCxnSpPr>
        <p:spPr>
          <a:xfrm>
            <a:off x="1781470" y="3919458"/>
            <a:ext cx="4283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010400" y="2619376"/>
            <a:ext cx="457200" cy="2372712"/>
          </a:xfrm>
          <a:prstGeom prst="rect">
            <a:avLst/>
          </a:prstGeom>
          <a:noFill/>
          <a:ln>
            <a:solidFill>
              <a:srgbClr val="02D40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4800" y="5327299"/>
                <a:ext cx="78121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+mn-lt"/>
                  </a:rPr>
                  <a:t>Output of </a:t>
                </a:r>
                <a:r>
                  <a:rPr lang="en-US" sz="2800" dirty="0" smtClean="0">
                    <a:solidFill>
                      <a:srgbClr val="02D40A"/>
                    </a:solidFill>
                    <a:latin typeface="+mn-lt"/>
                  </a:rPr>
                  <a:t>FC7</a:t>
                </a:r>
                <a:r>
                  <a:rPr lang="en-US" sz="2800" dirty="0" smtClean="0">
                    <a:latin typeface="+mn-lt"/>
                  </a:rPr>
                  <a:t> </a:t>
                </a:r>
                <a:r>
                  <a:rPr lang="en-US" sz="2800" dirty="0" smtClean="0">
                    <a:solidFill>
                      <a:srgbClr val="02D40A"/>
                    </a:solidFill>
                    <a:latin typeface="+mn-lt"/>
                  </a:rPr>
                  <a:t>Layer</a:t>
                </a:r>
                <a:r>
                  <a:rPr lang="en-US" sz="2800" dirty="0" smtClean="0">
                    <a:latin typeface="+mn-lt"/>
                  </a:rPr>
                  <a:t> = Image Representation,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𝜙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</a:rPr>
                      <m:t>𝑥</m:t>
                    </m:r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+mn-lt"/>
                  </a:rPr>
                  <a:t> </a:t>
                </a:r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27299"/>
                <a:ext cx="7812110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1560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4800" y="5898978"/>
                <a:ext cx="9412310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+mn-lt"/>
                  </a:rPr>
                  <a:t>FC8 Weights</a:t>
                </a:r>
                <a:r>
                  <a:rPr lang="en-US" sz="2800" dirty="0" smtClean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𝑊</m:t>
                    </m:r>
                  </m:oMath>
                </a14:m>
                <a:r>
                  <a:rPr lang="en-US" sz="2800" dirty="0" smtClean="0">
                    <a:latin typeface="+mn-lt"/>
                  </a:rPr>
                  <a:t> act as linear classifiers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⋅</m:t>
                    </m:r>
                    <m:r>
                      <a:rPr lang="en-US" sz="2800" b="0" i="1" smtClean="0">
                        <a:latin typeface="Cambria Math" charset="0"/>
                      </a:rPr>
                      <m:t>𝜙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</a:rPr>
                      <m:t>𝑥</m:t>
                    </m:r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+mn-lt"/>
                  </a:rPr>
                  <a:t>   </a:t>
                </a:r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98978"/>
                <a:ext cx="9412310" cy="557204"/>
              </a:xfrm>
              <a:prstGeom prst="rect">
                <a:avLst/>
              </a:prstGeom>
              <a:blipFill rotWithShape="0">
                <a:blip r:embed="rId6"/>
                <a:stretch>
                  <a:fillRect l="-1295" t="-10989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10055" y="4528435"/>
                <a:ext cx="5731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55" y="4528435"/>
                <a:ext cx="573110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7510905" y="2619376"/>
            <a:ext cx="457200" cy="2372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5" grpId="0"/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models with explicit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79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 smtClean="0"/>
              <a:t>Neural models with </a:t>
            </a:r>
            <a:r>
              <a:rPr lang="en-US" sz="2800" b="1" i="1" u="sng" dirty="0" smtClean="0"/>
              <a:t>attention</a:t>
            </a:r>
          </a:p>
          <a:p>
            <a:pPr marL="57150" indent="0">
              <a:buNone/>
            </a:pPr>
            <a:r>
              <a:rPr lang="en-US" sz="2800" dirty="0" smtClean="0"/>
              <a:t>Treat the </a:t>
            </a:r>
            <a:r>
              <a:rPr lang="en-US" sz="2800" b="1" i="1" dirty="0" smtClean="0"/>
              <a:t>relevance</a:t>
            </a:r>
            <a:r>
              <a:rPr lang="en-US" sz="2800" dirty="0" smtClean="0"/>
              <a:t> of each location (pixels/region proposals) as </a:t>
            </a:r>
            <a:r>
              <a:rPr lang="en-US" sz="2800" b="1" i="1" dirty="0" smtClean="0"/>
              <a:t>latent</a:t>
            </a:r>
            <a:r>
              <a:rPr lang="en-US" sz="2800" dirty="0" smtClean="0"/>
              <a:t> variables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Encodes our intuition</a:t>
            </a:r>
          </a:p>
          <a:p>
            <a:pPr lvl="1"/>
            <a:r>
              <a:rPr lang="en-US" sz="2400" dirty="0" smtClean="0"/>
              <a:t>Need to </a:t>
            </a:r>
            <a:r>
              <a:rPr lang="en-US" sz="2400" b="1" i="1" dirty="0" smtClean="0"/>
              <a:t>look</a:t>
            </a:r>
            <a:r>
              <a:rPr lang="en-US" sz="2400" dirty="0" smtClean="0"/>
              <a:t> at the right region to answer the question</a:t>
            </a:r>
          </a:p>
          <a:p>
            <a:pPr lvl="1"/>
            <a:r>
              <a:rPr lang="en-US" sz="2400" dirty="0" smtClean="0"/>
              <a:t>Need to look at the hat to answer "What color is the person’s hat?”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Possibly reduces </a:t>
            </a:r>
            <a:r>
              <a:rPr lang="en-US" sz="2800" b="1" i="1" dirty="0" smtClean="0"/>
              <a:t>model complexity</a:t>
            </a:r>
          </a:p>
          <a:p>
            <a:pPr lvl="1"/>
            <a:r>
              <a:rPr lang="en-US" sz="2400" dirty="0" smtClean="0"/>
              <a:t>Bias-Variance</a:t>
            </a:r>
            <a:r>
              <a:rPr lang="en-US" sz="2400" i="1" dirty="0" smtClean="0"/>
              <a:t> </a:t>
            </a:r>
            <a:r>
              <a:rPr lang="en-US" sz="2400" dirty="0" smtClean="0"/>
              <a:t>Tradeoff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Improves </a:t>
            </a:r>
            <a:r>
              <a:rPr lang="en-US" sz="2800" b="1" i="1" dirty="0" smtClean="0"/>
              <a:t>interpretability</a:t>
            </a:r>
          </a:p>
        </p:txBody>
      </p:sp>
    </p:spTree>
    <p:extLst>
      <p:ext uri="{BB962C8B-B14F-4D97-AF65-F5344CB8AC3E}">
        <p14:creationId xmlns:p14="http://schemas.microsoft.com/office/powerpoint/2010/main" val="164397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914400"/>
          </a:xfrm>
        </p:spPr>
        <p:txBody>
          <a:bodyPr>
            <a:normAutofit/>
          </a:bodyPr>
          <a:lstStyle/>
          <a:p>
            <a:r>
              <a:rPr lang="en-US" smtClean="0"/>
              <a:t>VQA Model </a:t>
            </a:r>
            <a:r>
              <a:rPr lang="en-US" dirty="0" smtClean="0"/>
              <a:t>that knows “Where To Look”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8991600" cy="2774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62484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Shih, Kevin J., Saurabh Singh, and Derek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Hoiem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. "Where to look: Focus regions for visual question answering." Proceedings of the IEEE Conference on Computer Vision and Pattern Recognition. 2016.</a:t>
            </a:r>
          </a:p>
        </p:txBody>
      </p:sp>
    </p:spTree>
    <p:extLst>
      <p:ext uri="{BB962C8B-B14F-4D97-AF65-F5344CB8AC3E}">
        <p14:creationId xmlns:p14="http://schemas.microsoft.com/office/powerpoint/2010/main" val="6810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914400"/>
          </a:xfrm>
        </p:spPr>
        <p:txBody>
          <a:bodyPr>
            <a:normAutofit/>
          </a:bodyPr>
          <a:lstStyle/>
          <a:p>
            <a:r>
              <a:rPr lang="en-US" smtClean="0"/>
              <a:t>VQA Model </a:t>
            </a:r>
            <a:r>
              <a:rPr lang="en-US" dirty="0" smtClean="0"/>
              <a:t>that knows “Where To Look”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2484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Shih, Kevin J., Saurabh Singh, and Derek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Hoiem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. "Where to look: Focus regions for visual question answering." Proceedings of the IEEE Conference on Computer Vision and Pattern Recognition. 2016.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08100"/>
            <a:ext cx="3407575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71600"/>
            <a:ext cx="3127384" cy="43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shift towards </a:t>
            </a:r>
            <a:r>
              <a:rPr lang="en-US" i="1" dirty="0" smtClean="0"/>
              <a:t>compositional</a:t>
            </a:r>
            <a:r>
              <a:rPr lang="en-US" dirty="0" smtClean="0"/>
              <a:t>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602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Answering a question can be divided into subtasks</a:t>
            </a:r>
          </a:p>
          <a:p>
            <a:endParaRPr lang="en-US" sz="2800" dirty="0" smtClean="0"/>
          </a:p>
          <a:p>
            <a:r>
              <a:rPr lang="en-US" sz="2800" dirty="0" smtClean="0"/>
              <a:t>Design </a:t>
            </a:r>
            <a:r>
              <a:rPr lang="en-US" sz="2800" b="1" i="1" dirty="0" smtClean="0"/>
              <a:t>components/modules</a:t>
            </a:r>
            <a:r>
              <a:rPr lang="en-US" sz="2800" dirty="0" smtClean="0"/>
              <a:t> for each subtask</a:t>
            </a:r>
          </a:p>
          <a:p>
            <a:endParaRPr lang="en-US" sz="2800" dirty="0" smtClean="0"/>
          </a:p>
          <a:p>
            <a:r>
              <a:rPr lang="en-US" sz="2800" dirty="0" smtClean="0"/>
              <a:t>Given a question</a:t>
            </a:r>
          </a:p>
          <a:p>
            <a:pPr lvl="1"/>
            <a:r>
              <a:rPr lang="en-US" sz="2400" dirty="0" smtClean="0"/>
              <a:t>Decide which modules to use and the arrangement of modules </a:t>
            </a:r>
            <a:r>
              <a:rPr lang="en-US" sz="2400" b="1" i="1" dirty="0" smtClean="0"/>
              <a:t>on the fly</a:t>
            </a:r>
            <a:r>
              <a:rPr lang="en-US" sz="2400" dirty="0" smtClean="0"/>
              <a:t> based on the question parse tree</a:t>
            </a:r>
          </a:p>
          <a:p>
            <a:pPr lvl="1"/>
            <a:r>
              <a:rPr lang="en-US" sz="2400" dirty="0" smtClean="0"/>
              <a:t>Execute the constructed compositional model on the image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56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Module Networks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13618"/>
            <a:ext cx="2123601" cy="5135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1488281"/>
            <a:ext cx="5207000" cy="459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6248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Q:</a:t>
            </a:r>
            <a:r>
              <a:rPr lang="en-US" dirty="0" smtClean="0">
                <a:latin typeface="+mn-lt"/>
              </a:rPr>
              <a:t> What color is the bird?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62484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Andreas, Jacob, et al. "Learning to compose neural networks for question answering."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arXiv:1601.01705 (2016).</a:t>
            </a:r>
          </a:p>
        </p:txBody>
      </p:sp>
    </p:spTree>
    <p:extLst>
      <p:ext uri="{BB962C8B-B14F-4D97-AF65-F5344CB8AC3E}">
        <p14:creationId xmlns:p14="http://schemas.microsoft.com/office/powerpoint/2010/main" val="13456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#TrendingInVisionLanguage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5800" y="965200"/>
            <a:ext cx="3048000" cy="3384647"/>
            <a:chOff x="510250" y="965200"/>
            <a:chExt cx="3048000" cy="3384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11" y="1447800"/>
              <a:ext cx="2655426" cy="22543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50" y="3702147"/>
              <a:ext cx="2918749" cy="6477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0250" y="96520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n-lt"/>
                </a:rPr>
                <a:t>Phrase Localization</a:t>
              </a:r>
              <a:endParaRPr lang="en-US" sz="2400" b="1" dirty="0">
                <a:latin typeface="+mn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29200" y="978046"/>
            <a:ext cx="3826618" cy="3193854"/>
            <a:chOff x="4936382" y="965200"/>
            <a:chExt cx="3826618" cy="31938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782" y="1447800"/>
              <a:ext cx="2558136" cy="24062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49082" y="3851277"/>
              <a:ext cx="3813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/>
                <a:t>Caption: </a:t>
              </a:r>
              <a:r>
                <a:rPr lang="en-US" sz="1400" smtClean="0"/>
                <a:t>Man </a:t>
              </a:r>
              <a:r>
                <a:rPr lang="en-US" sz="1400" dirty="0" smtClean="0"/>
                <a:t>in black shirt playing a guitar.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36382" y="96520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n-lt"/>
                </a:rPr>
                <a:t>Image Captioning</a:t>
              </a:r>
              <a:endParaRPr lang="en-US" sz="2400" b="1" dirty="0"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651547"/>
            <a:ext cx="7604518" cy="1977853"/>
            <a:chOff x="1343024" y="4651547"/>
            <a:chExt cx="7604518" cy="1977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024" y="4651547"/>
              <a:ext cx="2971800" cy="197785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87963" y="5396636"/>
              <a:ext cx="41226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Question: </a:t>
              </a:r>
              <a:r>
                <a:rPr lang="en-US" sz="1400" dirty="0" smtClean="0"/>
                <a:t>What is the yellow object in the street?</a:t>
              </a:r>
              <a:endParaRPr lang="en-US" sz="1400" b="1" dirty="0" smtClean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87963" y="5701606"/>
              <a:ext cx="15680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b="1" dirty="0">
                  <a:solidFill>
                    <a:prstClr val="black"/>
                  </a:solidFill>
                </a:rPr>
                <a:t>Answer: </a:t>
              </a:r>
              <a:r>
                <a:rPr lang="en-US" sz="1400" dirty="0">
                  <a:solidFill>
                    <a:prstClr val="black"/>
                  </a:solidFill>
                </a:rPr>
                <a:t>Hydrant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87963" y="4782486"/>
              <a:ext cx="4459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n-lt"/>
                </a:rPr>
                <a:t>Visual Question Answering (VQA)</a:t>
              </a:r>
              <a:endParaRPr lang="en-US" sz="2400" b="1" dirty="0">
                <a:latin typeface="+mn-lt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29482" y="4470400"/>
            <a:ext cx="8004918" cy="2270118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8123" y="955724"/>
            <a:ext cx="4283818" cy="3454400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Phrases/Sentences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Using recurrent neural language models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457200" y="1828800"/>
                <a:ext cx="8229600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800" b="1" dirty="0" smtClean="0"/>
                  <a:t>Word-level Language Model</a:t>
                </a:r>
              </a:p>
              <a:p>
                <a:pPr marL="0" indent="0">
                  <a:buNone/>
                </a:pPr>
                <a:r>
                  <a:rPr lang="en-US" sz="2800" dirty="0" smtClean="0"/>
                  <a:t>Given the sequence of words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,⋯,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800" dirty="0" smtClean="0"/>
                  <a:t> that form a sentence, produces likelihood of the sentence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,⋯,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1: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/>
              </a:p>
              <a:p>
                <a:endParaRPr lang="en-US" sz="2800" dirty="0" smtClean="0"/>
              </a:p>
              <a:p>
                <a:endParaRPr lang="en-US" sz="2800" dirty="0" smtClean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1828800"/>
                <a:ext cx="8229600" cy="2667000"/>
              </a:xfrm>
              <a:prstGeom prst="rect">
                <a:avLst/>
              </a:prstGeom>
              <a:blipFill rotWithShape="0">
                <a:blip r:embed="rId2"/>
                <a:stretch>
                  <a:fillRect l="-1481" t="-20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1371600" y="563880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638800"/>
                <a:ext cx="609600" cy="609600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3352800" y="563880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638800"/>
                <a:ext cx="609600" cy="609600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5334000" y="563880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5638800"/>
                <a:ext cx="609600" cy="6096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7315200" y="563880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5638800"/>
                <a:ext cx="609600" cy="609600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>
            <a:stCxn id="8" idx="6"/>
            <a:endCxn id="9" idx="2"/>
          </p:cNvCxnSpPr>
          <p:nvPr/>
        </p:nvCxnSpPr>
        <p:spPr>
          <a:xfrm>
            <a:off x="1981200" y="5943600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6"/>
            <a:endCxn id="10" idx="2"/>
          </p:cNvCxnSpPr>
          <p:nvPr/>
        </p:nvCxnSpPr>
        <p:spPr>
          <a:xfrm>
            <a:off x="3962400" y="5943600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6"/>
            <a:endCxn id="11" idx="2"/>
          </p:cNvCxnSpPr>
          <p:nvPr/>
        </p:nvCxnSpPr>
        <p:spPr>
          <a:xfrm>
            <a:off x="5943600" y="5943600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8" idx="0"/>
            <a:endCxn id="10" idx="0"/>
          </p:cNvCxnSpPr>
          <p:nvPr/>
        </p:nvCxnSpPr>
        <p:spPr>
          <a:xfrm rot="5400000" flipH="1" flipV="1">
            <a:off x="3657600" y="3657600"/>
            <a:ext cx="12700" cy="3962400"/>
          </a:xfrm>
          <a:prstGeom prst="curvedConnector3">
            <a:avLst>
              <a:gd name="adj1" fmla="val 320259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8" idx="0"/>
            <a:endCxn id="11" idx="0"/>
          </p:cNvCxnSpPr>
          <p:nvPr/>
        </p:nvCxnSpPr>
        <p:spPr>
          <a:xfrm rot="5400000" flipH="1" flipV="1">
            <a:off x="4648200" y="2667000"/>
            <a:ext cx="12700" cy="5943600"/>
          </a:xfrm>
          <a:prstGeom prst="curvedConnector3">
            <a:avLst>
              <a:gd name="adj1" fmla="val 628831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9" idx="0"/>
            <a:endCxn id="11" idx="0"/>
          </p:cNvCxnSpPr>
          <p:nvPr/>
        </p:nvCxnSpPr>
        <p:spPr>
          <a:xfrm rot="5400000" flipH="1" flipV="1">
            <a:off x="5638800" y="3657600"/>
            <a:ext cx="12700" cy="3962400"/>
          </a:xfrm>
          <a:prstGeom prst="curvedConnector3">
            <a:avLst>
              <a:gd name="adj1" fmla="val 282856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58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Phrases/Sentences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Using recurrent neural language models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457200" y="1828800"/>
                <a:ext cx="8229600" cy="175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800" b="1" dirty="0" smtClean="0"/>
                  <a:t>Recurrent Models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,⋯,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1: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/>
              </a:p>
              <a:p>
                <a:endParaRPr lang="en-US" sz="2800" dirty="0" smtClean="0"/>
              </a:p>
              <a:p>
                <a:endParaRPr lang="en-US" sz="2800" dirty="0" smtClean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1828800"/>
                <a:ext cx="8229600" cy="1752600"/>
              </a:xfrm>
              <a:prstGeom prst="rect">
                <a:avLst/>
              </a:prstGeom>
              <a:blipFill rotWithShape="0">
                <a:blip r:embed="rId3"/>
                <a:stretch>
                  <a:fillRect l="-1481" t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381000" y="3810000"/>
            <a:ext cx="8577707" cy="2976265"/>
            <a:chOff x="381000" y="3810000"/>
            <a:chExt cx="8577707" cy="2976265"/>
          </a:xfrm>
        </p:grpSpPr>
        <p:sp>
          <p:nvSpPr>
            <p:cNvPr id="4" name="Rectangle 3"/>
            <p:cNvSpPr/>
            <p:nvPr/>
          </p:nvSpPr>
          <p:spPr>
            <a:xfrm>
              <a:off x="2133600" y="3810000"/>
              <a:ext cx="2895600" cy="1524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Recurrent Unit</a:t>
              </a:r>
            </a:p>
            <a:p>
              <a:pPr algn="ctr"/>
              <a:r>
                <a:rPr lang="en-US" sz="2400" dirty="0" smtClean="0"/>
                <a:t>RNN/LSTM/GRU</a:t>
              </a:r>
              <a:endParaRPr lang="en-US" sz="2400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219200" y="41910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219200" y="4876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81000" y="3962400"/>
                  <a:ext cx="83234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3962400"/>
                  <a:ext cx="832344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40654" y="4674513"/>
                  <a:ext cx="77854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654" y="4674513"/>
                  <a:ext cx="778546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>
              <a:off x="5029200" y="4191000"/>
              <a:ext cx="990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029200" y="4876800"/>
              <a:ext cx="990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096000" y="3912512"/>
                  <a:ext cx="286270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1: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3912512"/>
                  <a:ext cx="2862707" cy="4308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122071" y="4674513"/>
                  <a:ext cx="43550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2071" y="4674513"/>
                  <a:ext cx="435504" cy="4308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Oval 34"/>
            <p:cNvSpPr/>
            <p:nvPr/>
          </p:nvSpPr>
          <p:spPr>
            <a:xfrm>
              <a:off x="3276600" y="5715000"/>
              <a:ext cx="609600" cy="609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-1</a:t>
              </a:r>
              <a:endParaRPr lang="en-US" dirty="0"/>
            </a:p>
          </p:txBody>
        </p:sp>
        <p:cxnSp>
          <p:nvCxnSpPr>
            <p:cNvPr id="37" name="Elbow Connector 36"/>
            <p:cNvCxnSpPr>
              <a:endCxn id="35" idx="6"/>
            </p:cNvCxnSpPr>
            <p:nvPr/>
          </p:nvCxnSpPr>
          <p:spPr>
            <a:xfrm rot="10800000" flipV="1">
              <a:off x="3886200" y="4876800"/>
              <a:ext cx="1752600" cy="1143000"/>
            </a:xfrm>
            <a:prstGeom prst="bentConnector3">
              <a:avLst>
                <a:gd name="adj1" fmla="val 2123"/>
              </a:avLst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048000" y="63246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+mn-lt"/>
                </a:rPr>
                <a:t>Delay</a:t>
              </a:r>
              <a:endParaRPr lang="en-US" sz="2400" dirty="0">
                <a:latin typeface="+mn-lt"/>
              </a:endParaRPr>
            </a:p>
          </p:txBody>
        </p:sp>
        <p:cxnSp>
          <p:nvCxnSpPr>
            <p:cNvPr id="42" name="Elbow Connector 41"/>
            <p:cNvCxnSpPr>
              <a:stCxn id="35" idx="2"/>
            </p:cNvCxnSpPr>
            <p:nvPr/>
          </p:nvCxnSpPr>
          <p:spPr>
            <a:xfrm rot="10800000">
              <a:off x="1600200" y="4876800"/>
              <a:ext cx="1676400" cy="1143000"/>
            </a:xfrm>
            <a:prstGeom prst="bentConnector3">
              <a:avLst>
                <a:gd name="adj1" fmla="val 100053"/>
              </a:avLst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372282" y="5327302"/>
                <a:ext cx="258642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smtClean="0">
                    <a:solidFill>
                      <a:prstClr val="black"/>
                    </a:solidFill>
                    <a:latin typeface="Calibri"/>
                  </a:rPr>
                  <a:t>could </a:t>
                </a:r>
                <a:r>
                  <a:rPr lang="en-US" sz="2800" dirty="0" smtClean="0">
                    <a:latin typeface="+mn-lt"/>
                  </a:rPr>
                  <a:t>serves as full sentence representation</a:t>
                </a:r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82" y="5327302"/>
                <a:ext cx="2586425" cy="1384995"/>
              </a:xfrm>
              <a:prstGeom prst="rect">
                <a:avLst/>
              </a:prstGeom>
              <a:blipFill rotWithShape="0">
                <a:blip r:embed="rId8"/>
                <a:stretch>
                  <a:fillRect l="-4706" t="-4405" r="-2824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18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Phrases/Sentences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Recurrent neural language model </a:t>
            </a:r>
            <a:r>
              <a:rPr lang="en-US" sz="2800" b="1" i="1" dirty="0" smtClean="0"/>
              <a:t>unfolded in time</a:t>
            </a:r>
            <a:endParaRPr lang="en-US" sz="2800" b="1" i="1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r="1980"/>
          <a:stretch/>
        </p:blipFill>
        <p:spPr>
          <a:xfrm>
            <a:off x="152400" y="1523311"/>
            <a:ext cx="6858000" cy="5309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0400" y="357779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Representation of phrase</a:t>
            </a:r>
          </a:p>
          <a:p>
            <a:r>
              <a:rPr lang="en-US" sz="2400" dirty="0" smtClean="0">
                <a:latin typeface="+mn-lt"/>
              </a:rPr>
              <a:t>“What is the”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308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Recurrent Language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Trained on domain specific text data</a:t>
            </a:r>
          </a:p>
          <a:p>
            <a:pPr lvl="1"/>
            <a:r>
              <a:rPr lang="en-US" sz="2400" dirty="0" smtClean="0"/>
              <a:t>News articles, image captions, </a:t>
            </a:r>
            <a:r>
              <a:rPr lang="en-US" sz="2400" dirty="0"/>
              <a:t>L</a:t>
            </a:r>
            <a:r>
              <a:rPr lang="en-US" sz="2400" dirty="0" smtClean="0"/>
              <a:t>inux code base 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Parameters learned through maximization of likelihood of ground truth text using </a:t>
            </a:r>
            <a:r>
              <a:rPr lang="en-US" sz="2800" b="1" i="1" dirty="0" smtClean="0"/>
              <a:t>Back-Propagation Through Time (BPTT)</a:t>
            </a:r>
          </a:p>
          <a:p>
            <a:endParaRPr lang="en-US" sz="2800" b="1" i="1" dirty="0"/>
          </a:p>
          <a:p>
            <a:r>
              <a:rPr lang="en-US" sz="2800" dirty="0" smtClean="0"/>
              <a:t>Gating mechanism used to overcome </a:t>
            </a:r>
            <a:r>
              <a:rPr lang="en-US" sz="2800" b="1" i="1" dirty="0" smtClean="0"/>
              <a:t>vanishing/exploding gradients </a:t>
            </a:r>
            <a:r>
              <a:rPr lang="en-US" sz="2800" dirty="0" smtClean="0"/>
              <a:t>due to chain rule </a:t>
            </a:r>
          </a:p>
        </p:txBody>
      </p:sp>
    </p:spTree>
    <p:extLst>
      <p:ext uri="{BB962C8B-B14F-4D97-AF65-F5344CB8AC3E}">
        <p14:creationId xmlns:p14="http://schemas.microsoft.com/office/powerpoint/2010/main" val="210531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as Image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9248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visual recognition tasks posed as k-way classification</a:t>
            </a:r>
            <a:r>
              <a:rPr lang="en-US" sz="2800" dirty="0"/>
              <a:t> </a:t>
            </a:r>
            <a:r>
              <a:rPr lang="en-US" sz="2800" dirty="0" smtClean="0"/>
              <a:t>with </a:t>
            </a:r>
            <a:r>
              <a:rPr lang="en-US" sz="2800" b="1" dirty="0" smtClean="0"/>
              <a:t>exclusive</a:t>
            </a:r>
            <a:r>
              <a:rPr lang="en-US" sz="2800" dirty="0" smtClean="0"/>
              <a:t> categorical labels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0" y="3428920"/>
            <a:ext cx="1569720" cy="981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3670" y="3246437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Pug</a:t>
            </a:r>
          </a:p>
          <a:p>
            <a:r>
              <a:rPr lang="en-US" sz="1600" dirty="0"/>
              <a:t>Dog</a:t>
            </a:r>
          </a:p>
          <a:p>
            <a:r>
              <a:rPr lang="mr-IN" sz="1600" dirty="0"/>
              <a:t>…</a:t>
            </a:r>
            <a:endParaRPr lang="en-US" sz="1600" dirty="0"/>
          </a:p>
          <a:p>
            <a:r>
              <a:rPr lang="en-US" sz="1600" dirty="0"/>
              <a:t>Husky</a:t>
            </a:r>
          </a:p>
          <a:p>
            <a:r>
              <a:rPr lang="en-US" sz="1600" dirty="0"/>
              <a:t>Human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19376"/>
            <a:ext cx="5743870" cy="237271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4" idx="3"/>
          </p:cNvCxnSpPr>
          <p:nvPr/>
        </p:nvCxnSpPr>
        <p:spPr>
          <a:xfrm>
            <a:off x="1781470" y="3919458"/>
            <a:ext cx="4283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010400" y="2619376"/>
            <a:ext cx="457200" cy="2372712"/>
          </a:xfrm>
          <a:prstGeom prst="rect">
            <a:avLst/>
          </a:prstGeom>
          <a:noFill/>
          <a:ln>
            <a:solidFill>
              <a:srgbClr val="02D40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95670" y="5643670"/>
                <a:ext cx="2895600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𝜙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</a:rPr>
                      <m:t>𝑥</m:t>
                    </m:r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+mn-lt"/>
                  </a:rPr>
                  <a:t>   </a:t>
                </a:r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670" y="5643670"/>
                <a:ext cx="2895600" cy="5572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10055" y="4528435"/>
                <a:ext cx="5731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55" y="4528435"/>
                <a:ext cx="573110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7510905" y="2619376"/>
            <a:ext cx="457200" cy="2372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14800" y="5344024"/>
                <a:ext cx="4390730" cy="110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5344024"/>
                <a:ext cx="4390730" cy="110530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828800" y="2119611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Modified Dog Breed Classification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37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Captioning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51656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Generate caption given image</a:t>
                </a:r>
              </a:p>
              <a:p>
                <a:endParaRPr lang="en-US" sz="2800" dirty="0" smtClean="0"/>
              </a:p>
              <a:p>
                <a:r>
                  <a:rPr lang="en-US" sz="2800" dirty="0" smtClean="0"/>
                  <a:t>Training involves learning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𝑆</m:t>
                          </m:r>
                        </m:e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𝐼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,⋯,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|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charset="0"/>
                        </a:rPr>
                        <m:t>;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r>
                  <a:rPr lang="en-US" sz="2800" dirty="0" smtClean="0"/>
                  <a:t>Generation involves sampling from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</a:rPr>
                          <m:t>𝑆</m:t>
                        </m:r>
                      </m:e>
                      <m:e>
                        <m:r>
                          <a:rPr lang="en-US" sz="2800" i="1">
                            <a:latin typeface="Cambria Math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sz="2800" dirty="0" smtClean="0"/>
                  <a:t> or performing MAP inference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charset="0"/>
                        </a:rPr>
                        <m:t>argmax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𝑆</m:t>
                      </m:r>
                      <m:r>
                        <a:rPr lang="en-US" sz="2800" b="0" i="1" smtClean="0">
                          <a:latin typeface="Cambria Math" charset="0"/>
                        </a:rPr>
                        <m:t>|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516563"/>
              </a:xfrm>
              <a:blipFill rotWithShape="0">
                <a:blip r:embed="rId2"/>
                <a:stretch>
                  <a:fillRect l="-1333" t="-1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8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Captioning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4500" y="1066800"/>
                <a:ext cx="8534400" cy="51355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𝑆</m:t>
                          </m:r>
                        </m:e>
                        <m:e>
                          <m:r>
                            <a:rPr lang="en-US" sz="2800" i="1">
                              <a:latin typeface="Cambria Math" charset="0"/>
                            </a:rPr>
                            <m:t>𝐼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r>
                        <a:rPr lang="en-US" sz="2800" i="1">
                          <a:latin typeface="Cambria Math" charset="0"/>
                        </a:rPr>
                        <m:t>𝑃</m:t>
                      </m:r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,⋯,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|</m:t>
                      </m:r>
                      <m:r>
                        <a:rPr lang="en-US" sz="2800" i="1">
                          <a:latin typeface="Cambria Math" charset="0"/>
                        </a:rPr>
                        <m:t>𝐼</m:t>
                      </m:r>
                      <m:r>
                        <a:rPr lang="en-US" sz="2800" i="1">
                          <a:latin typeface="Cambria Math" charset="0"/>
                        </a:rPr>
                        <m:t>;</m:t>
                      </m:r>
                      <m:r>
                        <a:rPr lang="en-US" sz="2800" i="1">
                          <a:latin typeface="Cambria Math" charset="0"/>
                        </a:rPr>
                        <m:t>𝜃</m:t>
                      </m:r>
                      <m:r>
                        <a:rPr lang="en-US" sz="28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r>
                  <a:rPr lang="en-US" sz="2800" dirty="0" smtClean="0"/>
                  <a:t>Recall we modelled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𝑃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,⋯,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for language models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500" y="1066800"/>
                <a:ext cx="8534400" cy="5135563"/>
              </a:xfrm>
              <a:blipFill rotWithShape="0">
                <a:blip r:embed="rId2"/>
                <a:stretch>
                  <a:fillRect l="-1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5"/>
          <a:stretch/>
        </p:blipFill>
        <p:spPr>
          <a:xfrm>
            <a:off x="3962400" y="2246740"/>
            <a:ext cx="3251200" cy="39302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2400" y="4038600"/>
            <a:ext cx="1524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Captioning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4500" y="1066800"/>
                <a:ext cx="8534400" cy="51355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𝑆</m:t>
                          </m:r>
                        </m:e>
                        <m:e>
                          <m:r>
                            <a:rPr lang="en-US" sz="2800" i="1">
                              <a:latin typeface="Cambria Math" charset="0"/>
                            </a:rPr>
                            <m:t>𝐼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r>
                        <a:rPr lang="en-US" sz="2800" i="1">
                          <a:latin typeface="Cambria Math" charset="0"/>
                        </a:rPr>
                        <m:t>𝑃</m:t>
                      </m:r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,⋯,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|</m:t>
                      </m:r>
                      <m:r>
                        <a:rPr lang="en-US" sz="2800" i="1">
                          <a:latin typeface="Cambria Math" charset="0"/>
                        </a:rPr>
                        <m:t>𝐼</m:t>
                      </m:r>
                      <m:r>
                        <a:rPr lang="en-US" sz="2800" i="1">
                          <a:latin typeface="Cambria Math" charset="0"/>
                        </a:rPr>
                        <m:t>;</m:t>
                      </m:r>
                      <m:r>
                        <a:rPr lang="en-US" sz="2800" i="1">
                          <a:latin typeface="Cambria Math" charset="0"/>
                        </a:rPr>
                        <m:t>𝜃</m:t>
                      </m:r>
                      <m:r>
                        <a:rPr lang="en-US" sz="28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r>
                  <a:rPr lang="en-US" sz="2800" dirty="0" smtClean="0"/>
                  <a:t>Recall we modelled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𝑃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,⋯,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for language models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500" y="1066800"/>
                <a:ext cx="8534400" cy="5135563"/>
              </a:xfrm>
              <a:blipFill rotWithShape="0">
                <a:blip r:embed="rId2"/>
                <a:stretch>
                  <a:fillRect l="-1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46740"/>
            <a:ext cx="5003800" cy="3930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3700" y="63220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Vinyals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Oriol, et al. "Show and tell: A neural image caption generator." Proceedings of the IEEE Conference on Computer Vision and Pattern Recognition. 2015.</a:t>
            </a:r>
          </a:p>
        </p:txBody>
      </p:sp>
    </p:spTree>
    <p:extLst>
      <p:ext uri="{BB962C8B-B14F-4D97-AF65-F5344CB8AC3E}">
        <p14:creationId xmlns:p14="http://schemas.microsoft.com/office/powerpoint/2010/main" val="12616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Caption Generation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How to sample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𝑆</m:t>
                    </m:r>
                    <m:r>
                      <a:rPr lang="en-US" b="0" i="1" smtClean="0">
                        <a:latin typeface="Cambria Math" charset="0"/>
                      </a:rPr>
                      <m:t>|</m:t>
                    </m:r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/>
              <p:cNvSpPr/>
              <p:nvPr/>
            </p:nvSpPr>
            <p:spPr>
              <a:xfrm>
                <a:off x="1212850" y="328295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va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850" y="3282950"/>
                <a:ext cx="609600" cy="609600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3194050" y="328295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050" y="3282950"/>
                <a:ext cx="609600" cy="609600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5175250" y="328295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250" y="3282950"/>
                <a:ext cx="609600" cy="6096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156450" y="328295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450" y="3282950"/>
                <a:ext cx="609600" cy="609600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10" idx="6"/>
            <a:endCxn id="11" idx="2"/>
          </p:cNvCxnSpPr>
          <p:nvPr/>
        </p:nvCxnSpPr>
        <p:spPr>
          <a:xfrm>
            <a:off x="1822450" y="3587750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6"/>
            <a:endCxn id="12" idx="2"/>
          </p:cNvCxnSpPr>
          <p:nvPr/>
        </p:nvCxnSpPr>
        <p:spPr>
          <a:xfrm>
            <a:off x="3803650" y="3587750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2" idx="6"/>
            <a:endCxn id="13" idx="2"/>
          </p:cNvCxnSpPr>
          <p:nvPr/>
        </p:nvCxnSpPr>
        <p:spPr>
          <a:xfrm>
            <a:off x="5784850" y="3587750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>
            <a:stCxn id="10" idx="0"/>
            <a:endCxn id="12" idx="0"/>
          </p:cNvCxnSpPr>
          <p:nvPr/>
        </p:nvCxnSpPr>
        <p:spPr>
          <a:xfrm rot="5400000" flipH="1" flipV="1">
            <a:off x="3498850" y="1301750"/>
            <a:ext cx="12700" cy="3962400"/>
          </a:xfrm>
          <a:prstGeom prst="curvedConnector3">
            <a:avLst>
              <a:gd name="adj1" fmla="val 320259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10" idx="0"/>
            <a:endCxn id="13" idx="0"/>
          </p:cNvCxnSpPr>
          <p:nvPr/>
        </p:nvCxnSpPr>
        <p:spPr>
          <a:xfrm rot="5400000" flipH="1" flipV="1">
            <a:off x="4489450" y="311150"/>
            <a:ext cx="12700" cy="5943600"/>
          </a:xfrm>
          <a:prstGeom prst="curvedConnector3">
            <a:avLst>
              <a:gd name="adj1" fmla="val 628831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11" idx="0"/>
            <a:endCxn id="13" idx="0"/>
          </p:cNvCxnSpPr>
          <p:nvPr/>
        </p:nvCxnSpPr>
        <p:spPr>
          <a:xfrm rot="5400000" flipH="1" flipV="1">
            <a:off x="5480050" y="1301750"/>
            <a:ext cx="12700" cy="3962400"/>
          </a:xfrm>
          <a:prstGeom prst="curvedConnector3">
            <a:avLst>
              <a:gd name="adj1" fmla="val 282856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52426" y="4441457"/>
                <a:ext cx="22349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26" y="4441457"/>
                <a:ext cx="2234971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52426" y="4948544"/>
                <a:ext cx="24797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𝑜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:1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26" y="4948544"/>
                <a:ext cx="2479718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52426" y="5455631"/>
                <a:ext cx="24797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𝑜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:2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26" y="5455631"/>
                <a:ext cx="2479718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52426" y="5924620"/>
                <a:ext cx="24657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𝑜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:3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26" y="5924620"/>
                <a:ext cx="2465740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99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/>
      <p:bldP spid="16" grpId="0"/>
      <p:bldP spid="17" grpId="0"/>
      <p:bldP spid="1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Caption Generation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MAP inference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𝑆</m:t>
                    </m:r>
                    <m:r>
                      <a:rPr lang="en-US" b="0" i="1" smtClean="0">
                        <a:latin typeface="Cambria Math" charset="0"/>
                      </a:rPr>
                      <m:t>|</m:t>
                    </m:r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Beam Search for approximate inference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/>
              <p:cNvSpPr/>
              <p:nvPr/>
            </p:nvSpPr>
            <p:spPr>
              <a:xfrm>
                <a:off x="1212850" y="328295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va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850" y="3282950"/>
                <a:ext cx="609600" cy="609600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3194050" y="328295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050" y="3282950"/>
                <a:ext cx="609600" cy="609600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5175250" y="328295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250" y="3282950"/>
                <a:ext cx="609600" cy="6096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156450" y="3282950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450" y="3282950"/>
                <a:ext cx="609600" cy="609600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10" idx="6"/>
            <a:endCxn id="11" idx="2"/>
          </p:cNvCxnSpPr>
          <p:nvPr/>
        </p:nvCxnSpPr>
        <p:spPr>
          <a:xfrm>
            <a:off x="1822450" y="3587750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6"/>
            <a:endCxn id="12" idx="2"/>
          </p:cNvCxnSpPr>
          <p:nvPr/>
        </p:nvCxnSpPr>
        <p:spPr>
          <a:xfrm>
            <a:off x="3803650" y="3587750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2" idx="6"/>
            <a:endCxn id="13" idx="2"/>
          </p:cNvCxnSpPr>
          <p:nvPr/>
        </p:nvCxnSpPr>
        <p:spPr>
          <a:xfrm>
            <a:off x="5784850" y="3587750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>
            <a:stCxn id="10" idx="0"/>
            <a:endCxn id="12" idx="0"/>
          </p:cNvCxnSpPr>
          <p:nvPr/>
        </p:nvCxnSpPr>
        <p:spPr>
          <a:xfrm rot="5400000" flipH="1" flipV="1">
            <a:off x="3498850" y="1301750"/>
            <a:ext cx="12700" cy="3962400"/>
          </a:xfrm>
          <a:prstGeom prst="curvedConnector3">
            <a:avLst>
              <a:gd name="adj1" fmla="val 320259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10" idx="0"/>
            <a:endCxn id="13" idx="0"/>
          </p:cNvCxnSpPr>
          <p:nvPr/>
        </p:nvCxnSpPr>
        <p:spPr>
          <a:xfrm rot="5400000" flipH="1" flipV="1">
            <a:off x="4489450" y="311150"/>
            <a:ext cx="12700" cy="5943600"/>
          </a:xfrm>
          <a:prstGeom prst="curvedConnector3">
            <a:avLst>
              <a:gd name="adj1" fmla="val 628831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11" idx="0"/>
            <a:endCxn id="13" idx="0"/>
          </p:cNvCxnSpPr>
          <p:nvPr/>
        </p:nvCxnSpPr>
        <p:spPr>
          <a:xfrm rot="5400000" flipH="1" flipV="1">
            <a:off x="5480050" y="1301750"/>
            <a:ext cx="12700" cy="3962400"/>
          </a:xfrm>
          <a:prstGeom prst="curvedConnector3">
            <a:avLst>
              <a:gd name="adj1" fmla="val 282856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036961" y="4464997"/>
                <a:ext cx="26902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5×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961" y="4464997"/>
                <a:ext cx="2690224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33600" y="4896865"/>
                <a:ext cx="580107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dirty="0" smtClean="0">
                        <a:latin typeface="Cambria Math" charset="0"/>
                      </a:rPr>
                      <m:t>2</m:t>
                    </m:r>
                    <m:r>
                      <a:rPr lang="en-US" sz="2800" i="1" dirty="0">
                        <a:latin typeface="Cambria Math" charset="0"/>
                      </a:rPr>
                      <m:t>5</m:t>
                    </m:r>
                    <m:r>
                      <a:rPr lang="en-US" sz="2800" b="0" i="1" dirty="0" smtClean="0">
                        <a:latin typeface="Cambria Math" charset="0"/>
                      </a:rPr>
                      <m:t>×</m:t>
                    </m:r>
                    <m:r>
                      <a:rPr lang="en-US" sz="2800" i="1" dirty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 dirty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i="1" dirty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 dirty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800" i="1" dirty="0">
                        <a:latin typeface="Cambria Math" charset="0"/>
                      </a:rPr>
                      <m:t>)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sz="2800" b="0" i="1" smtClean="0">
                        <a:latin typeface="Cambria Math" charset="0"/>
                      </a:rPr>
                      <m:t>𝑃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𝑜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:1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,</m:t>
                    </m:r>
                    <m:r>
                      <a:rPr lang="en-US" sz="2800" b="0" i="1" smtClean="0">
                        <a:latin typeface="Cambria Math" charset="0"/>
                      </a:rPr>
                      <m:t>𝐼</m:t>
                    </m:r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(keep top 5)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896865"/>
                <a:ext cx="5801075" cy="430887"/>
              </a:xfrm>
              <a:prstGeom prst="rect">
                <a:avLst/>
              </a:prstGeom>
              <a:blipFill rotWithShape="0">
                <a:blip r:embed="rId8"/>
                <a:stretch>
                  <a:fillRect t="-25352" r="-2521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638550" y="5329476"/>
                <a:ext cx="6791174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dirty="0" smtClean="0">
                        <a:latin typeface="Cambria Math" charset="0"/>
                      </a:rPr>
                      <m:t>2</m:t>
                    </m:r>
                    <m:r>
                      <a:rPr lang="en-US" sz="2800" i="1" dirty="0">
                        <a:latin typeface="Cambria Math" charset="0"/>
                      </a:rPr>
                      <m:t>5×(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 dirty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i="1" dirty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 dirty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800" b="0" i="1" dirty="0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800" i="1" dirty="0">
                        <a:latin typeface="Cambria Math" charset="0"/>
                      </a:rPr>
                      <m:t>)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sz="2800" b="0" i="1" smtClean="0">
                        <a:latin typeface="Cambria Math" charset="0"/>
                      </a:rPr>
                      <m:t>𝑃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𝑜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:2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,</m:t>
                    </m:r>
                    <m:r>
                      <a:rPr lang="en-US" sz="2800" b="0" i="1" smtClean="0">
                        <a:latin typeface="Cambria Math" charset="0"/>
                      </a:rPr>
                      <m:t>𝐼</m:t>
                    </m:r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(keep top 5)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550" y="5329476"/>
                <a:ext cx="6791174" cy="861774"/>
              </a:xfrm>
              <a:prstGeom prst="rect">
                <a:avLst/>
              </a:prstGeom>
              <a:blipFill rotWithShape="0">
                <a:blip r:embed="rId9"/>
                <a:stretch>
                  <a:fillRect t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74750" y="5771476"/>
                <a:ext cx="7086600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dirty="0" smtClean="0">
                        <a:latin typeface="Cambria Math" charset="0"/>
                      </a:rPr>
                      <m:t>2</m:t>
                    </m:r>
                    <m:r>
                      <a:rPr lang="en-US" sz="2800" i="1" dirty="0">
                        <a:latin typeface="Cambria Math" charset="0"/>
                      </a:rPr>
                      <m:t>5×(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 dirty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i="1" dirty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 dirty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800" b="0" i="1" dirty="0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800" b="0" i="1" dirty="0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charset="0"/>
                          </a:rPr>
                          <m:t>4</m:t>
                        </m:r>
                      </m:sub>
                    </m:sSub>
                    <m:r>
                      <a:rPr lang="en-US" sz="2800" i="1" dirty="0">
                        <a:latin typeface="Cambria Math" charset="0"/>
                      </a:rPr>
                      <m:t>)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sz="28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𝑜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:3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>(keep top </a:t>
                </a:r>
                <a:r>
                  <a:rPr lang="en-US" sz="2800" dirty="0" smtClean="0"/>
                  <a:t>1)</a:t>
                </a:r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750" y="5771476"/>
                <a:ext cx="7086600" cy="861774"/>
              </a:xfrm>
              <a:prstGeom prst="rect">
                <a:avLst/>
              </a:prstGeom>
              <a:blipFill rotWithShape="0">
                <a:blip r:embed="rId10"/>
                <a:stretch>
                  <a:fillRect t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/>
      <p:bldP spid="16" grpId="0"/>
      <p:bldP spid="17" grpId="0"/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8" y="1066800"/>
            <a:ext cx="8515684" cy="5334000"/>
          </a:xfrm>
        </p:spPr>
      </p:pic>
    </p:spTree>
    <p:extLst>
      <p:ext uri="{BB962C8B-B14F-4D97-AF65-F5344CB8AC3E}">
        <p14:creationId xmlns:p14="http://schemas.microsoft.com/office/powerpoint/2010/main" val="62907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638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Bleu Score </a:t>
            </a:r>
          </a:p>
          <a:p>
            <a:pPr lvl="1"/>
            <a:r>
              <a:rPr lang="en-US" sz="2400" dirty="0" smtClean="0"/>
              <a:t>Given a candidate (machine generated) caption</a:t>
            </a:r>
          </a:p>
          <a:p>
            <a:pPr lvl="1"/>
            <a:r>
              <a:rPr lang="en-US" sz="2400" dirty="0" smtClean="0"/>
              <a:t>Compare to reference (human annotated) captions </a:t>
            </a:r>
          </a:p>
          <a:p>
            <a:pPr lvl="1"/>
            <a:r>
              <a:rPr lang="en-US" sz="2400" b="1" i="1" dirty="0" smtClean="0"/>
              <a:t>Modified</a:t>
            </a:r>
            <a:r>
              <a:rPr lang="en-US" sz="2400" dirty="0" smtClean="0"/>
              <a:t> </a:t>
            </a:r>
            <a:r>
              <a:rPr lang="en-US" sz="2400" b="1" i="1" dirty="0" smtClean="0"/>
              <a:t>n-grams </a:t>
            </a:r>
            <a:r>
              <a:rPr lang="en-US" sz="2400" dirty="0" smtClean="0"/>
              <a:t>word precision</a:t>
            </a:r>
            <a:endParaRPr lang="en-US" b="1" i="1" dirty="0"/>
          </a:p>
          <a:p>
            <a:pPr lvl="1"/>
            <a:endParaRPr lang="en-US" b="1" i="1" dirty="0" smtClean="0"/>
          </a:p>
          <a:p>
            <a:pPr lvl="1"/>
            <a:endParaRPr lang="en-US" b="1" i="1" dirty="0" smtClean="0"/>
          </a:p>
          <a:p>
            <a:pPr lvl="1"/>
            <a:endParaRPr lang="en-US" b="1" i="1" dirty="0"/>
          </a:p>
          <a:p>
            <a:pPr lvl="1"/>
            <a:endParaRPr lang="en-US" b="1" i="1" dirty="0" smtClean="0"/>
          </a:p>
          <a:p>
            <a:pPr lvl="1"/>
            <a:endParaRPr lang="en-US" b="1" i="1" dirty="0"/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Prefers shorter captions</a:t>
            </a:r>
          </a:p>
          <a:p>
            <a:pPr marL="457200" lvl="1" indent="0">
              <a:buNone/>
            </a:pPr>
            <a:r>
              <a:rPr lang="en-US" sz="2400" dirty="0" smtClean="0"/>
              <a:t>    </a:t>
            </a:r>
            <a:r>
              <a:rPr lang="en-US" sz="2400" dirty="0" err="1" smtClean="0"/>
              <a:t>Eg</a:t>
            </a:r>
            <a:r>
              <a:rPr lang="en-US" sz="2400" dirty="0" smtClean="0"/>
              <a:t>. </a:t>
            </a:r>
            <a:r>
              <a:rPr lang="en-US" sz="2400" dirty="0"/>
              <a:t>“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the cat</a:t>
            </a:r>
            <a:r>
              <a:rPr lang="en-US" sz="2400" dirty="0"/>
              <a:t>” has </a:t>
            </a:r>
            <a:r>
              <a:rPr lang="en-US" sz="2400" b="1" dirty="0"/>
              <a:t>BLEU-2</a:t>
            </a:r>
            <a:r>
              <a:rPr lang="en-US" sz="2400" dirty="0"/>
              <a:t> = </a:t>
            </a:r>
            <a:r>
              <a:rPr lang="en-US" sz="2400" dirty="0" smtClean="0"/>
              <a:t>2/2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50" y="3081776"/>
            <a:ext cx="6445405" cy="1405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648201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+mn-lt"/>
                <a:ea typeface="Times New Roman" charset="0"/>
                <a:cs typeface="Times New Roman" charset="0"/>
              </a:rPr>
              <a:t>Uni</a:t>
            </a:r>
            <a:r>
              <a:rPr lang="en-US" sz="2400" b="1" dirty="0" smtClean="0">
                <a:latin typeface="+mn-lt"/>
                <a:ea typeface="Times New Roman" charset="0"/>
                <a:cs typeface="Times New Roman" charset="0"/>
              </a:rPr>
              <a:t>-gram Precision </a:t>
            </a:r>
            <a:r>
              <a:rPr lang="en-US" sz="2400" dirty="0" smtClean="0">
                <a:latin typeface="+mn-lt"/>
                <a:ea typeface="Times New Roman" charset="0"/>
                <a:cs typeface="Times New Roman" charset="0"/>
              </a:rPr>
              <a:t>= 7/7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4400" y="4648201"/>
            <a:ext cx="213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n-lt"/>
                <a:ea typeface="Times New Roman" charset="0"/>
                <a:cs typeface="Times New Roman" charset="0"/>
              </a:rPr>
              <a:t>BLEU-1</a:t>
            </a:r>
            <a:r>
              <a:rPr lang="en-US" sz="2400" dirty="0" smtClean="0">
                <a:latin typeface="+mn-lt"/>
                <a:ea typeface="Times New Roman" charset="0"/>
                <a:cs typeface="Times New Roman" charset="0"/>
              </a:rPr>
              <a:t> = 2/7</a:t>
            </a:r>
            <a:endParaRPr lang="en-US" sz="2400" dirty="0"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4648200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n-lt"/>
                <a:ea typeface="Times New Roman" charset="0"/>
                <a:cs typeface="Times New Roman" charset="0"/>
              </a:rPr>
              <a:t>BLEU-2</a:t>
            </a:r>
            <a:r>
              <a:rPr lang="en-US" sz="2400" dirty="0" smtClean="0">
                <a:latin typeface="+mn-lt"/>
                <a:ea typeface="Times New Roman" charset="0"/>
                <a:cs typeface="Times New Roman" charset="0"/>
              </a:rPr>
              <a:t> = 0/6</a:t>
            </a:r>
            <a:endParaRPr lang="en-US" sz="2400" dirty="0"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3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924800" cy="5867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Advantages of embedding based recognition</a:t>
            </a:r>
          </a:p>
          <a:p>
            <a:pPr lvl="1"/>
            <a:r>
              <a:rPr lang="en-US" sz="2400" dirty="0" smtClean="0"/>
              <a:t>Scalability</a:t>
            </a:r>
          </a:p>
          <a:p>
            <a:pPr lvl="1"/>
            <a:r>
              <a:rPr lang="en-US" sz="2400" dirty="0" smtClean="0"/>
              <a:t>Structure in label space</a:t>
            </a:r>
          </a:p>
          <a:p>
            <a:pPr lvl="1"/>
            <a:r>
              <a:rPr lang="en-US" sz="2400" dirty="0" smtClean="0"/>
              <a:t>Use external knowledge</a:t>
            </a:r>
          </a:p>
          <a:p>
            <a:r>
              <a:rPr lang="en-US" sz="2800" dirty="0" smtClean="0"/>
              <a:t>Ways of representing words/phrases/sentences</a:t>
            </a:r>
          </a:p>
          <a:p>
            <a:pPr lvl="1"/>
            <a:r>
              <a:rPr lang="en-US" sz="2400" dirty="0" smtClean="0"/>
              <a:t>Use context : Word2vec</a:t>
            </a:r>
          </a:p>
          <a:p>
            <a:pPr lvl="1"/>
            <a:r>
              <a:rPr lang="en-US" sz="2400" dirty="0" smtClean="0"/>
              <a:t>Use language model : RNN/LSTM</a:t>
            </a:r>
          </a:p>
          <a:p>
            <a:r>
              <a:rPr lang="en-US" sz="2800" dirty="0" smtClean="0"/>
              <a:t>Vision-Language Applications:</a:t>
            </a:r>
          </a:p>
          <a:p>
            <a:pPr lvl="1"/>
            <a:r>
              <a:rPr lang="en-US" sz="2400" dirty="0" smtClean="0"/>
              <a:t>Using multiple cues improves localization</a:t>
            </a:r>
          </a:p>
          <a:p>
            <a:pPr lvl="1"/>
            <a:r>
              <a:rPr lang="en-US" sz="2400" dirty="0" smtClean="0"/>
              <a:t>Attention mechanisms make models more interpretable</a:t>
            </a:r>
          </a:p>
          <a:p>
            <a:pPr lvl="1"/>
            <a:r>
              <a:rPr lang="en-US" sz="2400" dirty="0" smtClean="0"/>
              <a:t>Image Captioning models combine classification networks with language models but tricky to evaluate</a:t>
            </a:r>
          </a:p>
        </p:txBody>
      </p:sp>
    </p:spTree>
    <p:extLst>
      <p:ext uri="{BB962C8B-B14F-4D97-AF65-F5344CB8AC3E}">
        <p14:creationId xmlns:p14="http://schemas.microsoft.com/office/powerpoint/2010/main" val="18549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 of the classification approach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Hard to scale to large number of classes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Ignores structure in label space	</a:t>
            </a:r>
          </a:p>
          <a:p>
            <a:pPr lvl="1"/>
            <a:r>
              <a:rPr lang="en-US" dirty="0" smtClean="0"/>
              <a:t>Hypernyms (Dog-Husky)</a:t>
            </a:r>
          </a:p>
          <a:p>
            <a:pPr lvl="1"/>
            <a:r>
              <a:rPr lang="en-US" dirty="0" smtClean="0"/>
              <a:t>Co-Hyponyms (Pug-Husky)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Ignores additional information about classes available in the form of text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10270" y="1600200"/>
            <a:ext cx="5762330" cy="1105303"/>
            <a:chOff x="3610270" y="1600200"/>
            <a:chExt cx="5762330" cy="1105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610270" y="1600200"/>
                  <a:ext cx="4390730" cy="11053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𝑦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28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0270" y="1600200"/>
                  <a:ext cx="4390730" cy="110530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7391400" y="210151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+mn-lt"/>
                </a:rPr>
                <a:t>O(#classes)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95" y="5471366"/>
            <a:ext cx="1394100" cy="127233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159100" y="2902013"/>
            <a:ext cx="3707631" cy="1793114"/>
            <a:chOff x="5159100" y="2902013"/>
            <a:chExt cx="3707631" cy="1793114"/>
          </a:xfrm>
        </p:grpSpPr>
        <p:sp>
          <p:nvSpPr>
            <p:cNvPr id="4" name="Rounded Rectangle 3"/>
            <p:cNvSpPr/>
            <p:nvPr/>
          </p:nvSpPr>
          <p:spPr>
            <a:xfrm>
              <a:off x="7239000" y="2902013"/>
              <a:ext cx="1045665" cy="304800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Animal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345735" y="3600651"/>
              <a:ext cx="1045665" cy="304800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Dog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731100" y="3600651"/>
              <a:ext cx="1045665" cy="304800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Human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159100" y="4390327"/>
              <a:ext cx="1045665" cy="304800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Pug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501513" y="4390327"/>
              <a:ext cx="1045665" cy="304800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Husky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821066" y="4390327"/>
              <a:ext cx="1045665" cy="304800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Poodle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4" idx="2"/>
              <a:endCxn id="15" idx="0"/>
            </p:cNvCxnSpPr>
            <p:nvPr/>
          </p:nvCxnSpPr>
          <p:spPr>
            <a:xfrm flipH="1">
              <a:off x="6868568" y="3206813"/>
              <a:ext cx="893265" cy="393838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4" idx="2"/>
              <a:endCxn id="16" idx="0"/>
            </p:cNvCxnSpPr>
            <p:nvPr/>
          </p:nvCxnSpPr>
          <p:spPr>
            <a:xfrm>
              <a:off x="7761833" y="3206813"/>
              <a:ext cx="492100" cy="393838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2"/>
              <a:endCxn id="17" idx="0"/>
            </p:cNvCxnSpPr>
            <p:nvPr/>
          </p:nvCxnSpPr>
          <p:spPr>
            <a:xfrm flipH="1">
              <a:off x="5681933" y="3905451"/>
              <a:ext cx="1186635" cy="484876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2"/>
              <a:endCxn id="18" idx="0"/>
            </p:cNvCxnSpPr>
            <p:nvPr/>
          </p:nvCxnSpPr>
          <p:spPr>
            <a:xfrm>
              <a:off x="6868568" y="3905451"/>
              <a:ext cx="155778" cy="484876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5" idx="2"/>
              <a:endCxn id="19" idx="0"/>
            </p:cNvCxnSpPr>
            <p:nvPr/>
          </p:nvCxnSpPr>
          <p:spPr>
            <a:xfrm>
              <a:off x="6868568" y="3905451"/>
              <a:ext cx="1475331" cy="484876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10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19200" y="838200"/>
            <a:ext cx="7286330" cy="1105303"/>
            <a:chOff x="1219200" y="914400"/>
            <a:chExt cx="7286330" cy="1105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219200" y="1214046"/>
                  <a:ext cx="2895600" cy="557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2800" dirty="0" smtClean="0">
                      <a:latin typeface="+mn-lt"/>
                    </a:rPr>
                    <a:t>   </a:t>
                  </a:r>
                  <a:endParaRPr lang="en-US" sz="28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00" y="1214046"/>
                  <a:ext cx="2895600" cy="55720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114800" y="914400"/>
                  <a:ext cx="4390730" cy="11053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𝑦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28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800" y="914400"/>
                  <a:ext cx="4390730" cy="110530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65759" y="1714903"/>
            <a:ext cx="5084518" cy="1181502"/>
            <a:chOff x="65759" y="1752601"/>
            <a:chExt cx="5084518" cy="1181502"/>
          </a:xfrm>
        </p:grpSpPr>
        <p:sp>
          <p:nvSpPr>
            <p:cNvPr id="6" name="Left Brace 5"/>
            <p:cNvSpPr/>
            <p:nvPr/>
          </p:nvSpPr>
          <p:spPr>
            <a:xfrm rot="16200000">
              <a:off x="2303218" y="744783"/>
              <a:ext cx="609600" cy="2625235"/>
            </a:xfrm>
            <a:prstGeom prst="leftBrace">
              <a:avLst>
                <a:gd name="adj1" fmla="val 63718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759" y="2410883"/>
              <a:ext cx="5084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</a:rPr>
                <a:t>Compatibility / Scoring Function</a:t>
              </a:r>
              <a:endParaRPr lang="en-US" sz="2800" dirty="0">
                <a:latin typeface="+mn-lt"/>
              </a:endParaRPr>
            </a:p>
          </p:txBody>
        </p:sp>
      </p:grpSp>
      <p:sp>
        <p:nvSpPr>
          <p:cNvPr id="19" name="Content Placeholder 4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3219448"/>
          </a:xfrm>
        </p:spPr>
        <p:txBody>
          <a:bodyPr>
            <a:noAutofit/>
          </a:bodyPr>
          <a:lstStyle/>
          <a:p>
            <a:r>
              <a:rPr lang="en-US" sz="2800" dirty="0" smtClean="0"/>
              <a:t>Score is enough to make a prediction</a:t>
            </a:r>
          </a:p>
          <a:p>
            <a:pPr lvl="1"/>
            <a:r>
              <a:rPr lang="en-US" sz="2400" dirty="0" smtClean="0"/>
              <a:t>Eliminate probability computation during training</a:t>
            </a:r>
          </a:p>
          <a:p>
            <a:pPr lvl="1"/>
            <a:r>
              <a:rPr lang="en-US" sz="2400" dirty="0" smtClean="0"/>
              <a:t>Consider only relative ranking of subset of classes </a:t>
            </a:r>
          </a:p>
          <a:p>
            <a:r>
              <a:rPr lang="en-US" sz="2800" dirty="0" smtClean="0"/>
              <a:t>Design compatibility functions that encode structure in the label space 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" y="76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Scalability</a:t>
            </a:r>
            <a:endParaRPr lang="en-US" sz="28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3600" y="7854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Structure in label space</a:t>
            </a:r>
            <a:endParaRPr lang="en-US" sz="2800" b="1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5000" y="7419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External Knowledge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7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A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52670</TotalTime>
  <Words>2187</Words>
  <Application>Microsoft Office PowerPoint</Application>
  <PresentationFormat>On-screen Show (4:3)</PresentationFormat>
  <Paragraphs>648</Paragraphs>
  <Slides>77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Arial</vt:lpstr>
      <vt:lpstr>Calibri</vt:lpstr>
      <vt:lpstr>Cambria Math</vt:lpstr>
      <vt:lpstr>Courier</vt:lpstr>
      <vt:lpstr>Mangal</vt:lpstr>
      <vt:lpstr>Times New Roman</vt:lpstr>
      <vt:lpstr>Wingdings</vt:lpstr>
      <vt:lpstr>Office Theme</vt:lpstr>
      <vt:lpstr>Role of Language in Vision</vt:lpstr>
      <vt:lpstr>Today’s class: Role of Language in Vision</vt:lpstr>
      <vt:lpstr>MOVING FROM CLASSIFICATION TO EMBEDDING MODELS</vt:lpstr>
      <vt:lpstr>Recognition as Image Classification</vt:lpstr>
      <vt:lpstr>Recognition as Image Classification</vt:lpstr>
      <vt:lpstr>Recognition as Image Classification</vt:lpstr>
      <vt:lpstr>Recognition as Image Classification</vt:lpstr>
      <vt:lpstr>Limitations of the classification approach</vt:lpstr>
      <vt:lpstr>PowerPoint Presentation</vt:lpstr>
      <vt:lpstr>Compatibility Functions</vt:lpstr>
      <vt:lpstr>Compatibility Functions</vt:lpstr>
      <vt:lpstr>Compatibility Functions</vt:lpstr>
      <vt:lpstr>Embeddings</vt:lpstr>
      <vt:lpstr>Embedding Network</vt:lpstr>
      <vt:lpstr>Embedding/Metric Learning</vt:lpstr>
      <vt:lpstr>Minimize distance between GT pairs</vt:lpstr>
      <vt:lpstr>Minimize distance between GT pairs</vt:lpstr>
      <vt:lpstr>Minimize distance between GT pairs</vt:lpstr>
      <vt:lpstr>Minimize distance between GT pairs</vt:lpstr>
      <vt:lpstr>Minimize distance between GT pairs</vt:lpstr>
      <vt:lpstr>Max-Margin Loss</vt:lpstr>
      <vt:lpstr>Max-Margin Loss</vt:lpstr>
      <vt:lpstr>Triplet Loss</vt:lpstr>
      <vt:lpstr>Triplet Loss</vt:lpstr>
      <vt:lpstr>Bi-direction Ranking Loss</vt:lpstr>
      <vt:lpstr>Bi-direction Ranking Loss</vt:lpstr>
      <vt:lpstr>Canonical Correlation Analysis (CCA)</vt:lpstr>
      <vt:lpstr>Language representation</vt:lpstr>
      <vt:lpstr>Representations</vt:lpstr>
      <vt:lpstr>Word Representations</vt:lpstr>
      <vt:lpstr>Word Representations</vt:lpstr>
      <vt:lpstr>Word2Vec</vt:lpstr>
      <vt:lpstr>Word2Vec</vt:lpstr>
      <vt:lpstr>Word2Vec Arithmetics</vt:lpstr>
      <vt:lpstr>Word2Vec Arithmetics</vt:lpstr>
      <vt:lpstr>Word2Vec Arithmetics</vt:lpstr>
      <vt:lpstr>Word2Vec Arithmetics</vt:lpstr>
      <vt:lpstr>Representing Phrases/Sentences</vt:lpstr>
      <vt:lpstr>Hot topics in vision-language research</vt:lpstr>
      <vt:lpstr>#TrendingInVisionLanguage</vt:lpstr>
      <vt:lpstr>#TrendingInVisionLanguage</vt:lpstr>
      <vt:lpstr>Phrase Localization</vt:lpstr>
      <vt:lpstr>PowerPoint Presentation</vt:lpstr>
      <vt:lpstr>Phrase Loc. As Energy Minimization</vt:lpstr>
      <vt:lpstr>Learning factors for Phrase Loc. </vt:lpstr>
      <vt:lpstr>Effect of different cues on performance</vt:lpstr>
      <vt:lpstr>Similar problems</vt:lpstr>
      <vt:lpstr>Similar problems</vt:lpstr>
      <vt:lpstr>Similar problems</vt:lpstr>
      <vt:lpstr>Similar problems</vt:lpstr>
      <vt:lpstr>Open questions</vt:lpstr>
      <vt:lpstr>#TrendingInVisionLanguage</vt:lpstr>
      <vt:lpstr>Visual Question Answering</vt:lpstr>
      <vt:lpstr>Simple Baseline for VQA</vt:lpstr>
      <vt:lpstr>Qualitative Results</vt:lpstr>
      <vt:lpstr>Qualitative Results</vt:lpstr>
      <vt:lpstr>Quantitative Evaluation </vt:lpstr>
      <vt:lpstr>Does the model learn to localize?</vt:lpstr>
      <vt:lpstr>Does the model learn to localize?</vt:lpstr>
      <vt:lpstr>VQA models with explicit localization</vt:lpstr>
      <vt:lpstr>VQA Model that knows “Where To Look”</vt:lpstr>
      <vt:lpstr>VQA Model that knows “Where To Look”</vt:lpstr>
      <vt:lpstr>A shift towards compositional models</vt:lpstr>
      <vt:lpstr>Neural Module Networks</vt:lpstr>
      <vt:lpstr>#TrendingInVisionLanguage</vt:lpstr>
      <vt:lpstr>Representing Phrases/Sentences</vt:lpstr>
      <vt:lpstr>Representing Phrases/Sentences</vt:lpstr>
      <vt:lpstr>Representing Phrases/Sentences</vt:lpstr>
      <vt:lpstr>Training Recurrent Language Models</vt:lpstr>
      <vt:lpstr>Image Captioning</vt:lpstr>
      <vt:lpstr>Image Captioning Model</vt:lpstr>
      <vt:lpstr>Image Captioning Model</vt:lpstr>
      <vt:lpstr>Image Caption Generation</vt:lpstr>
      <vt:lpstr>Image Caption Generation</vt:lpstr>
      <vt:lpstr>Qualitative Results</vt:lpstr>
      <vt:lpstr>Evaluation</vt:lpstr>
      <vt:lpstr>Key Takeaways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390</cp:revision>
  <cp:lastPrinted>2012-04-10T16:19:50Z</cp:lastPrinted>
  <dcterms:created xsi:type="dcterms:W3CDTF">2009-12-16T02:55:56Z</dcterms:created>
  <dcterms:modified xsi:type="dcterms:W3CDTF">2017-04-27T15:49:13Z</dcterms:modified>
</cp:coreProperties>
</file>